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13" r:id="rId4"/>
  </p:sldMasterIdLst>
  <p:notesMasterIdLst>
    <p:notesMasterId r:id="rId138"/>
  </p:notesMasterIdLst>
  <p:handoutMasterIdLst>
    <p:handoutMasterId r:id="rId139"/>
  </p:handoutMasterIdLst>
  <p:sldIdLst>
    <p:sldId id="258" r:id="rId5"/>
    <p:sldId id="356" r:id="rId6"/>
    <p:sldId id="815" r:id="rId7"/>
    <p:sldId id="972" r:id="rId8"/>
    <p:sldId id="952" r:id="rId9"/>
    <p:sldId id="995" r:id="rId10"/>
    <p:sldId id="519" r:id="rId11"/>
    <p:sldId id="954" r:id="rId12"/>
    <p:sldId id="1033" r:id="rId13"/>
    <p:sldId id="299" r:id="rId14"/>
    <p:sldId id="442" r:id="rId15"/>
    <p:sldId id="421" r:id="rId16"/>
    <p:sldId id="953" r:id="rId17"/>
    <p:sldId id="430" r:id="rId18"/>
    <p:sldId id="955" r:id="rId19"/>
    <p:sldId id="447" r:id="rId20"/>
    <p:sldId id="981" r:id="rId21"/>
    <p:sldId id="960" r:id="rId22"/>
    <p:sldId id="445" r:id="rId23"/>
    <p:sldId id="443" r:id="rId24"/>
    <p:sldId id="444" r:id="rId25"/>
    <p:sldId id="462" r:id="rId26"/>
    <p:sldId id="387" r:id="rId27"/>
    <p:sldId id="475" r:id="rId28"/>
    <p:sldId id="463" r:id="rId29"/>
    <p:sldId id="1002" r:id="rId30"/>
    <p:sldId id="1079" r:id="rId31"/>
    <p:sldId id="982" r:id="rId32"/>
    <p:sldId id="294" r:id="rId33"/>
    <p:sldId id="261" r:id="rId34"/>
    <p:sldId id="1014" r:id="rId35"/>
    <p:sldId id="464" r:id="rId36"/>
    <p:sldId id="359" r:id="rId37"/>
    <p:sldId id="658" r:id="rId38"/>
    <p:sldId id="364" r:id="rId39"/>
    <p:sldId id="358" r:id="rId40"/>
    <p:sldId id="996" r:id="rId41"/>
    <p:sldId id="360" r:id="rId42"/>
    <p:sldId id="471" r:id="rId43"/>
    <p:sldId id="472" r:id="rId44"/>
    <p:sldId id="479" r:id="rId45"/>
    <p:sldId id="365" r:id="rId46"/>
    <p:sldId id="363" r:id="rId47"/>
    <p:sldId id="1788" r:id="rId48"/>
    <p:sldId id="979" r:id="rId49"/>
    <p:sldId id="1015" r:id="rId50"/>
    <p:sldId id="357" r:id="rId51"/>
    <p:sldId id="521" r:id="rId52"/>
    <p:sldId id="409" r:id="rId53"/>
    <p:sldId id="480" r:id="rId54"/>
    <p:sldId id="390" r:id="rId55"/>
    <p:sldId id="983" r:id="rId56"/>
    <p:sldId id="1016" r:id="rId57"/>
    <p:sldId id="372" r:id="rId58"/>
    <p:sldId id="373" r:id="rId59"/>
    <p:sldId id="963" r:id="rId60"/>
    <p:sldId id="1017" r:id="rId61"/>
    <p:sldId id="964" r:id="rId62"/>
    <p:sldId id="1018" r:id="rId63"/>
    <p:sldId id="1000" r:id="rId64"/>
    <p:sldId id="592" r:id="rId65"/>
    <p:sldId id="489" r:id="rId66"/>
    <p:sldId id="327" r:id="rId67"/>
    <p:sldId id="322" r:id="rId68"/>
    <p:sldId id="368" r:id="rId69"/>
    <p:sldId id="987" r:id="rId70"/>
    <p:sldId id="783" r:id="rId71"/>
    <p:sldId id="1019" r:id="rId72"/>
    <p:sldId id="1020" r:id="rId73"/>
    <p:sldId id="518" r:id="rId74"/>
    <p:sldId id="369" r:id="rId75"/>
    <p:sldId id="1021" r:id="rId76"/>
    <p:sldId id="1022" r:id="rId77"/>
    <p:sldId id="938" r:id="rId78"/>
    <p:sldId id="1007" r:id="rId79"/>
    <p:sldId id="1006" r:id="rId80"/>
    <p:sldId id="1023" r:id="rId81"/>
    <p:sldId id="989" r:id="rId82"/>
    <p:sldId id="273" r:id="rId83"/>
    <p:sldId id="973" r:id="rId84"/>
    <p:sldId id="562" r:id="rId85"/>
    <p:sldId id="1010" r:id="rId86"/>
    <p:sldId id="563" r:id="rId87"/>
    <p:sldId id="405" r:id="rId88"/>
    <p:sldId id="1024" r:id="rId89"/>
    <p:sldId id="1025" r:id="rId90"/>
    <p:sldId id="990" r:id="rId91"/>
    <p:sldId id="1026" r:id="rId92"/>
    <p:sldId id="1013" r:id="rId93"/>
    <p:sldId id="991" r:id="rId94"/>
    <p:sldId id="1027" r:id="rId95"/>
    <p:sldId id="879" r:id="rId96"/>
    <p:sldId id="958" r:id="rId97"/>
    <p:sldId id="1009" r:id="rId98"/>
    <p:sldId id="1789" r:id="rId99"/>
    <p:sldId id="1790" r:id="rId100"/>
    <p:sldId id="1791" r:id="rId101"/>
    <p:sldId id="1792" r:id="rId102"/>
    <p:sldId id="874" r:id="rId103"/>
    <p:sldId id="840" r:id="rId104"/>
    <p:sldId id="454" r:id="rId105"/>
    <p:sldId id="455" r:id="rId106"/>
    <p:sldId id="456" r:id="rId107"/>
    <p:sldId id="457" r:id="rId108"/>
    <p:sldId id="458" r:id="rId109"/>
    <p:sldId id="459" r:id="rId110"/>
    <p:sldId id="460" r:id="rId111"/>
    <p:sldId id="832" r:id="rId112"/>
    <p:sldId id="833" r:id="rId113"/>
    <p:sldId id="326" r:id="rId114"/>
    <p:sldId id="992" r:id="rId115"/>
    <p:sldId id="1028" r:id="rId116"/>
    <p:sldId id="1029" r:id="rId117"/>
    <p:sldId id="861" r:id="rId118"/>
    <p:sldId id="862" r:id="rId119"/>
    <p:sldId id="863" r:id="rId120"/>
    <p:sldId id="1068" r:id="rId121"/>
    <p:sldId id="1030" r:id="rId122"/>
    <p:sldId id="980" r:id="rId123"/>
    <p:sldId id="1035" r:id="rId124"/>
    <p:sldId id="1031" r:id="rId125"/>
    <p:sldId id="1032" r:id="rId126"/>
    <p:sldId id="510" r:id="rId127"/>
    <p:sldId id="319" r:id="rId128"/>
    <p:sldId id="1787" r:id="rId129"/>
    <p:sldId id="1034" r:id="rId130"/>
    <p:sldId id="1786" r:id="rId131"/>
    <p:sldId id="312" r:id="rId132"/>
    <p:sldId id="313" r:id="rId133"/>
    <p:sldId id="314" r:id="rId134"/>
    <p:sldId id="315" r:id="rId135"/>
    <p:sldId id="316" r:id="rId136"/>
    <p:sldId id="317" r:id="rId137"/>
  </p:sldIdLst>
  <p:sldSz cx="12192000" cy="6858000"/>
  <p:notesSz cx="6858000" cy="13716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4B2BD5D6-824E-4874-8546-406E2EFE7C0B}">
          <p14:sldIdLst>
            <p14:sldId id="258"/>
            <p14:sldId id="356"/>
            <p14:sldId id="815"/>
            <p14:sldId id="972"/>
            <p14:sldId id="952"/>
            <p14:sldId id="995"/>
            <p14:sldId id="519"/>
            <p14:sldId id="954"/>
            <p14:sldId id="1033"/>
            <p14:sldId id="299"/>
            <p14:sldId id="442"/>
            <p14:sldId id="421"/>
            <p14:sldId id="953"/>
            <p14:sldId id="430"/>
            <p14:sldId id="955"/>
            <p14:sldId id="447"/>
            <p14:sldId id="981"/>
            <p14:sldId id="960"/>
            <p14:sldId id="445"/>
            <p14:sldId id="443"/>
            <p14:sldId id="444"/>
            <p14:sldId id="462"/>
            <p14:sldId id="387"/>
            <p14:sldId id="475"/>
            <p14:sldId id="463"/>
            <p14:sldId id="1002"/>
            <p14:sldId id="1079"/>
            <p14:sldId id="982"/>
            <p14:sldId id="294"/>
            <p14:sldId id="261"/>
            <p14:sldId id="1014"/>
            <p14:sldId id="464"/>
            <p14:sldId id="359"/>
            <p14:sldId id="658"/>
            <p14:sldId id="364"/>
            <p14:sldId id="358"/>
            <p14:sldId id="996"/>
            <p14:sldId id="360"/>
            <p14:sldId id="471"/>
            <p14:sldId id="472"/>
            <p14:sldId id="479"/>
            <p14:sldId id="365"/>
            <p14:sldId id="363"/>
            <p14:sldId id="1788"/>
            <p14:sldId id="979"/>
            <p14:sldId id="1015"/>
            <p14:sldId id="357"/>
            <p14:sldId id="521"/>
            <p14:sldId id="409"/>
            <p14:sldId id="480"/>
            <p14:sldId id="390"/>
            <p14:sldId id="983"/>
            <p14:sldId id="1016"/>
            <p14:sldId id="372"/>
            <p14:sldId id="373"/>
            <p14:sldId id="963"/>
            <p14:sldId id="1017"/>
            <p14:sldId id="964"/>
            <p14:sldId id="1018"/>
            <p14:sldId id="1000"/>
            <p14:sldId id="592"/>
            <p14:sldId id="489"/>
            <p14:sldId id="327"/>
            <p14:sldId id="322"/>
            <p14:sldId id="368"/>
            <p14:sldId id="987"/>
            <p14:sldId id="783"/>
            <p14:sldId id="1019"/>
            <p14:sldId id="1020"/>
            <p14:sldId id="518"/>
            <p14:sldId id="369"/>
            <p14:sldId id="1021"/>
            <p14:sldId id="1022"/>
            <p14:sldId id="938"/>
            <p14:sldId id="1007"/>
            <p14:sldId id="1006"/>
            <p14:sldId id="1023"/>
            <p14:sldId id="989"/>
            <p14:sldId id="273"/>
            <p14:sldId id="973"/>
            <p14:sldId id="562"/>
            <p14:sldId id="1010"/>
            <p14:sldId id="563"/>
            <p14:sldId id="405"/>
            <p14:sldId id="1024"/>
            <p14:sldId id="1025"/>
            <p14:sldId id="990"/>
            <p14:sldId id="1026"/>
            <p14:sldId id="1013"/>
            <p14:sldId id="991"/>
            <p14:sldId id="1027"/>
            <p14:sldId id="879"/>
            <p14:sldId id="958"/>
            <p14:sldId id="1009"/>
            <p14:sldId id="1789"/>
            <p14:sldId id="1790"/>
            <p14:sldId id="1791"/>
            <p14:sldId id="1792"/>
            <p14:sldId id="874"/>
            <p14:sldId id="840"/>
            <p14:sldId id="454"/>
            <p14:sldId id="455"/>
            <p14:sldId id="456"/>
            <p14:sldId id="457"/>
            <p14:sldId id="458"/>
            <p14:sldId id="459"/>
            <p14:sldId id="460"/>
            <p14:sldId id="832"/>
            <p14:sldId id="833"/>
            <p14:sldId id="326"/>
            <p14:sldId id="992"/>
            <p14:sldId id="1028"/>
            <p14:sldId id="1029"/>
            <p14:sldId id="861"/>
            <p14:sldId id="862"/>
            <p14:sldId id="863"/>
            <p14:sldId id="1068"/>
            <p14:sldId id="1030"/>
            <p14:sldId id="980"/>
            <p14:sldId id="1035"/>
            <p14:sldId id="1031"/>
            <p14:sldId id="1032"/>
            <p14:sldId id="510"/>
            <p14:sldId id="319"/>
            <p14:sldId id="1787"/>
            <p14:sldId id="1034"/>
            <p14:sldId id="1786"/>
            <p14:sldId id="312"/>
            <p14:sldId id="313"/>
            <p14:sldId id="314"/>
            <p14:sldId id="315"/>
            <p14:sldId id="316"/>
            <p14:sldId id="31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nja Hjelmseth" initials="V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8E8"/>
    <a:srgbClr val="F8F8E8"/>
    <a:srgbClr val="5EA4C9"/>
    <a:srgbClr val="24516A"/>
    <a:srgbClr val="FFAB41"/>
    <a:srgbClr val="5EAFC9"/>
    <a:srgbClr val="F7AB41"/>
    <a:srgbClr val="FEFFFB"/>
    <a:srgbClr val="FF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ys stil 1 - uthev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ys stil 1 - utheving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ys stil 1 - utheving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ys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C89EF96-8CEA-46FF-86C4-4CE0E7609802}" styleName="Lys stil 3 - utheving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27"/>
    <p:restoredTop sz="84593" autoAdjust="0"/>
  </p:normalViewPr>
  <p:slideViewPr>
    <p:cSldViewPr snapToGrid="0">
      <p:cViewPr varScale="1">
        <p:scale>
          <a:sx n="96" d="100"/>
          <a:sy n="96" d="100"/>
        </p:scale>
        <p:origin x="1380" y="8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3127"/>
        <p:guide pos="214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notesMaster" Target="notesMasters/notesMaster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handoutMaster" Target="handoutMasters/handout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233DF4-0F82-4A3D-88AE-A5D27C70BFB9}"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976CDE27-16EF-4C7C-B6F5-1FF700019A60}">
      <dgm:prSet phldrT="[Text]" custT="1"/>
      <dgm:spPr>
        <a:solidFill>
          <a:srgbClr val="5EA4C9"/>
        </a:solidFill>
      </dgm:spPr>
      <dgm:t>
        <a:bodyPr/>
        <a:lstStyle/>
        <a:p>
          <a:r>
            <a:rPr lang="en-US" sz="2000" b="1" dirty="0"/>
            <a:t>Psykisk sundhed/</a:t>
          </a:r>
        </a:p>
        <a:p>
          <a:r>
            <a:rPr lang="en-US" sz="2000" b="1" dirty="0" err="1"/>
            <a:t>lidelse</a:t>
          </a:r>
          <a:endParaRPr lang="en-US" sz="2000" b="1" dirty="0"/>
        </a:p>
      </dgm:t>
    </dgm:pt>
    <dgm:pt modelId="{CDA5A136-D084-441F-82A1-B38B405648EF}" type="parTrans" cxnId="{E1B22E1D-39A0-4A89-B9FB-FFAC46ECCC8C}">
      <dgm:prSet/>
      <dgm:spPr/>
      <dgm:t>
        <a:bodyPr/>
        <a:lstStyle/>
        <a:p>
          <a:endParaRPr lang="en-US"/>
        </a:p>
      </dgm:t>
    </dgm:pt>
    <dgm:pt modelId="{BF174D30-A57A-4075-A3A7-3F4E94F2DAC0}" type="sibTrans" cxnId="{E1B22E1D-39A0-4A89-B9FB-FFAC46ECCC8C}">
      <dgm:prSet/>
      <dgm:spPr/>
      <dgm:t>
        <a:bodyPr/>
        <a:lstStyle/>
        <a:p>
          <a:endParaRPr lang="en-US"/>
        </a:p>
      </dgm:t>
    </dgm:pt>
    <dgm:pt modelId="{0318FBC1-F11C-4ED0-98CD-7C0F9B7EC3BC}">
      <dgm:prSet phldrT="[Text]" custT="1"/>
      <dgm:spPr>
        <a:solidFill>
          <a:srgbClr val="5EA4C9"/>
        </a:solidFill>
      </dgm:spPr>
      <dgm:t>
        <a:bodyPr/>
        <a:lstStyle/>
        <a:p>
          <a:r>
            <a:rPr lang="en-US" sz="2000" b="1" err="1"/>
            <a:t>Gener</a:t>
          </a:r>
          <a:endParaRPr lang="en-US" sz="1400" b="1"/>
        </a:p>
      </dgm:t>
    </dgm:pt>
    <dgm:pt modelId="{B5C25789-76FC-4403-A4BC-C94B6C97735A}" type="parTrans" cxnId="{8EEAF486-8787-4DC2-8DA0-8773E341CCB8}">
      <dgm:prSet/>
      <dgm:spPr/>
      <dgm:t>
        <a:bodyPr/>
        <a:lstStyle/>
        <a:p>
          <a:endParaRPr lang="en-US"/>
        </a:p>
      </dgm:t>
    </dgm:pt>
    <dgm:pt modelId="{F41728C3-A084-4BCB-BC1E-7A351677470D}" type="sibTrans" cxnId="{8EEAF486-8787-4DC2-8DA0-8773E341CCB8}">
      <dgm:prSet/>
      <dgm:spPr/>
      <dgm:t>
        <a:bodyPr/>
        <a:lstStyle/>
        <a:p>
          <a:endParaRPr lang="en-US"/>
        </a:p>
      </dgm:t>
    </dgm:pt>
    <dgm:pt modelId="{968FF15C-4DEE-4A4E-A4F5-57FF4967C13D}">
      <dgm:prSet phldrT="[Text]" custT="1"/>
      <dgm:spPr>
        <a:solidFill>
          <a:srgbClr val="5EA4C9"/>
        </a:solidFill>
      </dgm:spPr>
      <dgm:t>
        <a:bodyPr/>
        <a:lstStyle/>
        <a:p>
          <a:r>
            <a:rPr lang="en-US" sz="1600" b="1" dirty="0"/>
            <a:t>Tempera</a:t>
          </a:r>
        </a:p>
        <a:p>
          <a:r>
            <a:rPr lang="en-US" sz="1600" b="1" dirty="0" err="1"/>
            <a:t>ment</a:t>
          </a:r>
          <a:endParaRPr lang="en-US" sz="2000" b="1" dirty="0"/>
        </a:p>
      </dgm:t>
    </dgm:pt>
    <dgm:pt modelId="{95BC364F-AA7A-46E2-B7BE-BD404EE15C3D}" type="parTrans" cxnId="{1BCFC6BB-AE36-46DC-8F28-DA0C4E94CF74}">
      <dgm:prSet/>
      <dgm:spPr/>
      <dgm:t>
        <a:bodyPr/>
        <a:lstStyle/>
        <a:p>
          <a:endParaRPr lang="en-US"/>
        </a:p>
      </dgm:t>
    </dgm:pt>
    <dgm:pt modelId="{025E5BD4-8400-4565-82AE-81BD93817E20}" type="sibTrans" cxnId="{1BCFC6BB-AE36-46DC-8F28-DA0C4E94CF74}">
      <dgm:prSet/>
      <dgm:spPr/>
      <dgm:t>
        <a:bodyPr/>
        <a:lstStyle/>
        <a:p>
          <a:endParaRPr lang="en-US"/>
        </a:p>
      </dgm:t>
    </dgm:pt>
    <dgm:pt modelId="{32886F20-9A4A-42BF-B807-EA64D0B264D4}">
      <dgm:prSet phldrT="[Text]" custT="1"/>
      <dgm:spPr>
        <a:solidFill>
          <a:srgbClr val="5EA4C9"/>
        </a:solidFill>
      </dgm:spPr>
      <dgm:t>
        <a:bodyPr/>
        <a:lstStyle/>
        <a:p>
          <a:r>
            <a:rPr lang="en-US" sz="1600" b="1" dirty="0"/>
            <a:t>Socio </a:t>
          </a:r>
          <a:r>
            <a:rPr lang="en-US" sz="1600" b="1" dirty="0" err="1"/>
            <a:t>kulturelle</a:t>
          </a:r>
          <a:r>
            <a:rPr lang="en-US" sz="1600" b="1" dirty="0"/>
            <a:t> </a:t>
          </a:r>
          <a:r>
            <a:rPr lang="en-US" sz="1600" b="1" dirty="0" err="1"/>
            <a:t>faktorer</a:t>
          </a:r>
          <a:endParaRPr lang="en-US" sz="1600" b="1" dirty="0"/>
        </a:p>
      </dgm:t>
    </dgm:pt>
    <dgm:pt modelId="{1AA03764-B127-4678-93F1-852A5D87AD3D}" type="parTrans" cxnId="{C6B7CFCD-9088-46A4-9639-44C64A2D65D3}">
      <dgm:prSet/>
      <dgm:spPr/>
      <dgm:t>
        <a:bodyPr/>
        <a:lstStyle/>
        <a:p>
          <a:endParaRPr lang="en-US"/>
        </a:p>
      </dgm:t>
    </dgm:pt>
    <dgm:pt modelId="{671C92E6-8B36-4560-9A56-2F0A04D16C24}" type="sibTrans" cxnId="{C6B7CFCD-9088-46A4-9639-44C64A2D65D3}">
      <dgm:prSet/>
      <dgm:spPr/>
      <dgm:t>
        <a:bodyPr/>
        <a:lstStyle/>
        <a:p>
          <a:endParaRPr lang="en-US"/>
        </a:p>
      </dgm:t>
    </dgm:pt>
    <dgm:pt modelId="{A46863E2-F445-424C-87C7-32AC5586E146}">
      <dgm:prSet phldrT="[Text]" custT="1"/>
      <dgm:spPr>
        <a:solidFill>
          <a:srgbClr val="5EA4C9"/>
        </a:solidFill>
      </dgm:spPr>
      <dgm:t>
        <a:bodyPr/>
        <a:lstStyle/>
        <a:p>
          <a:r>
            <a:rPr lang="en-US" sz="2000" b="1" dirty="0" err="1"/>
            <a:t>Følelses</a:t>
          </a:r>
          <a:r>
            <a:rPr lang="en-US" sz="2000" b="1" dirty="0"/>
            <a:t> </a:t>
          </a:r>
          <a:r>
            <a:rPr lang="en-US" sz="2000" b="1" dirty="0" err="1"/>
            <a:t>undgå</a:t>
          </a:r>
          <a:r>
            <a:rPr lang="en-US" sz="2000" b="1" dirty="0"/>
            <a:t>- else</a:t>
          </a:r>
        </a:p>
      </dgm:t>
    </dgm:pt>
    <dgm:pt modelId="{78D8306F-A636-4802-B8AD-C3A001A302DB}" type="parTrans" cxnId="{B22C7ACA-DBF7-41F2-89E6-64C8806AC01B}">
      <dgm:prSet/>
      <dgm:spPr/>
      <dgm:t>
        <a:bodyPr/>
        <a:lstStyle/>
        <a:p>
          <a:endParaRPr lang="en-US"/>
        </a:p>
      </dgm:t>
    </dgm:pt>
    <dgm:pt modelId="{0EA05ECF-ECEA-425C-AB5F-BDC1AA3C713D}" type="sibTrans" cxnId="{B22C7ACA-DBF7-41F2-89E6-64C8806AC01B}">
      <dgm:prSet/>
      <dgm:spPr/>
      <dgm:t>
        <a:bodyPr/>
        <a:lstStyle/>
        <a:p>
          <a:endParaRPr lang="en-US"/>
        </a:p>
      </dgm:t>
    </dgm:pt>
    <dgm:pt modelId="{5BB3842C-27E9-4630-AB02-AE67B3038096}">
      <dgm:prSet phldrT="[Text]" custT="1"/>
      <dgm:spPr>
        <a:solidFill>
          <a:srgbClr val="5EA4C9"/>
        </a:solidFill>
      </dgm:spPr>
      <dgm:t>
        <a:bodyPr/>
        <a:lstStyle/>
        <a:p>
          <a:r>
            <a:rPr lang="en-US" sz="1800" b="1" dirty="0"/>
            <a:t>Epi-</a:t>
          </a:r>
          <a:r>
            <a:rPr lang="en-US" sz="1800" b="1" dirty="0" err="1"/>
            <a:t>genetik</a:t>
          </a:r>
          <a:endParaRPr lang="en-US" sz="2000" b="1" dirty="0"/>
        </a:p>
      </dgm:t>
    </dgm:pt>
    <dgm:pt modelId="{E7BCE727-C905-4339-8DEA-19F915DB40A6}" type="parTrans" cxnId="{F5211D5B-F33A-43B3-AA07-5C3BF4CBDB23}">
      <dgm:prSet/>
      <dgm:spPr/>
      <dgm:t>
        <a:bodyPr/>
        <a:lstStyle/>
        <a:p>
          <a:endParaRPr lang="en-US"/>
        </a:p>
      </dgm:t>
    </dgm:pt>
    <dgm:pt modelId="{2956DCC4-255A-496A-95F1-27512A975960}" type="sibTrans" cxnId="{F5211D5B-F33A-43B3-AA07-5C3BF4CBDB23}">
      <dgm:prSet/>
      <dgm:spPr/>
      <dgm:t>
        <a:bodyPr/>
        <a:lstStyle/>
        <a:p>
          <a:endParaRPr lang="en-US"/>
        </a:p>
      </dgm:t>
    </dgm:pt>
    <dgm:pt modelId="{D1471F8B-92D0-418C-9AE1-CC77E64D105C}">
      <dgm:prSet phldrT="[Text]" custT="1"/>
      <dgm:spPr>
        <a:solidFill>
          <a:srgbClr val="5EA4C9"/>
        </a:solidFill>
      </dgm:spPr>
      <dgm:t>
        <a:bodyPr/>
        <a:lstStyle/>
        <a:p>
          <a:r>
            <a:rPr lang="en-US" sz="2000" b="1" dirty="0" err="1"/>
            <a:t>Familie-miljø</a:t>
          </a:r>
          <a:endParaRPr lang="en-US" sz="2000" b="1" dirty="0"/>
        </a:p>
      </dgm:t>
    </dgm:pt>
    <dgm:pt modelId="{CF66A769-FA3A-4667-9399-56FBE9D8D5C3}" type="parTrans" cxnId="{CE111317-59AA-4993-AEDA-DCABE28763BA}">
      <dgm:prSet/>
      <dgm:spPr/>
      <dgm:t>
        <a:bodyPr/>
        <a:lstStyle/>
        <a:p>
          <a:endParaRPr lang="en-US"/>
        </a:p>
      </dgm:t>
    </dgm:pt>
    <dgm:pt modelId="{BE654F56-6941-4EBD-95CE-FF0A5C94DB80}" type="sibTrans" cxnId="{CE111317-59AA-4993-AEDA-DCABE28763BA}">
      <dgm:prSet/>
      <dgm:spPr/>
      <dgm:t>
        <a:bodyPr/>
        <a:lstStyle/>
        <a:p>
          <a:endParaRPr lang="en-US"/>
        </a:p>
      </dgm:t>
    </dgm:pt>
    <dgm:pt modelId="{0DA0D71D-9996-42A3-A3A9-549CE8049D4E}">
      <dgm:prSet phldrT="[Text]" custT="1"/>
      <dgm:spPr>
        <a:solidFill>
          <a:srgbClr val="5EA4C9"/>
        </a:solidFill>
      </dgm:spPr>
      <dgm:t>
        <a:bodyPr/>
        <a:lstStyle/>
        <a:p>
          <a:r>
            <a:rPr lang="en-US" sz="2000" b="1" dirty="0" err="1"/>
            <a:t>Livs</a:t>
          </a:r>
          <a:r>
            <a:rPr lang="en-US" sz="2000" b="1" dirty="0"/>
            <a:t>-stress</a:t>
          </a:r>
        </a:p>
      </dgm:t>
    </dgm:pt>
    <dgm:pt modelId="{C6D280B7-C02E-4B14-870C-B8C08B35BA29}" type="parTrans" cxnId="{F5278DDB-8C1D-4B93-9C05-7D4871744AC6}">
      <dgm:prSet/>
      <dgm:spPr/>
      <dgm:t>
        <a:bodyPr/>
        <a:lstStyle/>
        <a:p>
          <a:endParaRPr lang="en-US"/>
        </a:p>
      </dgm:t>
    </dgm:pt>
    <dgm:pt modelId="{F21C61F7-BAFA-4EDD-BE18-09A4C1712C21}" type="sibTrans" cxnId="{F5278DDB-8C1D-4B93-9C05-7D4871744AC6}">
      <dgm:prSet/>
      <dgm:spPr/>
      <dgm:t>
        <a:bodyPr/>
        <a:lstStyle/>
        <a:p>
          <a:endParaRPr lang="en-US"/>
        </a:p>
      </dgm:t>
    </dgm:pt>
    <dgm:pt modelId="{6C671FE1-55B2-45B8-9A32-2835675C28ED}">
      <dgm:prSet phldrT="[Text]" custT="1"/>
      <dgm:spPr>
        <a:solidFill>
          <a:srgbClr val="5EA4C9"/>
        </a:solidFill>
      </dgm:spPr>
      <dgm:t>
        <a:bodyPr/>
        <a:lstStyle/>
        <a:p>
          <a:r>
            <a:rPr lang="en-US" sz="1800" b="1" err="1"/>
            <a:t>Pubertet</a:t>
          </a:r>
          <a:endParaRPr lang="en-US" sz="2000" b="1"/>
        </a:p>
      </dgm:t>
    </dgm:pt>
    <dgm:pt modelId="{E6D68E74-7A5E-42D8-8462-EA3B08844ABF}" type="parTrans" cxnId="{4EBB11D2-E8A5-4F76-8AB1-B07B822C3936}">
      <dgm:prSet/>
      <dgm:spPr/>
      <dgm:t>
        <a:bodyPr/>
        <a:lstStyle/>
        <a:p>
          <a:endParaRPr lang="en-US"/>
        </a:p>
      </dgm:t>
    </dgm:pt>
    <dgm:pt modelId="{5F7B82E8-10EF-4214-BE70-4DCF6813965C}" type="sibTrans" cxnId="{4EBB11D2-E8A5-4F76-8AB1-B07B822C3936}">
      <dgm:prSet/>
      <dgm:spPr/>
      <dgm:t>
        <a:bodyPr/>
        <a:lstStyle/>
        <a:p>
          <a:endParaRPr lang="en-US"/>
        </a:p>
      </dgm:t>
    </dgm:pt>
    <dgm:pt modelId="{D53E5E71-8D22-4E35-8F4E-C35B559B0791}" type="pres">
      <dgm:prSet presAssocID="{F8233DF4-0F82-4A3D-88AE-A5D27C70BFB9}" presName="Name0" presStyleCnt="0">
        <dgm:presLayoutVars>
          <dgm:chMax val="1"/>
          <dgm:dir/>
          <dgm:animLvl val="ctr"/>
          <dgm:resizeHandles val="exact"/>
        </dgm:presLayoutVars>
      </dgm:prSet>
      <dgm:spPr/>
    </dgm:pt>
    <dgm:pt modelId="{6C5DB51A-B5E2-4193-B621-3EFD51CC3C31}" type="pres">
      <dgm:prSet presAssocID="{976CDE27-16EF-4C7C-B6F5-1FF700019A60}" presName="centerShape" presStyleLbl="node0" presStyleIdx="0" presStyleCnt="1" custScaleX="130543" custScaleY="130543"/>
      <dgm:spPr/>
    </dgm:pt>
    <dgm:pt modelId="{71341B19-47BC-4E82-9AF4-7318F9D60A7E}" type="pres">
      <dgm:prSet presAssocID="{0318FBC1-F11C-4ED0-98CD-7C0F9B7EC3BC}" presName="node" presStyleLbl="node1" presStyleIdx="0" presStyleCnt="8" custScaleX="149192" custScaleY="149192">
        <dgm:presLayoutVars>
          <dgm:bulletEnabled val="1"/>
        </dgm:presLayoutVars>
      </dgm:prSet>
      <dgm:spPr/>
    </dgm:pt>
    <dgm:pt modelId="{9FEC3F21-1EAD-4160-8986-FE4F7BCB1895}" type="pres">
      <dgm:prSet presAssocID="{0318FBC1-F11C-4ED0-98CD-7C0F9B7EC3BC}" presName="dummy" presStyleCnt="0"/>
      <dgm:spPr/>
    </dgm:pt>
    <dgm:pt modelId="{D0EA0202-0437-461E-8A75-72FBB6AB6DAF}" type="pres">
      <dgm:prSet presAssocID="{F41728C3-A084-4BCB-BC1E-7A351677470D}" presName="sibTrans" presStyleLbl="sibTrans2D1" presStyleIdx="0" presStyleCnt="8"/>
      <dgm:spPr/>
    </dgm:pt>
    <dgm:pt modelId="{08C605F4-33B9-4562-B39D-2A9F6AF28DE9}" type="pres">
      <dgm:prSet presAssocID="{968FF15C-4DEE-4A4E-A4F5-57FF4967C13D}" presName="node" presStyleLbl="node1" presStyleIdx="1" presStyleCnt="8" custScaleX="149192" custScaleY="149192">
        <dgm:presLayoutVars>
          <dgm:bulletEnabled val="1"/>
        </dgm:presLayoutVars>
      </dgm:prSet>
      <dgm:spPr/>
    </dgm:pt>
    <dgm:pt modelId="{B258B7F5-01C9-49C5-AF1B-DC38375E6972}" type="pres">
      <dgm:prSet presAssocID="{968FF15C-4DEE-4A4E-A4F5-57FF4967C13D}" presName="dummy" presStyleCnt="0"/>
      <dgm:spPr/>
    </dgm:pt>
    <dgm:pt modelId="{2A4821DF-1091-469F-865A-F512F01A84B0}" type="pres">
      <dgm:prSet presAssocID="{025E5BD4-8400-4565-82AE-81BD93817E20}" presName="sibTrans" presStyleLbl="sibTrans2D1" presStyleIdx="1" presStyleCnt="8"/>
      <dgm:spPr/>
    </dgm:pt>
    <dgm:pt modelId="{9D82C3FF-EAC7-4F61-9771-C005A8988735}" type="pres">
      <dgm:prSet presAssocID="{D1471F8B-92D0-418C-9AE1-CC77E64D105C}" presName="node" presStyleLbl="node1" presStyleIdx="2" presStyleCnt="8" custScaleX="149192" custScaleY="149192">
        <dgm:presLayoutVars>
          <dgm:bulletEnabled val="1"/>
        </dgm:presLayoutVars>
      </dgm:prSet>
      <dgm:spPr/>
    </dgm:pt>
    <dgm:pt modelId="{4D64A277-62E2-4FB2-B0B4-DE8FE8D5B0B9}" type="pres">
      <dgm:prSet presAssocID="{D1471F8B-92D0-418C-9AE1-CC77E64D105C}" presName="dummy" presStyleCnt="0"/>
      <dgm:spPr/>
    </dgm:pt>
    <dgm:pt modelId="{FCBCE282-5B5B-4D0E-9A6D-606D6728EDC3}" type="pres">
      <dgm:prSet presAssocID="{BE654F56-6941-4EBD-95CE-FF0A5C94DB80}" presName="sibTrans" presStyleLbl="sibTrans2D1" presStyleIdx="2" presStyleCnt="8"/>
      <dgm:spPr/>
    </dgm:pt>
    <dgm:pt modelId="{B05ACFFD-B7F0-4F59-8E21-B8C1879E1F56}" type="pres">
      <dgm:prSet presAssocID="{5BB3842C-27E9-4630-AB02-AE67B3038096}" presName="node" presStyleLbl="node1" presStyleIdx="3" presStyleCnt="8" custScaleX="149192" custScaleY="149192">
        <dgm:presLayoutVars>
          <dgm:bulletEnabled val="1"/>
        </dgm:presLayoutVars>
      </dgm:prSet>
      <dgm:spPr/>
    </dgm:pt>
    <dgm:pt modelId="{60732E07-CD2C-4E2C-8A90-B85B2D110732}" type="pres">
      <dgm:prSet presAssocID="{5BB3842C-27E9-4630-AB02-AE67B3038096}" presName="dummy" presStyleCnt="0"/>
      <dgm:spPr/>
    </dgm:pt>
    <dgm:pt modelId="{0225C0B3-37E8-4DD5-9EFB-1264EC4E5F24}" type="pres">
      <dgm:prSet presAssocID="{2956DCC4-255A-496A-95F1-27512A975960}" presName="sibTrans" presStyleLbl="sibTrans2D1" presStyleIdx="3" presStyleCnt="8"/>
      <dgm:spPr/>
    </dgm:pt>
    <dgm:pt modelId="{DB9D2DB0-780B-455E-A7DB-A5A958188553}" type="pres">
      <dgm:prSet presAssocID="{32886F20-9A4A-42BF-B807-EA64D0B264D4}" presName="node" presStyleLbl="node1" presStyleIdx="4" presStyleCnt="8" custScaleX="149192" custScaleY="149192">
        <dgm:presLayoutVars>
          <dgm:bulletEnabled val="1"/>
        </dgm:presLayoutVars>
      </dgm:prSet>
      <dgm:spPr/>
    </dgm:pt>
    <dgm:pt modelId="{623C91D5-1A42-4703-A8CA-9298C4DCC536}" type="pres">
      <dgm:prSet presAssocID="{32886F20-9A4A-42BF-B807-EA64D0B264D4}" presName="dummy" presStyleCnt="0"/>
      <dgm:spPr/>
    </dgm:pt>
    <dgm:pt modelId="{ED1799DA-05ED-4E70-AD8F-ACBCA716810A}" type="pres">
      <dgm:prSet presAssocID="{671C92E6-8B36-4560-9A56-2F0A04D16C24}" presName="sibTrans" presStyleLbl="sibTrans2D1" presStyleIdx="4" presStyleCnt="8"/>
      <dgm:spPr/>
    </dgm:pt>
    <dgm:pt modelId="{7D46CF7B-2A88-4D1C-B4B7-BA94E986853C}" type="pres">
      <dgm:prSet presAssocID="{0DA0D71D-9996-42A3-A3A9-549CE8049D4E}" presName="node" presStyleLbl="node1" presStyleIdx="5" presStyleCnt="8" custScaleX="149192" custScaleY="149192">
        <dgm:presLayoutVars>
          <dgm:bulletEnabled val="1"/>
        </dgm:presLayoutVars>
      </dgm:prSet>
      <dgm:spPr/>
    </dgm:pt>
    <dgm:pt modelId="{72E2F015-716A-4B04-9F93-C6F6A8E64F3B}" type="pres">
      <dgm:prSet presAssocID="{0DA0D71D-9996-42A3-A3A9-549CE8049D4E}" presName="dummy" presStyleCnt="0"/>
      <dgm:spPr/>
    </dgm:pt>
    <dgm:pt modelId="{E99219F6-A1F6-4512-81BE-8DC1589C82C9}" type="pres">
      <dgm:prSet presAssocID="{F21C61F7-BAFA-4EDD-BE18-09A4C1712C21}" presName="sibTrans" presStyleLbl="sibTrans2D1" presStyleIdx="5" presStyleCnt="8"/>
      <dgm:spPr/>
    </dgm:pt>
    <dgm:pt modelId="{DA0E7CD2-8458-4D9A-A8FF-1809FD35FF79}" type="pres">
      <dgm:prSet presAssocID="{6C671FE1-55B2-45B8-9A32-2835675C28ED}" presName="node" presStyleLbl="node1" presStyleIdx="6" presStyleCnt="8" custScaleX="149192" custScaleY="149192">
        <dgm:presLayoutVars>
          <dgm:bulletEnabled val="1"/>
        </dgm:presLayoutVars>
      </dgm:prSet>
      <dgm:spPr/>
    </dgm:pt>
    <dgm:pt modelId="{3118D9F1-4C2D-48C6-BDE9-A7EC068A2DE2}" type="pres">
      <dgm:prSet presAssocID="{6C671FE1-55B2-45B8-9A32-2835675C28ED}" presName="dummy" presStyleCnt="0"/>
      <dgm:spPr/>
    </dgm:pt>
    <dgm:pt modelId="{EDF33366-9D1A-4470-9DC2-2C495EB475D0}" type="pres">
      <dgm:prSet presAssocID="{5F7B82E8-10EF-4214-BE70-4DCF6813965C}" presName="sibTrans" presStyleLbl="sibTrans2D1" presStyleIdx="6" presStyleCnt="8"/>
      <dgm:spPr/>
    </dgm:pt>
    <dgm:pt modelId="{F147B290-4A0A-438F-BA64-906B82BEA59C}" type="pres">
      <dgm:prSet presAssocID="{A46863E2-F445-424C-87C7-32AC5586E146}" presName="node" presStyleLbl="node1" presStyleIdx="7" presStyleCnt="8" custScaleX="149192" custScaleY="149192">
        <dgm:presLayoutVars>
          <dgm:bulletEnabled val="1"/>
        </dgm:presLayoutVars>
      </dgm:prSet>
      <dgm:spPr/>
    </dgm:pt>
    <dgm:pt modelId="{1DDDB12A-9B79-42CC-986B-BE587B122F04}" type="pres">
      <dgm:prSet presAssocID="{A46863E2-F445-424C-87C7-32AC5586E146}" presName="dummy" presStyleCnt="0"/>
      <dgm:spPr/>
    </dgm:pt>
    <dgm:pt modelId="{CF476F69-BFD6-4D97-97BB-96DC73ED462B}" type="pres">
      <dgm:prSet presAssocID="{0EA05ECF-ECEA-425C-AB5F-BDC1AA3C713D}" presName="sibTrans" presStyleLbl="sibTrans2D1" presStyleIdx="7" presStyleCnt="8"/>
      <dgm:spPr/>
    </dgm:pt>
  </dgm:ptLst>
  <dgm:cxnLst>
    <dgm:cxn modelId="{B3121316-3886-4596-94B4-DB21366EACD5}" type="presOf" srcId="{0318FBC1-F11C-4ED0-98CD-7C0F9B7EC3BC}" destId="{71341B19-47BC-4E82-9AF4-7318F9D60A7E}" srcOrd="0" destOrd="0" presId="urn:microsoft.com/office/officeart/2005/8/layout/radial6"/>
    <dgm:cxn modelId="{CE111317-59AA-4993-AEDA-DCABE28763BA}" srcId="{976CDE27-16EF-4C7C-B6F5-1FF700019A60}" destId="{D1471F8B-92D0-418C-9AE1-CC77E64D105C}" srcOrd="2" destOrd="0" parTransId="{CF66A769-FA3A-4667-9399-56FBE9D8D5C3}" sibTransId="{BE654F56-6941-4EBD-95CE-FF0A5C94DB80}"/>
    <dgm:cxn modelId="{E1B22E1D-39A0-4A89-B9FB-FFAC46ECCC8C}" srcId="{F8233DF4-0F82-4A3D-88AE-A5D27C70BFB9}" destId="{976CDE27-16EF-4C7C-B6F5-1FF700019A60}" srcOrd="0" destOrd="0" parTransId="{CDA5A136-D084-441F-82A1-B38B405648EF}" sibTransId="{BF174D30-A57A-4075-A3A7-3F4E94F2DAC0}"/>
    <dgm:cxn modelId="{E77FEC22-AE4D-451C-A79A-300CB9D93899}" type="presOf" srcId="{5F7B82E8-10EF-4214-BE70-4DCF6813965C}" destId="{EDF33366-9D1A-4470-9DC2-2C495EB475D0}" srcOrd="0" destOrd="0" presId="urn:microsoft.com/office/officeart/2005/8/layout/radial6"/>
    <dgm:cxn modelId="{2670EB28-BA34-4FF3-B1DB-1DB0181E230C}" type="presOf" srcId="{F21C61F7-BAFA-4EDD-BE18-09A4C1712C21}" destId="{E99219F6-A1F6-4512-81BE-8DC1589C82C9}" srcOrd="0" destOrd="0" presId="urn:microsoft.com/office/officeart/2005/8/layout/radial6"/>
    <dgm:cxn modelId="{E782212C-D3E9-474E-8B29-08F6D60DB36E}" type="presOf" srcId="{976CDE27-16EF-4C7C-B6F5-1FF700019A60}" destId="{6C5DB51A-B5E2-4193-B621-3EFD51CC3C31}" srcOrd="0" destOrd="0" presId="urn:microsoft.com/office/officeart/2005/8/layout/radial6"/>
    <dgm:cxn modelId="{95D7683C-27BC-477E-8F71-DDC18F9DA175}" type="presOf" srcId="{F8233DF4-0F82-4A3D-88AE-A5D27C70BFB9}" destId="{D53E5E71-8D22-4E35-8F4E-C35B559B0791}" srcOrd="0" destOrd="0" presId="urn:microsoft.com/office/officeart/2005/8/layout/radial6"/>
    <dgm:cxn modelId="{F5211D5B-F33A-43B3-AA07-5C3BF4CBDB23}" srcId="{976CDE27-16EF-4C7C-B6F5-1FF700019A60}" destId="{5BB3842C-27E9-4630-AB02-AE67B3038096}" srcOrd="3" destOrd="0" parTransId="{E7BCE727-C905-4339-8DEA-19F915DB40A6}" sibTransId="{2956DCC4-255A-496A-95F1-27512A975960}"/>
    <dgm:cxn modelId="{8094425F-B5A2-4D83-9B99-4D1AE3C48BC5}" type="presOf" srcId="{2956DCC4-255A-496A-95F1-27512A975960}" destId="{0225C0B3-37E8-4DD5-9EFB-1264EC4E5F24}" srcOrd="0" destOrd="0" presId="urn:microsoft.com/office/officeart/2005/8/layout/radial6"/>
    <dgm:cxn modelId="{891CBD63-37F6-4693-A545-EB22AA629E06}" type="presOf" srcId="{BE654F56-6941-4EBD-95CE-FF0A5C94DB80}" destId="{FCBCE282-5B5B-4D0E-9A6D-606D6728EDC3}" srcOrd="0" destOrd="0" presId="urn:microsoft.com/office/officeart/2005/8/layout/radial6"/>
    <dgm:cxn modelId="{24B95251-2F33-4A8F-B107-B7849F4B20F5}" type="presOf" srcId="{32886F20-9A4A-42BF-B807-EA64D0B264D4}" destId="{DB9D2DB0-780B-455E-A7DB-A5A958188553}" srcOrd="0" destOrd="0" presId="urn:microsoft.com/office/officeart/2005/8/layout/radial6"/>
    <dgm:cxn modelId="{7AEBB672-A361-444C-AC7E-8618CA7EF88F}" type="presOf" srcId="{0EA05ECF-ECEA-425C-AB5F-BDC1AA3C713D}" destId="{CF476F69-BFD6-4D97-97BB-96DC73ED462B}" srcOrd="0" destOrd="0" presId="urn:microsoft.com/office/officeart/2005/8/layout/radial6"/>
    <dgm:cxn modelId="{D432D353-C43D-414B-ABAE-5FF950722AE0}" type="presOf" srcId="{6C671FE1-55B2-45B8-9A32-2835675C28ED}" destId="{DA0E7CD2-8458-4D9A-A8FF-1809FD35FF79}" srcOrd="0" destOrd="0" presId="urn:microsoft.com/office/officeart/2005/8/layout/radial6"/>
    <dgm:cxn modelId="{4B9CDB57-8BED-40E7-872A-AA9F6E2DD9BE}" type="presOf" srcId="{025E5BD4-8400-4565-82AE-81BD93817E20}" destId="{2A4821DF-1091-469F-865A-F512F01A84B0}" srcOrd="0" destOrd="0" presId="urn:microsoft.com/office/officeart/2005/8/layout/radial6"/>
    <dgm:cxn modelId="{8EEAF486-8787-4DC2-8DA0-8773E341CCB8}" srcId="{976CDE27-16EF-4C7C-B6F5-1FF700019A60}" destId="{0318FBC1-F11C-4ED0-98CD-7C0F9B7EC3BC}" srcOrd="0" destOrd="0" parTransId="{B5C25789-76FC-4403-A4BC-C94B6C97735A}" sibTransId="{F41728C3-A084-4BCB-BC1E-7A351677470D}"/>
    <dgm:cxn modelId="{9DA46AA2-7576-4F95-B15D-37514C3FAED9}" type="presOf" srcId="{5BB3842C-27E9-4630-AB02-AE67B3038096}" destId="{B05ACFFD-B7F0-4F59-8E21-B8C1879E1F56}" srcOrd="0" destOrd="0" presId="urn:microsoft.com/office/officeart/2005/8/layout/radial6"/>
    <dgm:cxn modelId="{213959A9-121C-408F-A336-EFB0DA78E78A}" type="presOf" srcId="{F41728C3-A084-4BCB-BC1E-7A351677470D}" destId="{D0EA0202-0437-461E-8A75-72FBB6AB6DAF}" srcOrd="0" destOrd="0" presId="urn:microsoft.com/office/officeart/2005/8/layout/radial6"/>
    <dgm:cxn modelId="{1BCFC6BB-AE36-46DC-8F28-DA0C4E94CF74}" srcId="{976CDE27-16EF-4C7C-B6F5-1FF700019A60}" destId="{968FF15C-4DEE-4A4E-A4F5-57FF4967C13D}" srcOrd="1" destOrd="0" parTransId="{95BC364F-AA7A-46E2-B7BE-BD404EE15C3D}" sibTransId="{025E5BD4-8400-4565-82AE-81BD93817E20}"/>
    <dgm:cxn modelId="{9858B5C1-9623-46CF-9CAA-5F426BE11A56}" type="presOf" srcId="{0DA0D71D-9996-42A3-A3A9-549CE8049D4E}" destId="{7D46CF7B-2A88-4D1C-B4B7-BA94E986853C}" srcOrd="0" destOrd="0" presId="urn:microsoft.com/office/officeart/2005/8/layout/radial6"/>
    <dgm:cxn modelId="{B22C7ACA-DBF7-41F2-89E6-64C8806AC01B}" srcId="{976CDE27-16EF-4C7C-B6F5-1FF700019A60}" destId="{A46863E2-F445-424C-87C7-32AC5586E146}" srcOrd="7" destOrd="0" parTransId="{78D8306F-A636-4802-B8AD-C3A001A302DB}" sibTransId="{0EA05ECF-ECEA-425C-AB5F-BDC1AA3C713D}"/>
    <dgm:cxn modelId="{C6B7CFCD-9088-46A4-9639-44C64A2D65D3}" srcId="{976CDE27-16EF-4C7C-B6F5-1FF700019A60}" destId="{32886F20-9A4A-42BF-B807-EA64D0B264D4}" srcOrd="4" destOrd="0" parTransId="{1AA03764-B127-4678-93F1-852A5D87AD3D}" sibTransId="{671C92E6-8B36-4560-9A56-2F0A04D16C24}"/>
    <dgm:cxn modelId="{4EBB11D2-E8A5-4F76-8AB1-B07B822C3936}" srcId="{976CDE27-16EF-4C7C-B6F5-1FF700019A60}" destId="{6C671FE1-55B2-45B8-9A32-2835675C28ED}" srcOrd="6" destOrd="0" parTransId="{E6D68E74-7A5E-42D8-8462-EA3B08844ABF}" sibTransId="{5F7B82E8-10EF-4214-BE70-4DCF6813965C}"/>
    <dgm:cxn modelId="{F5278DDB-8C1D-4B93-9C05-7D4871744AC6}" srcId="{976CDE27-16EF-4C7C-B6F5-1FF700019A60}" destId="{0DA0D71D-9996-42A3-A3A9-549CE8049D4E}" srcOrd="5" destOrd="0" parTransId="{C6D280B7-C02E-4B14-870C-B8C08B35BA29}" sibTransId="{F21C61F7-BAFA-4EDD-BE18-09A4C1712C21}"/>
    <dgm:cxn modelId="{9AE0E9E5-FB1A-4531-A2AC-D1292C2B0ECB}" type="presOf" srcId="{671C92E6-8B36-4560-9A56-2F0A04D16C24}" destId="{ED1799DA-05ED-4E70-AD8F-ACBCA716810A}" srcOrd="0" destOrd="0" presId="urn:microsoft.com/office/officeart/2005/8/layout/radial6"/>
    <dgm:cxn modelId="{6CD62EEC-0D89-4F43-BF29-AC17E8CD53CD}" type="presOf" srcId="{A46863E2-F445-424C-87C7-32AC5586E146}" destId="{F147B290-4A0A-438F-BA64-906B82BEA59C}" srcOrd="0" destOrd="0" presId="urn:microsoft.com/office/officeart/2005/8/layout/radial6"/>
    <dgm:cxn modelId="{FA7321F8-AEFE-4F09-94EB-0F312B4408AB}" type="presOf" srcId="{968FF15C-4DEE-4A4E-A4F5-57FF4967C13D}" destId="{08C605F4-33B9-4562-B39D-2A9F6AF28DE9}" srcOrd="0" destOrd="0" presId="urn:microsoft.com/office/officeart/2005/8/layout/radial6"/>
    <dgm:cxn modelId="{A62531FC-215C-45BF-8F30-560D8363CFB6}" type="presOf" srcId="{D1471F8B-92D0-418C-9AE1-CC77E64D105C}" destId="{9D82C3FF-EAC7-4F61-9771-C005A8988735}" srcOrd="0" destOrd="0" presId="urn:microsoft.com/office/officeart/2005/8/layout/radial6"/>
    <dgm:cxn modelId="{6728B5BD-F315-4428-8043-ED221A83F0E9}" type="presParOf" srcId="{D53E5E71-8D22-4E35-8F4E-C35B559B0791}" destId="{6C5DB51A-B5E2-4193-B621-3EFD51CC3C31}" srcOrd="0" destOrd="0" presId="urn:microsoft.com/office/officeart/2005/8/layout/radial6"/>
    <dgm:cxn modelId="{BEE3BEA0-AAAC-4BB2-B3E2-1FE8B1974B14}" type="presParOf" srcId="{D53E5E71-8D22-4E35-8F4E-C35B559B0791}" destId="{71341B19-47BC-4E82-9AF4-7318F9D60A7E}" srcOrd="1" destOrd="0" presId="urn:microsoft.com/office/officeart/2005/8/layout/radial6"/>
    <dgm:cxn modelId="{116D7E34-4C6A-416F-B941-2E78C9D0484F}" type="presParOf" srcId="{D53E5E71-8D22-4E35-8F4E-C35B559B0791}" destId="{9FEC3F21-1EAD-4160-8986-FE4F7BCB1895}" srcOrd="2" destOrd="0" presId="urn:microsoft.com/office/officeart/2005/8/layout/radial6"/>
    <dgm:cxn modelId="{B04A1193-1776-4634-B749-4CA608DBE85D}" type="presParOf" srcId="{D53E5E71-8D22-4E35-8F4E-C35B559B0791}" destId="{D0EA0202-0437-461E-8A75-72FBB6AB6DAF}" srcOrd="3" destOrd="0" presId="urn:microsoft.com/office/officeart/2005/8/layout/radial6"/>
    <dgm:cxn modelId="{3F1F51F3-2118-4212-8A20-4CB7EAFB72C4}" type="presParOf" srcId="{D53E5E71-8D22-4E35-8F4E-C35B559B0791}" destId="{08C605F4-33B9-4562-B39D-2A9F6AF28DE9}" srcOrd="4" destOrd="0" presId="urn:microsoft.com/office/officeart/2005/8/layout/radial6"/>
    <dgm:cxn modelId="{54F47560-3528-4E79-B00E-F36826027A1E}" type="presParOf" srcId="{D53E5E71-8D22-4E35-8F4E-C35B559B0791}" destId="{B258B7F5-01C9-49C5-AF1B-DC38375E6972}" srcOrd="5" destOrd="0" presId="urn:microsoft.com/office/officeart/2005/8/layout/radial6"/>
    <dgm:cxn modelId="{9EF4DFCD-E711-459D-A623-60889A790D68}" type="presParOf" srcId="{D53E5E71-8D22-4E35-8F4E-C35B559B0791}" destId="{2A4821DF-1091-469F-865A-F512F01A84B0}" srcOrd="6" destOrd="0" presId="urn:microsoft.com/office/officeart/2005/8/layout/radial6"/>
    <dgm:cxn modelId="{BECD7075-15EE-4E28-9116-C5CE063F5CD8}" type="presParOf" srcId="{D53E5E71-8D22-4E35-8F4E-C35B559B0791}" destId="{9D82C3FF-EAC7-4F61-9771-C005A8988735}" srcOrd="7" destOrd="0" presId="urn:microsoft.com/office/officeart/2005/8/layout/radial6"/>
    <dgm:cxn modelId="{3D379326-BF5F-48F5-82DB-682918A66127}" type="presParOf" srcId="{D53E5E71-8D22-4E35-8F4E-C35B559B0791}" destId="{4D64A277-62E2-4FB2-B0B4-DE8FE8D5B0B9}" srcOrd="8" destOrd="0" presId="urn:microsoft.com/office/officeart/2005/8/layout/radial6"/>
    <dgm:cxn modelId="{564FCCEE-BA4E-4DC2-BD87-197739686BB3}" type="presParOf" srcId="{D53E5E71-8D22-4E35-8F4E-C35B559B0791}" destId="{FCBCE282-5B5B-4D0E-9A6D-606D6728EDC3}" srcOrd="9" destOrd="0" presId="urn:microsoft.com/office/officeart/2005/8/layout/radial6"/>
    <dgm:cxn modelId="{0DD7CB39-0B53-454F-8E11-3EE5D0784010}" type="presParOf" srcId="{D53E5E71-8D22-4E35-8F4E-C35B559B0791}" destId="{B05ACFFD-B7F0-4F59-8E21-B8C1879E1F56}" srcOrd="10" destOrd="0" presId="urn:microsoft.com/office/officeart/2005/8/layout/radial6"/>
    <dgm:cxn modelId="{6B84FC73-8FA0-4447-9911-007C93B70667}" type="presParOf" srcId="{D53E5E71-8D22-4E35-8F4E-C35B559B0791}" destId="{60732E07-CD2C-4E2C-8A90-B85B2D110732}" srcOrd="11" destOrd="0" presId="urn:microsoft.com/office/officeart/2005/8/layout/radial6"/>
    <dgm:cxn modelId="{47D86B0A-9946-45D3-B67E-BD89BF053912}" type="presParOf" srcId="{D53E5E71-8D22-4E35-8F4E-C35B559B0791}" destId="{0225C0B3-37E8-4DD5-9EFB-1264EC4E5F24}" srcOrd="12" destOrd="0" presId="urn:microsoft.com/office/officeart/2005/8/layout/radial6"/>
    <dgm:cxn modelId="{EDEAA843-BE48-426C-BD27-1BFABCCCEDEA}" type="presParOf" srcId="{D53E5E71-8D22-4E35-8F4E-C35B559B0791}" destId="{DB9D2DB0-780B-455E-A7DB-A5A958188553}" srcOrd="13" destOrd="0" presId="urn:microsoft.com/office/officeart/2005/8/layout/radial6"/>
    <dgm:cxn modelId="{E18B4A56-D53F-48E9-B1AE-BC8787F8ACFF}" type="presParOf" srcId="{D53E5E71-8D22-4E35-8F4E-C35B559B0791}" destId="{623C91D5-1A42-4703-A8CA-9298C4DCC536}" srcOrd="14" destOrd="0" presId="urn:microsoft.com/office/officeart/2005/8/layout/radial6"/>
    <dgm:cxn modelId="{401F0D28-4505-461C-A112-FEB2A09709A0}" type="presParOf" srcId="{D53E5E71-8D22-4E35-8F4E-C35B559B0791}" destId="{ED1799DA-05ED-4E70-AD8F-ACBCA716810A}" srcOrd="15" destOrd="0" presId="urn:microsoft.com/office/officeart/2005/8/layout/radial6"/>
    <dgm:cxn modelId="{4D0F96E5-926E-4B76-B232-886D23F285AE}" type="presParOf" srcId="{D53E5E71-8D22-4E35-8F4E-C35B559B0791}" destId="{7D46CF7B-2A88-4D1C-B4B7-BA94E986853C}" srcOrd="16" destOrd="0" presId="urn:microsoft.com/office/officeart/2005/8/layout/radial6"/>
    <dgm:cxn modelId="{0B8C6D16-BDAA-49E8-97F4-2D942053F15C}" type="presParOf" srcId="{D53E5E71-8D22-4E35-8F4E-C35B559B0791}" destId="{72E2F015-716A-4B04-9F93-C6F6A8E64F3B}" srcOrd="17" destOrd="0" presId="urn:microsoft.com/office/officeart/2005/8/layout/radial6"/>
    <dgm:cxn modelId="{8F1B23F6-7593-4546-9102-088DAF5A0341}" type="presParOf" srcId="{D53E5E71-8D22-4E35-8F4E-C35B559B0791}" destId="{E99219F6-A1F6-4512-81BE-8DC1589C82C9}" srcOrd="18" destOrd="0" presId="urn:microsoft.com/office/officeart/2005/8/layout/radial6"/>
    <dgm:cxn modelId="{F4351E7E-3B95-4254-A8CB-C31AC167B810}" type="presParOf" srcId="{D53E5E71-8D22-4E35-8F4E-C35B559B0791}" destId="{DA0E7CD2-8458-4D9A-A8FF-1809FD35FF79}" srcOrd="19" destOrd="0" presId="urn:microsoft.com/office/officeart/2005/8/layout/radial6"/>
    <dgm:cxn modelId="{4EA89207-6331-4D39-B514-766B3BAE20E7}" type="presParOf" srcId="{D53E5E71-8D22-4E35-8F4E-C35B559B0791}" destId="{3118D9F1-4C2D-48C6-BDE9-A7EC068A2DE2}" srcOrd="20" destOrd="0" presId="urn:microsoft.com/office/officeart/2005/8/layout/radial6"/>
    <dgm:cxn modelId="{FECC56FE-E390-4E9F-A637-5BCC1E283C8A}" type="presParOf" srcId="{D53E5E71-8D22-4E35-8F4E-C35B559B0791}" destId="{EDF33366-9D1A-4470-9DC2-2C495EB475D0}" srcOrd="21" destOrd="0" presId="urn:microsoft.com/office/officeart/2005/8/layout/radial6"/>
    <dgm:cxn modelId="{E6C88C04-3152-44E6-A810-7006DA97FD1C}" type="presParOf" srcId="{D53E5E71-8D22-4E35-8F4E-C35B559B0791}" destId="{F147B290-4A0A-438F-BA64-906B82BEA59C}" srcOrd="22" destOrd="0" presId="urn:microsoft.com/office/officeart/2005/8/layout/radial6"/>
    <dgm:cxn modelId="{5C9782FE-6733-4338-95FF-DC65B3BD80D1}" type="presParOf" srcId="{D53E5E71-8D22-4E35-8F4E-C35B559B0791}" destId="{1DDDB12A-9B79-42CC-986B-BE587B122F04}" srcOrd="23" destOrd="0" presId="urn:microsoft.com/office/officeart/2005/8/layout/radial6"/>
    <dgm:cxn modelId="{755F7807-133B-4088-A2CD-5D875E6134E3}" type="presParOf" srcId="{D53E5E71-8D22-4E35-8F4E-C35B559B0791}" destId="{CF476F69-BFD6-4D97-97BB-96DC73ED462B}" srcOrd="24"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233DF4-0F82-4A3D-88AE-A5D27C70BFB9}"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976CDE27-16EF-4C7C-B6F5-1FF700019A60}">
      <dgm:prSet phldrT="[Text]" custT="1"/>
      <dgm:spPr>
        <a:solidFill>
          <a:srgbClr val="5EA4C9"/>
        </a:solidFill>
      </dgm:spPr>
      <dgm:t>
        <a:bodyPr/>
        <a:lstStyle/>
        <a:p>
          <a:r>
            <a:rPr lang="en-US" sz="2000" b="1" dirty="0" err="1"/>
            <a:t>Psykisk</a:t>
          </a:r>
          <a:r>
            <a:rPr lang="en-US" sz="2000" b="1" dirty="0"/>
            <a:t> </a:t>
          </a:r>
          <a:r>
            <a:rPr lang="en-US" sz="2000" b="1" dirty="0" err="1"/>
            <a:t>sundhed</a:t>
          </a:r>
          <a:r>
            <a:rPr lang="en-US" sz="2000" b="1" dirty="0"/>
            <a:t> / </a:t>
          </a:r>
          <a:r>
            <a:rPr lang="en-US" sz="2000" b="1" dirty="0" err="1"/>
            <a:t>sårbarhed</a:t>
          </a:r>
          <a:endParaRPr lang="en-US" sz="2000" b="1" dirty="0"/>
        </a:p>
      </dgm:t>
    </dgm:pt>
    <dgm:pt modelId="{CDA5A136-D084-441F-82A1-B38B405648EF}" type="parTrans" cxnId="{E1B22E1D-39A0-4A89-B9FB-FFAC46ECCC8C}">
      <dgm:prSet/>
      <dgm:spPr/>
      <dgm:t>
        <a:bodyPr/>
        <a:lstStyle/>
        <a:p>
          <a:endParaRPr lang="en-US"/>
        </a:p>
      </dgm:t>
    </dgm:pt>
    <dgm:pt modelId="{BF174D30-A57A-4075-A3A7-3F4E94F2DAC0}" type="sibTrans" cxnId="{E1B22E1D-39A0-4A89-B9FB-FFAC46ECCC8C}">
      <dgm:prSet/>
      <dgm:spPr/>
      <dgm:t>
        <a:bodyPr/>
        <a:lstStyle/>
        <a:p>
          <a:endParaRPr lang="en-US"/>
        </a:p>
      </dgm:t>
    </dgm:pt>
    <dgm:pt modelId="{0318FBC1-F11C-4ED0-98CD-7C0F9B7EC3BC}">
      <dgm:prSet phldrT="[Text]" custT="1"/>
      <dgm:spPr>
        <a:solidFill>
          <a:srgbClr val="5EA4C9"/>
        </a:solidFill>
      </dgm:spPr>
      <dgm:t>
        <a:bodyPr/>
        <a:lstStyle/>
        <a:p>
          <a:r>
            <a:rPr lang="en-US" sz="2000" b="1" dirty="0" err="1"/>
            <a:t>Gener</a:t>
          </a:r>
          <a:endParaRPr lang="en-US" sz="1400" b="1" dirty="0"/>
        </a:p>
      </dgm:t>
    </dgm:pt>
    <dgm:pt modelId="{B5C25789-76FC-4403-A4BC-C94B6C97735A}" type="parTrans" cxnId="{8EEAF486-8787-4DC2-8DA0-8773E341CCB8}">
      <dgm:prSet/>
      <dgm:spPr/>
      <dgm:t>
        <a:bodyPr/>
        <a:lstStyle/>
        <a:p>
          <a:endParaRPr lang="en-US"/>
        </a:p>
      </dgm:t>
    </dgm:pt>
    <dgm:pt modelId="{F41728C3-A084-4BCB-BC1E-7A351677470D}" type="sibTrans" cxnId="{8EEAF486-8787-4DC2-8DA0-8773E341CCB8}">
      <dgm:prSet/>
      <dgm:spPr/>
      <dgm:t>
        <a:bodyPr/>
        <a:lstStyle/>
        <a:p>
          <a:endParaRPr lang="en-US"/>
        </a:p>
      </dgm:t>
    </dgm:pt>
    <dgm:pt modelId="{968FF15C-4DEE-4A4E-A4F5-57FF4967C13D}">
      <dgm:prSet phldrT="[Text]" custT="1"/>
      <dgm:spPr>
        <a:solidFill>
          <a:srgbClr val="5EA4C9"/>
        </a:solidFill>
      </dgm:spPr>
      <dgm:t>
        <a:bodyPr/>
        <a:lstStyle/>
        <a:p>
          <a:r>
            <a:rPr lang="en-US" sz="1600" b="1" dirty="0"/>
            <a:t>Tempera</a:t>
          </a:r>
        </a:p>
        <a:p>
          <a:r>
            <a:rPr lang="en-US" sz="1600" b="1" dirty="0" err="1"/>
            <a:t>ment</a:t>
          </a:r>
          <a:endParaRPr lang="en-US" sz="2000" b="1" dirty="0"/>
        </a:p>
      </dgm:t>
    </dgm:pt>
    <dgm:pt modelId="{95BC364F-AA7A-46E2-B7BE-BD404EE15C3D}" type="parTrans" cxnId="{1BCFC6BB-AE36-46DC-8F28-DA0C4E94CF74}">
      <dgm:prSet/>
      <dgm:spPr/>
      <dgm:t>
        <a:bodyPr/>
        <a:lstStyle/>
        <a:p>
          <a:endParaRPr lang="en-US"/>
        </a:p>
      </dgm:t>
    </dgm:pt>
    <dgm:pt modelId="{025E5BD4-8400-4565-82AE-81BD93817E20}" type="sibTrans" cxnId="{1BCFC6BB-AE36-46DC-8F28-DA0C4E94CF74}">
      <dgm:prSet/>
      <dgm:spPr/>
      <dgm:t>
        <a:bodyPr/>
        <a:lstStyle/>
        <a:p>
          <a:endParaRPr lang="en-US"/>
        </a:p>
      </dgm:t>
    </dgm:pt>
    <dgm:pt modelId="{32886F20-9A4A-42BF-B807-EA64D0B264D4}">
      <dgm:prSet phldrT="[Text]" custT="1"/>
      <dgm:spPr>
        <a:solidFill>
          <a:srgbClr val="5EA4C9"/>
        </a:solidFill>
      </dgm:spPr>
      <dgm:t>
        <a:bodyPr/>
        <a:lstStyle/>
        <a:p>
          <a:r>
            <a:rPr lang="en-US" sz="1600" b="1" dirty="0"/>
            <a:t>Socio </a:t>
          </a:r>
          <a:r>
            <a:rPr lang="en-US" sz="1600" b="1" dirty="0" err="1"/>
            <a:t>kulturelle</a:t>
          </a:r>
          <a:r>
            <a:rPr lang="en-US" sz="1600" b="1" dirty="0"/>
            <a:t> </a:t>
          </a:r>
          <a:r>
            <a:rPr lang="en-US" sz="1600" b="1" dirty="0" err="1"/>
            <a:t>faktorer</a:t>
          </a:r>
          <a:endParaRPr lang="en-US" sz="1600" b="1" dirty="0"/>
        </a:p>
      </dgm:t>
    </dgm:pt>
    <dgm:pt modelId="{1AA03764-B127-4678-93F1-852A5D87AD3D}" type="parTrans" cxnId="{C6B7CFCD-9088-46A4-9639-44C64A2D65D3}">
      <dgm:prSet/>
      <dgm:spPr/>
      <dgm:t>
        <a:bodyPr/>
        <a:lstStyle/>
        <a:p>
          <a:endParaRPr lang="en-US"/>
        </a:p>
      </dgm:t>
    </dgm:pt>
    <dgm:pt modelId="{671C92E6-8B36-4560-9A56-2F0A04D16C24}" type="sibTrans" cxnId="{C6B7CFCD-9088-46A4-9639-44C64A2D65D3}">
      <dgm:prSet/>
      <dgm:spPr/>
      <dgm:t>
        <a:bodyPr/>
        <a:lstStyle/>
        <a:p>
          <a:endParaRPr lang="en-US"/>
        </a:p>
      </dgm:t>
    </dgm:pt>
    <dgm:pt modelId="{A46863E2-F445-424C-87C7-32AC5586E146}">
      <dgm:prSet phldrT="[Text]" custT="1"/>
      <dgm:spPr>
        <a:solidFill>
          <a:srgbClr val="24516A"/>
        </a:solidFill>
      </dgm:spPr>
      <dgm:t>
        <a:bodyPr/>
        <a:lstStyle/>
        <a:p>
          <a:r>
            <a:rPr lang="en-US" sz="2000" b="1" dirty="0" err="1"/>
            <a:t>Følelses</a:t>
          </a:r>
          <a:r>
            <a:rPr lang="en-US" sz="2000" b="1" dirty="0"/>
            <a:t> </a:t>
          </a:r>
          <a:r>
            <a:rPr lang="en-US" sz="2000" b="1" dirty="0" err="1"/>
            <a:t>undgå</a:t>
          </a:r>
          <a:r>
            <a:rPr lang="en-US" sz="2000" b="1" dirty="0"/>
            <a:t>- else</a:t>
          </a:r>
        </a:p>
      </dgm:t>
    </dgm:pt>
    <dgm:pt modelId="{78D8306F-A636-4802-B8AD-C3A001A302DB}" type="parTrans" cxnId="{B22C7ACA-DBF7-41F2-89E6-64C8806AC01B}">
      <dgm:prSet/>
      <dgm:spPr/>
      <dgm:t>
        <a:bodyPr/>
        <a:lstStyle/>
        <a:p>
          <a:endParaRPr lang="en-US"/>
        </a:p>
      </dgm:t>
    </dgm:pt>
    <dgm:pt modelId="{0EA05ECF-ECEA-425C-AB5F-BDC1AA3C713D}" type="sibTrans" cxnId="{B22C7ACA-DBF7-41F2-89E6-64C8806AC01B}">
      <dgm:prSet/>
      <dgm:spPr/>
      <dgm:t>
        <a:bodyPr/>
        <a:lstStyle/>
        <a:p>
          <a:endParaRPr lang="en-US"/>
        </a:p>
      </dgm:t>
    </dgm:pt>
    <dgm:pt modelId="{5BB3842C-27E9-4630-AB02-AE67B3038096}">
      <dgm:prSet phldrT="[Text]" custT="1"/>
      <dgm:spPr>
        <a:solidFill>
          <a:srgbClr val="5EA4C9"/>
        </a:solidFill>
      </dgm:spPr>
      <dgm:t>
        <a:bodyPr/>
        <a:lstStyle/>
        <a:p>
          <a:r>
            <a:rPr lang="en-US" sz="1800" b="1" dirty="0"/>
            <a:t>Epi-</a:t>
          </a:r>
          <a:r>
            <a:rPr lang="en-US" sz="1800" b="1" dirty="0" err="1"/>
            <a:t>genetik</a:t>
          </a:r>
          <a:endParaRPr lang="en-US" sz="2000" b="1" dirty="0"/>
        </a:p>
      </dgm:t>
    </dgm:pt>
    <dgm:pt modelId="{E7BCE727-C905-4339-8DEA-19F915DB40A6}" type="parTrans" cxnId="{F5211D5B-F33A-43B3-AA07-5C3BF4CBDB23}">
      <dgm:prSet/>
      <dgm:spPr/>
      <dgm:t>
        <a:bodyPr/>
        <a:lstStyle/>
        <a:p>
          <a:endParaRPr lang="en-US"/>
        </a:p>
      </dgm:t>
    </dgm:pt>
    <dgm:pt modelId="{2956DCC4-255A-496A-95F1-27512A975960}" type="sibTrans" cxnId="{F5211D5B-F33A-43B3-AA07-5C3BF4CBDB23}">
      <dgm:prSet/>
      <dgm:spPr/>
      <dgm:t>
        <a:bodyPr/>
        <a:lstStyle/>
        <a:p>
          <a:endParaRPr lang="en-US"/>
        </a:p>
      </dgm:t>
    </dgm:pt>
    <dgm:pt modelId="{D1471F8B-92D0-418C-9AE1-CC77E64D105C}">
      <dgm:prSet phldrT="[Text]" custT="1"/>
      <dgm:spPr>
        <a:solidFill>
          <a:srgbClr val="24516A"/>
        </a:solidFill>
      </dgm:spPr>
      <dgm:t>
        <a:bodyPr/>
        <a:lstStyle/>
        <a:p>
          <a:r>
            <a:rPr lang="en-US" sz="2000" b="1" dirty="0" err="1"/>
            <a:t>Familie-miljø</a:t>
          </a:r>
          <a:endParaRPr lang="en-US" sz="2000" b="1" dirty="0"/>
        </a:p>
      </dgm:t>
    </dgm:pt>
    <dgm:pt modelId="{CF66A769-FA3A-4667-9399-56FBE9D8D5C3}" type="parTrans" cxnId="{CE111317-59AA-4993-AEDA-DCABE28763BA}">
      <dgm:prSet/>
      <dgm:spPr/>
      <dgm:t>
        <a:bodyPr/>
        <a:lstStyle/>
        <a:p>
          <a:endParaRPr lang="en-US"/>
        </a:p>
      </dgm:t>
    </dgm:pt>
    <dgm:pt modelId="{BE654F56-6941-4EBD-95CE-FF0A5C94DB80}" type="sibTrans" cxnId="{CE111317-59AA-4993-AEDA-DCABE28763BA}">
      <dgm:prSet/>
      <dgm:spPr/>
      <dgm:t>
        <a:bodyPr/>
        <a:lstStyle/>
        <a:p>
          <a:endParaRPr lang="en-US"/>
        </a:p>
      </dgm:t>
    </dgm:pt>
    <dgm:pt modelId="{0DA0D71D-9996-42A3-A3A9-549CE8049D4E}">
      <dgm:prSet phldrT="[Text]" custT="1"/>
      <dgm:spPr>
        <a:solidFill>
          <a:srgbClr val="5EA4C9"/>
        </a:solidFill>
      </dgm:spPr>
      <dgm:t>
        <a:bodyPr/>
        <a:lstStyle/>
        <a:p>
          <a:r>
            <a:rPr lang="en-US" sz="2000" b="1" err="1"/>
            <a:t>Livs</a:t>
          </a:r>
          <a:r>
            <a:rPr lang="en-US" sz="2000" b="1"/>
            <a:t>-stress</a:t>
          </a:r>
        </a:p>
      </dgm:t>
    </dgm:pt>
    <dgm:pt modelId="{C6D280B7-C02E-4B14-870C-B8C08B35BA29}" type="parTrans" cxnId="{F5278DDB-8C1D-4B93-9C05-7D4871744AC6}">
      <dgm:prSet/>
      <dgm:spPr/>
      <dgm:t>
        <a:bodyPr/>
        <a:lstStyle/>
        <a:p>
          <a:endParaRPr lang="en-US"/>
        </a:p>
      </dgm:t>
    </dgm:pt>
    <dgm:pt modelId="{F21C61F7-BAFA-4EDD-BE18-09A4C1712C21}" type="sibTrans" cxnId="{F5278DDB-8C1D-4B93-9C05-7D4871744AC6}">
      <dgm:prSet/>
      <dgm:spPr/>
      <dgm:t>
        <a:bodyPr/>
        <a:lstStyle/>
        <a:p>
          <a:endParaRPr lang="en-US"/>
        </a:p>
      </dgm:t>
    </dgm:pt>
    <dgm:pt modelId="{6C671FE1-55B2-45B8-9A32-2835675C28ED}">
      <dgm:prSet phldrT="[Text]" custT="1"/>
      <dgm:spPr>
        <a:solidFill>
          <a:srgbClr val="5EA4C9"/>
        </a:solidFill>
      </dgm:spPr>
      <dgm:t>
        <a:bodyPr/>
        <a:lstStyle/>
        <a:p>
          <a:r>
            <a:rPr lang="en-US" sz="1800" b="1" err="1"/>
            <a:t>Pubertet</a:t>
          </a:r>
          <a:endParaRPr lang="en-US" sz="2000" b="1"/>
        </a:p>
      </dgm:t>
    </dgm:pt>
    <dgm:pt modelId="{E6D68E74-7A5E-42D8-8462-EA3B08844ABF}" type="parTrans" cxnId="{4EBB11D2-E8A5-4F76-8AB1-B07B822C3936}">
      <dgm:prSet/>
      <dgm:spPr/>
      <dgm:t>
        <a:bodyPr/>
        <a:lstStyle/>
        <a:p>
          <a:endParaRPr lang="en-US"/>
        </a:p>
      </dgm:t>
    </dgm:pt>
    <dgm:pt modelId="{5F7B82E8-10EF-4214-BE70-4DCF6813965C}" type="sibTrans" cxnId="{4EBB11D2-E8A5-4F76-8AB1-B07B822C3936}">
      <dgm:prSet/>
      <dgm:spPr/>
      <dgm:t>
        <a:bodyPr/>
        <a:lstStyle/>
        <a:p>
          <a:endParaRPr lang="en-US"/>
        </a:p>
      </dgm:t>
    </dgm:pt>
    <dgm:pt modelId="{D53E5E71-8D22-4E35-8F4E-C35B559B0791}" type="pres">
      <dgm:prSet presAssocID="{F8233DF4-0F82-4A3D-88AE-A5D27C70BFB9}" presName="Name0" presStyleCnt="0">
        <dgm:presLayoutVars>
          <dgm:chMax val="1"/>
          <dgm:dir/>
          <dgm:animLvl val="ctr"/>
          <dgm:resizeHandles val="exact"/>
        </dgm:presLayoutVars>
      </dgm:prSet>
      <dgm:spPr/>
    </dgm:pt>
    <dgm:pt modelId="{6C5DB51A-B5E2-4193-B621-3EFD51CC3C31}" type="pres">
      <dgm:prSet presAssocID="{976CDE27-16EF-4C7C-B6F5-1FF700019A60}" presName="centerShape" presStyleLbl="node0" presStyleIdx="0" presStyleCnt="1" custScaleX="130543" custScaleY="130543"/>
      <dgm:spPr/>
    </dgm:pt>
    <dgm:pt modelId="{71341B19-47BC-4E82-9AF4-7318F9D60A7E}" type="pres">
      <dgm:prSet presAssocID="{0318FBC1-F11C-4ED0-98CD-7C0F9B7EC3BC}" presName="node" presStyleLbl="node1" presStyleIdx="0" presStyleCnt="8" custScaleX="149192" custScaleY="149192">
        <dgm:presLayoutVars>
          <dgm:bulletEnabled val="1"/>
        </dgm:presLayoutVars>
      </dgm:prSet>
      <dgm:spPr/>
    </dgm:pt>
    <dgm:pt modelId="{9FEC3F21-1EAD-4160-8986-FE4F7BCB1895}" type="pres">
      <dgm:prSet presAssocID="{0318FBC1-F11C-4ED0-98CD-7C0F9B7EC3BC}" presName="dummy" presStyleCnt="0"/>
      <dgm:spPr/>
    </dgm:pt>
    <dgm:pt modelId="{D0EA0202-0437-461E-8A75-72FBB6AB6DAF}" type="pres">
      <dgm:prSet presAssocID="{F41728C3-A084-4BCB-BC1E-7A351677470D}" presName="sibTrans" presStyleLbl="sibTrans2D1" presStyleIdx="0" presStyleCnt="8"/>
      <dgm:spPr/>
    </dgm:pt>
    <dgm:pt modelId="{08C605F4-33B9-4562-B39D-2A9F6AF28DE9}" type="pres">
      <dgm:prSet presAssocID="{968FF15C-4DEE-4A4E-A4F5-57FF4967C13D}" presName="node" presStyleLbl="node1" presStyleIdx="1" presStyleCnt="8" custScaleX="149192" custScaleY="149192">
        <dgm:presLayoutVars>
          <dgm:bulletEnabled val="1"/>
        </dgm:presLayoutVars>
      </dgm:prSet>
      <dgm:spPr/>
    </dgm:pt>
    <dgm:pt modelId="{B258B7F5-01C9-49C5-AF1B-DC38375E6972}" type="pres">
      <dgm:prSet presAssocID="{968FF15C-4DEE-4A4E-A4F5-57FF4967C13D}" presName="dummy" presStyleCnt="0"/>
      <dgm:spPr/>
    </dgm:pt>
    <dgm:pt modelId="{2A4821DF-1091-469F-865A-F512F01A84B0}" type="pres">
      <dgm:prSet presAssocID="{025E5BD4-8400-4565-82AE-81BD93817E20}" presName="sibTrans" presStyleLbl="sibTrans2D1" presStyleIdx="1" presStyleCnt="8"/>
      <dgm:spPr/>
    </dgm:pt>
    <dgm:pt modelId="{9D82C3FF-EAC7-4F61-9771-C005A8988735}" type="pres">
      <dgm:prSet presAssocID="{D1471F8B-92D0-418C-9AE1-CC77E64D105C}" presName="node" presStyleLbl="node1" presStyleIdx="2" presStyleCnt="8" custScaleX="149192" custScaleY="149192">
        <dgm:presLayoutVars>
          <dgm:bulletEnabled val="1"/>
        </dgm:presLayoutVars>
      </dgm:prSet>
      <dgm:spPr/>
    </dgm:pt>
    <dgm:pt modelId="{4D64A277-62E2-4FB2-B0B4-DE8FE8D5B0B9}" type="pres">
      <dgm:prSet presAssocID="{D1471F8B-92D0-418C-9AE1-CC77E64D105C}" presName="dummy" presStyleCnt="0"/>
      <dgm:spPr/>
    </dgm:pt>
    <dgm:pt modelId="{FCBCE282-5B5B-4D0E-9A6D-606D6728EDC3}" type="pres">
      <dgm:prSet presAssocID="{BE654F56-6941-4EBD-95CE-FF0A5C94DB80}" presName="sibTrans" presStyleLbl="sibTrans2D1" presStyleIdx="2" presStyleCnt="8"/>
      <dgm:spPr/>
    </dgm:pt>
    <dgm:pt modelId="{B05ACFFD-B7F0-4F59-8E21-B8C1879E1F56}" type="pres">
      <dgm:prSet presAssocID="{5BB3842C-27E9-4630-AB02-AE67B3038096}" presName="node" presStyleLbl="node1" presStyleIdx="3" presStyleCnt="8" custScaleX="149192" custScaleY="149192">
        <dgm:presLayoutVars>
          <dgm:bulletEnabled val="1"/>
        </dgm:presLayoutVars>
      </dgm:prSet>
      <dgm:spPr/>
    </dgm:pt>
    <dgm:pt modelId="{60732E07-CD2C-4E2C-8A90-B85B2D110732}" type="pres">
      <dgm:prSet presAssocID="{5BB3842C-27E9-4630-AB02-AE67B3038096}" presName="dummy" presStyleCnt="0"/>
      <dgm:spPr/>
    </dgm:pt>
    <dgm:pt modelId="{0225C0B3-37E8-4DD5-9EFB-1264EC4E5F24}" type="pres">
      <dgm:prSet presAssocID="{2956DCC4-255A-496A-95F1-27512A975960}" presName="sibTrans" presStyleLbl="sibTrans2D1" presStyleIdx="3" presStyleCnt="8"/>
      <dgm:spPr/>
    </dgm:pt>
    <dgm:pt modelId="{DB9D2DB0-780B-455E-A7DB-A5A958188553}" type="pres">
      <dgm:prSet presAssocID="{32886F20-9A4A-42BF-B807-EA64D0B264D4}" presName="node" presStyleLbl="node1" presStyleIdx="4" presStyleCnt="8" custScaleX="149192" custScaleY="149192">
        <dgm:presLayoutVars>
          <dgm:bulletEnabled val="1"/>
        </dgm:presLayoutVars>
      </dgm:prSet>
      <dgm:spPr/>
    </dgm:pt>
    <dgm:pt modelId="{623C91D5-1A42-4703-A8CA-9298C4DCC536}" type="pres">
      <dgm:prSet presAssocID="{32886F20-9A4A-42BF-B807-EA64D0B264D4}" presName="dummy" presStyleCnt="0"/>
      <dgm:spPr/>
    </dgm:pt>
    <dgm:pt modelId="{ED1799DA-05ED-4E70-AD8F-ACBCA716810A}" type="pres">
      <dgm:prSet presAssocID="{671C92E6-8B36-4560-9A56-2F0A04D16C24}" presName="sibTrans" presStyleLbl="sibTrans2D1" presStyleIdx="4" presStyleCnt="8"/>
      <dgm:spPr/>
    </dgm:pt>
    <dgm:pt modelId="{7D46CF7B-2A88-4D1C-B4B7-BA94E986853C}" type="pres">
      <dgm:prSet presAssocID="{0DA0D71D-9996-42A3-A3A9-549CE8049D4E}" presName="node" presStyleLbl="node1" presStyleIdx="5" presStyleCnt="8" custScaleX="149192" custScaleY="149192">
        <dgm:presLayoutVars>
          <dgm:bulletEnabled val="1"/>
        </dgm:presLayoutVars>
      </dgm:prSet>
      <dgm:spPr/>
    </dgm:pt>
    <dgm:pt modelId="{72E2F015-716A-4B04-9F93-C6F6A8E64F3B}" type="pres">
      <dgm:prSet presAssocID="{0DA0D71D-9996-42A3-A3A9-549CE8049D4E}" presName="dummy" presStyleCnt="0"/>
      <dgm:spPr/>
    </dgm:pt>
    <dgm:pt modelId="{E99219F6-A1F6-4512-81BE-8DC1589C82C9}" type="pres">
      <dgm:prSet presAssocID="{F21C61F7-BAFA-4EDD-BE18-09A4C1712C21}" presName="sibTrans" presStyleLbl="sibTrans2D1" presStyleIdx="5" presStyleCnt="8"/>
      <dgm:spPr/>
    </dgm:pt>
    <dgm:pt modelId="{DA0E7CD2-8458-4D9A-A8FF-1809FD35FF79}" type="pres">
      <dgm:prSet presAssocID="{6C671FE1-55B2-45B8-9A32-2835675C28ED}" presName="node" presStyleLbl="node1" presStyleIdx="6" presStyleCnt="8" custScaleX="149192" custScaleY="149192">
        <dgm:presLayoutVars>
          <dgm:bulletEnabled val="1"/>
        </dgm:presLayoutVars>
      </dgm:prSet>
      <dgm:spPr/>
    </dgm:pt>
    <dgm:pt modelId="{3118D9F1-4C2D-48C6-BDE9-A7EC068A2DE2}" type="pres">
      <dgm:prSet presAssocID="{6C671FE1-55B2-45B8-9A32-2835675C28ED}" presName="dummy" presStyleCnt="0"/>
      <dgm:spPr/>
    </dgm:pt>
    <dgm:pt modelId="{EDF33366-9D1A-4470-9DC2-2C495EB475D0}" type="pres">
      <dgm:prSet presAssocID="{5F7B82E8-10EF-4214-BE70-4DCF6813965C}" presName="sibTrans" presStyleLbl="sibTrans2D1" presStyleIdx="6" presStyleCnt="8"/>
      <dgm:spPr/>
    </dgm:pt>
    <dgm:pt modelId="{F147B290-4A0A-438F-BA64-906B82BEA59C}" type="pres">
      <dgm:prSet presAssocID="{A46863E2-F445-424C-87C7-32AC5586E146}" presName="node" presStyleLbl="node1" presStyleIdx="7" presStyleCnt="8" custScaleX="149192" custScaleY="149192">
        <dgm:presLayoutVars>
          <dgm:bulletEnabled val="1"/>
        </dgm:presLayoutVars>
      </dgm:prSet>
      <dgm:spPr/>
    </dgm:pt>
    <dgm:pt modelId="{1DDDB12A-9B79-42CC-986B-BE587B122F04}" type="pres">
      <dgm:prSet presAssocID="{A46863E2-F445-424C-87C7-32AC5586E146}" presName="dummy" presStyleCnt="0"/>
      <dgm:spPr/>
    </dgm:pt>
    <dgm:pt modelId="{CF476F69-BFD6-4D97-97BB-96DC73ED462B}" type="pres">
      <dgm:prSet presAssocID="{0EA05ECF-ECEA-425C-AB5F-BDC1AA3C713D}" presName="sibTrans" presStyleLbl="sibTrans2D1" presStyleIdx="7" presStyleCnt="8"/>
      <dgm:spPr/>
    </dgm:pt>
  </dgm:ptLst>
  <dgm:cxnLst>
    <dgm:cxn modelId="{B3121316-3886-4596-94B4-DB21366EACD5}" type="presOf" srcId="{0318FBC1-F11C-4ED0-98CD-7C0F9B7EC3BC}" destId="{71341B19-47BC-4E82-9AF4-7318F9D60A7E}" srcOrd="0" destOrd="0" presId="urn:microsoft.com/office/officeart/2005/8/layout/radial6"/>
    <dgm:cxn modelId="{CE111317-59AA-4993-AEDA-DCABE28763BA}" srcId="{976CDE27-16EF-4C7C-B6F5-1FF700019A60}" destId="{D1471F8B-92D0-418C-9AE1-CC77E64D105C}" srcOrd="2" destOrd="0" parTransId="{CF66A769-FA3A-4667-9399-56FBE9D8D5C3}" sibTransId="{BE654F56-6941-4EBD-95CE-FF0A5C94DB80}"/>
    <dgm:cxn modelId="{E1B22E1D-39A0-4A89-B9FB-FFAC46ECCC8C}" srcId="{F8233DF4-0F82-4A3D-88AE-A5D27C70BFB9}" destId="{976CDE27-16EF-4C7C-B6F5-1FF700019A60}" srcOrd="0" destOrd="0" parTransId="{CDA5A136-D084-441F-82A1-B38B405648EF}" sibTransId="{BF174D30-A57A-4075-A3A7-3F4E94F2DAC0}"/>
    <dgm:cxn modelId="{E77FEC22-AE4D-451C-A79A-300CB9D93899}" type="presOf" srcId="{5F7B82E8-10EF-4214-BE70-4DCF6813965C}" destId="{EDF33366-9D1A-4470-9DC2-2C495EB475D0}" srcOrd="0" destOrd="0" presId="urn:microsoft.com/office/officeart/2005/8/layout/radial6"/>
    <dgm:cxn modelId="{2670EB28-BA34-4FF3-B1DB-1DB0181E230C}" type="presOf" srcId="{F21C61F7-BAFA-4EDD-BE18-09A4C1712C21}" destId="{E99219F6-A1F6-4512-81BE-8DC1589C82C9}" srcOrd="0" destOrd="0" presId="urn:microsoft.com/office/officeart/2005/8/layout/radial6"/>
    <dgm:cxn modelId="{E782212C-D3E9-474E-8B29-08F6D60DB36E}" type="presOf" srcId="{976CDE27-16EF-4C7C-B6F5-1FF700019A60}" destId="{6C5DB51A-B5E2-4193-B621-3EFD51CC3C31}" srcOrd="0" destOrd="0" presId="urn:microsoft.com/office/officeart/2005/8/layout/radial6"/>
    <dgm:cxn modelId="{95D7683C-27BC-477E-8F71-DDC18F9DA175}" type="presOf" srcId="{F8233DF4-0F82-4A3D-88AE-A5D27C70BFB9}" destId="{D53E5E71-8D22-4E35-8F4E-C35B559B0791}" srcOrd="0" destOrd="0" presId="urn:microsoft.com/office/officeart/2005/8/layout/radial6"/>
    <dgm:cxn modelId="{F5211D5B-F33A-43B3-AA07-5C3BF4CBDB23}" srcId="{976CDE27-16EF-4C7C-B6F5-1FF700019A60}" destId="{5BB3842C-27E9-4630-AB02-AE67B3038096}" srcOrd="3" destOrd="0" parTransId="{E7BCE727-C905-4339-8DEA-19F915DB40A6}" sibTransId="{2956DCC4-255A-496A-95F1-27512A975960}"/>
    <dgm:cxn modelId="{8094425F-B5A2-4D83-9B99-4D1AE3C48BC5}" type="presOf" srcId="{2956DCC4-255A-496A-95F1-27512A975960}" destId="{0225C0B3-37E8-4DD5-9EFB-1264EC4E5F24}" srcOrd="0" destOrd="0" presId="urn:microsoft.com/office/officeart/2005/8/layout/radial6"/>
    <dgm:cxn modelId="{891CBD63-37F6-4693-A545-EB22AA629E06}" type="presOf" srcId="{BE654F56-6941-4EBD-95CE-FF0A5C94DB80}" destId="{FCBCE282-5B5B-4D0E-9A6D-606D6728EDC3}" srcOrd="0" destOrd="0" presId="urn:microsoft.com/office/officeart/2005/8/layout/radial6"/>
    <dgm:cxn modelId="{24B95251-2F33-4A8F-B107-B7849F4B20F5}" type="presOf" srcId="{32886F20-9A4A-42BF-B807-EA64D0B264D4}" destId="{DB9D2DB0-780B-455E-A7DB-A5A958188553}" srcOrd="0" destOrd="0" presId="urn:microsoft.com/office/officeart/2005/8/layout/radial6"/>
    <dgm:cxn modelId="{7AEBB672-A361-444C-AC7E-8618CA7EF88F}" type="presOf" srcId="{0EA05ECF-ECEA-425C-AB5F-BDC1AA3C713D}" destId="{CF476F69-BFD6-4D97-97BB-96DC73ED462B}" srcOrd="0" destOrd="0" presId="urn:microsoft.com/office/officeart/2005/8/layout/radial6"/>
    <dgm:cxn modelId="{D432D353-C43D-414B-ABAE-5FF950722AE0}" type="presOf" srcId="{6C671FE1-55B2-45B8-9A32-2835675C28ED}" destId="{DA0E7CD2-8458-4D9A-A8FF-1809FD35FF79}" srcOrd="0" destOrd="0" presId="urn:microsoft.com/office/officeart/2005/8/layout/radial6"/>
    <dgm:cxn modelId="{4B9CDB57-8BED-40E7-872A-AA9F6E2DD9BE}" type="presOf" srcId="{025E5BD4-8400-4565-82AE-81BD93817E20}" destId="{2A4821DF-1091-469F-865A-F512F01A84B0}" srcOrd="0" destOrd="0" presId="urn:microsoft.com/office/officeart/2005/8/layout/radial6"/>
    <dgm:cxn modelId="{8EEAF486-8787-4DC2-8DA0-8773E341CCB8}" srcId="{976CDE27-16EF-4C7C-B6F5-1FF700019A60}" destId="{0318FBC1-F11C-4ED0-98CD-7C0F9B7EC3BC}" srcOrd="0" destOrd="0" parTransId="{B5C25789-76FC-4403-A4BC-C94B6C97735A}" sibTransId="{F41728C3-A084-4BCB-BC1E-7A351677470D}"/>
    <dgm:cxn modelId="{9DA46AA2-7576-4F95-B15D-37514C3FAED9}" type="presOf" srcId="{5BB3842C-27E9-4630-AB02-AE67B3038096}" destId="{B05ACFFD-B7F0-4F59-8E21-B8C1879E1F56}" srcOrd="0" destOrd="0" presId="urn:microsoft.com/office/officeart/2005/8/layout/radial6"/>
    <dgm:cxn modelId="{213959A9-121C-408F-A336-EFB0DA78E78A}" type="presOf" srcId="{F41728C3-A084-4BCB-BC1E-7A351677470D}" destId="{D0EA0202-0437-461E-8A75-72FBB6AB6DAF}" srcOrd="0" destOrd="0" presId="urn:microsoft.com/office/officeart/2005/8/layout/radial6"/>
    <dgm:cxn modelId="{1BCFC6BB-AE36-46DC-8F28-DA0C4E94CF74}" srcId="{976CDE27-16EF-4C7C-B6F5-1FF700019A60}" destId="{968FF15C-4DEE-4A4E-A4F5-57FF4967C13D}" srcOrd="1" destOrd="0" parTransId="{95BC364F-AA7A-46E2-B7BE-BD404EE15C3D}" sibTransId="{025E5BD4-8400-4565-82AE-81BD93817E20}"/>
    <dgm:cxn modelId="{9858B5C1-9623-46CF-9CAA-5F426BE11A56}" type="presOf" srcId="{0DA0D71D-9996-42A3-A3A9-549CE8049D4E}" destId="{7D46CF7B-2A88-4D1C-B4B7-BA94E986853C}" srcOrd="0" destOrd="0" presId="urn:microsoft.com/office/officeart/2005/8/layout/radial6"/>
    <dgm:cxn modelId="{B22C7ACA-DBF7-41F2-89E6-64C8806AC01B}" srcId="{976CDE27-16EF-4C7C-B6F5-1FF700019A60}" destId="{A46863E2-F445-424C-87C7-32AC5586E146}" srcOrd="7" destOrd="0" parTransId="{78D8306F-A636-4802-B8AD-C3A001A302DB}" sibTransId="{0EA05ECF-ECEA-425C-AB5F-BDC1AA3C713D}"/>
    <dgm:cxn modelId="{C6B7CFCD-9088-46A4-9639-44C64A2D65D3}" srcId="{976CDE27-16EF-4C7C-B6F5-1FF700019A60}" destId="{32886F20-9A4A-42BF-B807-EA64D0B264D4}" srcOrd="4" destOrd="0" parTransId="{1AA03764-B127-4678-93F1-852A5D87AD3D}" sibTransId="{671C92E6-8B36-4560-9A56-2F0A04D16C24}"/>
    <dgm:cxn modelId="{4EBB11D2-E8A5-4F76-8AB1-B07B822C3936}" srcId="{976CDE27-16EF-4C7C-B6F5-1FF700019A60}" destId="{6C671FE1-55B2-45B8-9A32-2835675C28ED}" srcOrd="6" destOrd="0" parTransId="{E6D68E74-7A5E-42D8-8462-EA3B08844ABF}" sibTransId="{5F7B82E8-10EF-4214-BE70-4DCF6813965C}"/>
    <dgm:cxn modelId="{F5278DDB-8C1D-4B93-9C05-7D4871744AC6}" srcId="{976CDE27-16EF-4C7C-B6F5-1FF700019A60}" destId="{0DA0D71D-9996-42A3-A3A9-549CE8049D4E}" srcOrd="5" destOrd="0" parTransId="{C6D280B7-C02E-4B14-870C-B8C08B35BA29}" sibTransId="{F21C61F7-BAFA-4EDD-BE18-09A4C1712C21}"/>
    <dgm:cxn modelId="{9AE0E9E5-FB1A-4531-A2AC-D1292C2B0ECB}" type="presOf" srcId="{671C92E6-8B36-4560-9A56-2F0A04D16C24}" destId="{ED1799DA-05ED-4E70-AD8F-ACBCA716810A}" srcOrd="0" destOrd="0" presId="urn:microsoft.com/office/officeart/2005/8/layout/radial6"/>
    <dgm:cxn modelId="{6CD62EEC-0D89-4F43-BF29-AC17E8CD53CD}" type="presOf" srcId="{A46863E2-F445-424C-87C7-32AC5586E146}" destId="{F147B290-4A0A-438F-BA64-906B82BEA59C}" srcOrd="0" destOrd="0" presId="urn:microsoft.com/office/officeart/2005/8/layout/radial6"/>
    <dgm:cxn modelId="{FA7321F8-AEFE-4F09-94EB-0F312B4408AB}" type="presOf" srcId="{968FF15C-4DEE-4A4E-A4F5-57FF4967C13D}" destId="{08C605F4-33B9-4562-B39D-2A9F6AF28DE9}" srcOrd="0" destOrd="0" presId="urn:microsoft.com/office/officeart/2005/8/layout/radial6"/>
    <dgm:cxn modelId="{A62531FC-215C-45BF-8F30-560D8363CFB6}" type="presOf" srcId="{D1471F8B-92D0-418C-9AE1-CC77E64D105C}" destId="{9D82C3FF-EAC7-4F61-9771-C005A8988735}" srcOrd="0" destOrd="0" presId="urn:microsoft.com/office/officeart/2005/8/layout/radial6"/>
    <dgm:cxn modelId="{6728B5BD-F315-4428-8043-ED221A83F0E9}" type="presParOf" srcId="{D53E5E71-8D22-4E35-8F4E-C35B559B0791}" destId="{6C5DB51A-B5E2-4193-B621-3EFD51CC3C31}" srcOrd="0" destOrd="0" presId="urn:microsoft.com/office/officeart/2005/8/layout/radial6"/>
    <dgm:cxn modelId="{BEE3BEA0-AAAC-4BB2-B3E2-1FE8B1974B14}" type="presParOf" srcId="{D53E5E71-8D22-4E35-8F4E-C35B559B0791}" destId="{71341B19-47BC-4E82-9AF4-7318F9D60A7E}" srcOrd="1" destOrd="0" presId="urn:microsoft.com/office/officeart/2005/8/layout/radial6"/>
    <dgm:cxn modelId="{116D7E34-4C6A-416F-B941-2E78C9D0484F}" type="presParOf" srcId="{D53E5E71-8D22-4E35-8F4E-C35B559B0791}" destId="{9FEC3F21-1EAD-4160-8986-FE4F7BCB1895}" srcOrd="2" destOrd="0" presId="urn:microsoft.com/office/officeart/2005/8/layout/radial6"/>
    <dgm:cxn modelId="{B04A1193-1776-4634-B749-4CA608DBE85D}" type="presParOf" srcId="{D53E5E71-8D22-4E35-8F4E-C35B559B0791}" destId="{D0EA0202-0437-461E-8A75-72FBB6AB6DAF}" srcOrd="3" destOrd="0" presId="urn:microsoft.com/office/officeart/2005/8/layout/radial6"/>
    <dgm:cxn modelId="{3F1F51F3-2118-4212-8A20-4CB7EAFB72C4}" type="presParOf" srcId="{D53E5E71-8D22-4E35-8F4E-C35B559B0791}" destId="{08C605F4-33B9-4562-B39D-2A9F6AF28DE9}" srcOrd="4" destOrd="0" presId="urn:microsoft.com/office/officeart/2005/8/layout/radial6"/>
    <dgm:cxn modelId="{54F47560-3528-4E79-B00E-F36826027A1E}" type="presParOf" srcId="{D53E5E71-8D22-4E35-8F4E-C35B559B0791}" destId="{B258B7F5-01C9-49C5-AF1B-DC38375E6972}" srcOrd="5" destOrd="0" presId="urn:microsoft.com/office/officeart/2005/8/layout/radial6"/>
    <dgm:cxn modelId="{9EF4DFCD-E711-459D-A623-60889A790D68}" type="presParOf" srcId="{D53E5E71-8D22-4E35-8F4E-C35B559B0791}" destId="{2A4821DF-1091-469F-865A-F512F01A84B0}" srcOrd="6" destOrd="0" presId="urn:microsoft.com/office/officeart/2005/8/layout/radial6"/>
    <dgm:cxn modelId="{BECD7075-15EE-4E28-9116-C5CE063F5CD8}" type="presParOf" srcId="{D53E5E71-8D22-4E35-8F4E-C35B559B0791}" destId="{9D82C3FF-EAC7-4F61-9771-C005A8988735}" srcOrd="7" destOrd="0" presId="urn:microsoft.com/office/officeart/2005/8/layout/radial6"/>
    <dgm:cxn modelId="{3D379326-BF5F-48F5-82DB-682918A66127}" type="presParOf" srcId="{D53E5E71-8D22-4E35-8F4E-C35B559B0791}" destId="{4D64A277-62E2-4FB2-B0B4-DE8FE8D5B0B9}" srcOrd="8" destOrd="0" presId="urn:microsoft.com/office/officeart/2005/8/layout/radial6"/>
    <dgm:cxn modelId="{564FCCEE-BA4E-4DC2-BD87-197739686BB3}" type="presParOf" srcId="{D53E5E71-8D22-4E35-8F4E-C35B559B0791}" destId="{FCBCE282-5B5B-4D0E-9A6D-606D6728EDC3}" srcOrd="9" destOrd="0" presId="urn:microsoft.com/office/officeart/2005/8/layout/radial6"/>
    <dgm:cxn modelId="{0DD7CB39-0B53-454F-8E11-3EE5D0784010}" type="presParOf" srcId="{D53E5E71-8D22-4E35-8F4E-C35B559B0791}" destId="{B05ACFFD-B7F0-4F59-8E21-B8C1879E1F56}" srcOrd="10" destOrd="0" presId="urn:microsoft.com/office/officeart/2005/8/layout/radial6"/>
    <dgm:cxn modelId="{6B84FC73-8FA0-4447-9911-007C93B70667}" type="presParOf" srcId="{D53E5E71-8D22-4E35-8F4E-C35B559B0791}" destId="{60732E07-CD2C-4E2C-8A90-B85B2D110732}" srcOrd="11" destOrd="0" presId="urn:microsoft.com/office/officeart/2005/8/layout/radial6"/>
    <dgm:cxn modelId="{47D86B0A-9946-45D3-B67E-BD89BF053912}" type="presParOf" srcId="{D53E5E71-8D22-4E35-8F4E-C35B559B0791}" destId="{0225C0B3-37E8-4DD5-9EFB-1264EC4E5F24}" srcOrd="12" destOrd="0" presId="urn:microsoft.com/office/officeart/2005/8/layout/radial6"/>
    <dgm:cxn modelId="{EDEAA843-BE48-426C-BD27-1BFABCCCEDEA}" type="presParOf" srcId="{D53E5E71-8D22-4E35-8F4E-C35B559B0791}" destId="{DB9D2DB0-780B-455E-A7DB-A5A958188553}" srcOrd="13" destOrd="0" presId="urn:microsoft.com/office/officeart/2005/8/layout/radial6"/>
    <dgm:cxn modelId="{E18B4A56-D53F-48E9-B1AE-BC8787F8ACFF}" type="presParOf" srcId="{D53E5E71-8D22-4E35-8F4E-C35B559B0791}" destId="{623C91D5-1A42-4703-A8CA-9298C4DCC536}" srcOrd="14" destOrd="0" presId="urn:microsoft.com/office/officeart/2005/8/layout/radial6"/>
    <dgm:cxn modelId="{401F0D28-4505-461C-A112-FEB2A09709A0}" type="presParOf" srcId="{D53E5E71-8D22-4E35-8F4E-C35B559B0791}" destId="{ED1799DA-05ED-4E70-AD8F-ACBCA716810A}" srcOrd="15" destOrd="0" presId="urn:microsoft.com/office/officeart/2005/8/layout/radial6"/>
    <dgm:cxn modelId="{4D0F96E5-926E-4B76-B232-886D23F285AE}" type="presParOf" srcId="{D53E5E71-8D22-4E35-8F4E-C35B559B0791}" destId="{7D46CF7B-2A88-4D1C-B4B7-BA94E986853C}" srcOrd="16" destOrd="0" presId="urn:microsoft.com/office/officeart/2005/8/layout/radial6"/>
    <dgm:cxn modelId="{0B8C6D16-BDAA-49E8-97F4-2D942053F15C}" type="presParOf" srcId="{D53E5E71-8D22-4E35-8F4E-C35B559B0791}" destId="{72E2F015-716A-4B04-9F93-C6F6A8E64F3B}" srcOrd="17" destOrd="0" presId="urn:microsoft.com/office/officeart/2005/8/layout/radial6"/>
    <dgm:cxn modelId="{8F1B23F6-7593-4546-9102-088DAF5A0341}" type="presParOf" srcId="{D53E5E71-8D22-4E35-8F4E-C35B559B0791}" destId="{E99219F6-A1F6-4512-81BE-8DC1589C82C9}" srcOrd="18" destOrd="0" presId="urn:microsoft.com/office/officeart/2005/8/layout/radial6"/>
    <dgm:cxn modelId="{F4351E7E-3B95-4254-A8CB-C31AC167B810}" type="presParOf" srcId="{D53E5E71-8D22-4E35-8F4E-C35B559B0791}" destId="{DA0E7CD2-8458-4D9A-A8FF-1809FD35FF79}" srcOrd="19" destOrd="0" presId="urn:microsoft.com/office/officeart/2005/8/layout/radial6"/>
    <dgm:cxn modelId="{4EA89207-6331-4D39-B514-766B3BAE20E7}" type="presParOf" srcId="{D53E5E71-8D22-4E35-8F4E-C35B559B0791}" destId="{3118D9F1-4C2D-48C6-BDE9-A7EC068A2DE2}" srcOrd="20" destOrd="0" presId="urn:microsoft.com/office/officeart/2005/8/layout/radial6"/>
    <dgm:cxn modelId="{FECC56FE-E390-4E9F-A637-5BCC1E283C8A}" type="presParOf" srcId="{D53E5E71-8D22-4E35-8F4E-C35B559B0791}" destId="{EDF33366-9D1A-4470-9DC2-2C495EB475D0}" srcOrd="21" destOrd="0" presId="urn:microsoft.com/office/officeart/2005/8/layout/radial6"/>
    <dgm:cxn modelId="{E6C88C04-3152-44E6-A810-7006DA97FD1C}" type="presParOf" srcId="{D53E5E71-8D22-4E35-8F4E-C35B559B0791}" destId="{F147B290-4A0A-438F-BA64-906B82BEA59C}" srcOrd="22" destOrd="0" presId="urn:microsoft.com/office/officeart/2005/8/layout/radial6"/>
    <dgm:cxn modelId="{5C9782FE-6733-4338-95FF-DC65B3BD80D1}" type="presParOf" srcId="{D53E5E71-8D22-4E35-8F4E-C35B559B0791}" destId="{1DDDB12A-9B79-42CC-986B-BE587B122F04}" srcOrd="23" destOrd="0" presId="urn:microsoft.com/office/officeart/2005/8/layout/radial6"/>
    <dgm:cxn modelId="{755F7807-133B-4088-A2CD-5D875E6134E3}" type="presParOf" srcId="{D53E5E71-8D22-4E35-8F4E-C35B559B0791}" destId="{CF476F69-BFD6-4D97-97BB-96DC73ED462B}" srcOrd="24"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BDBE0E-6D5C-4172-A90C-0C2569ADC7D4}" type="doc">
      <dgm:prSet loTypeId="urn:microsoft.com/office/officeart/2005/8/layout/matrix3" loCatId="matrix" qsTypeId="urn:microsoft.com/office/officeart/2005/8/quickstyle/simple5" qsCatId="simple" csTypeId="urn:microsoft.com/office/officeart/2005/8/colors/accent1_2" csCatId="accent1" phldr="1"/>
      <dgm:spPr/>
      <dgm:t>
        <a:bodyPr/>
        <a:lstStyle/>
        <a:p>
          <a:endParaRPr lang="nb-NO"/>
        </a:p>
      </dgm:t>
    </dgm:pt>
    <dgm:pt modelId="{39A415A9-742A-4678-AFC2-C679384338BC}" type="pres">
      <dgm:prSet presAssocID="{31BDBE0E-6D5C-4172-A90C-0C2569ADC7D4}" presName="matrix" presStyleCnt="0">
        <dgm:presLayoutVars>
          <dgm:chMax val="1"/>
          <dgm:dir/>
          <dgm:resizeHandles val="exact"/>
        </dgm:presLayoutVars>
      </dgm:prSet>
      <dgm:spPr/>
    </dgm:pt>
  </dgm:ptLst>
  <dgm:cxnLst>
    <dgm:cxn modelId="{6EA0837D-6E53-4150-85A5-5CFC2AF3B9E3}" type="presOf" srcId="{31BDBE0E-6D5C-4172-A90C-0C2569ADC7D4}" destId="{39A415A9-742A-4678-AFC2-C679384338BC}" srcOrd="0"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25281AC-FE37-46FD-B68D-9C951761C9D5}"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nb-NO"/>
        </a:p>
      </dgm:t>
    </dgm:pt>
    <dgm:pt modelId="{ACC93E18-49C7-4E25-A203-F33DB7D30CF2}">
      <dgm:prSet phldrT="[Tekst]"/>
      <dgm:spPr>
        <a:solidFill>
          <a:srgbClr val="5EA4C9"/>
        </a:solidFill>
      </dgm:spPr>
      <dgm:t>
        <a:bodyPr/>
        <a:lstStyle/>
        <a:p>
          <a:r>
            <a:rPr lang="nb-NO"/>
            <a:t>Empatisk validering</a:t>
          </a:r>
        </a:p>
      </dgm:t>
    </dgm:pt>
    <dgm:pt modelId="{38FEBFB9-13B0-4295-BF27-11BABB076C3A}" type="parTrans" cxnId="{13DE46FD-E658-4733-8228-E6671166E276}">
      <dgm:prSet/>
      <dgm:spPr/>
      <dgm:t>
        <a:bodyPr/>
        <a:lstStyle/>
        <a:p>
          <a:endParaRPr lang="nb-NO"/>
        </a:p>
      </dgm:t>
    </dgm:pt>
    <dgm:pt modelId="{DCCD4205-F514-4C1A-9511-8917CC32212F}" type="sibTrans" cxnId="{13DE46FD-E658-4733-8228-E6671166E276}">
      <dgm:prSet/>
      <dgm:spPr/>
      <dgm:t>
        <a:bodyPr/>
        <a:lstStyle/>
        <a:p>
          <a:endParaRPr lang="nb-NO"/>
        </a:p>
      </dgm:t>
    </dgm:pt>
    <dgm:pt modelId="{86B03017-1D7E-4CEF-81A7-68696056E28C}">
      <dgm:prSet phldrT="[Tekst]"/>
      <dgm:spPr>
        <a:solidFill>
          <a:srgbClr val="5EA4C9"/>
        </a:solidFill>
      </dgm:spPr>
      <dgm:t>
        <a:bodyPr/>
        <a:lstStyle/>
        <a:p>
          <a:r>
            <a:rPr lang="nb-NO"/>
            <a:t>Positiv invalidering</a:t>
          </a:r>
        </a:p>
      </dgm:t>
    </dgm:pt>
    <dgm:pt modelId="{13E0ECD4-921A-452F-882F-50F598401420}" type="parTrans" cxnId="{EAA3F806-AC95-41A8-ACA8-711DE7231A55}">
      <dgm:prSet/>
      <dgm:spPr/>
      <dgm:t>
        <a:bodyPr/>
        <a:lstStyle/>
        <a:p>
          <a:endParaRPr lang="nb-NO"/>
        </a:p>
      </dgm:t>
    </dgm:pt>
    <dgm:pt modelId="{BD91AFEC-CEB8-426D-ABC4-E9440564D681}" type="sibTrans" cxnId="{EAA3F806-AC95-41A8-ACA8-711DE7231A55}">
      <dgm:prSet/>
      <dgm:spPr/>
      <dgm:t>
        <a:bodyPr/>
        <a:lstStyle/>
        <a:p>
          <a:endParaRPr lang="nb-NO"/>
        </a:p>
      </dgm:t>
    </dgm:pt>
    <dgm:pt modelId="{0766FF01-EA19-4ABB-B3D1-545FD77DE68D}">
      <dgm:prSet phldrT="[Tekst]"/>
      <dgm:spPr>
        <a:solidFill>
          <a:srgbClr val="5EA4C9"/>
        </a:solidFill>
      </dgm:spPr>
      <dgm:t>
        <a:bodyPr/>
        <a:lstStyle/>
        <a:p>
          <a:r>
            <a:rPr lang="nb-NO"/>
            <a:t>Negativ validering</a:t>
          </a:r>
        </a:p>
      </dgm:t>
    </dgm:pt>
    <dgm:pt modelId="{31A7D483-5E03-44A8-85C1-BE9C85A43B9F}" type="parTrans" cxnId="{FA74D48D-25A1-4014-B6BB-01A569222312}">
      <dgm:prSet/>
      <dgm:spPr/>
      <dgm:t>
        <a:bodyPr/>
        <a:lstStyle/>
        <a:p>
          <a:endParaRPr lang="nb-NO"/>
        </a:p>
      </dgm:t>
    </dgm:pt>
    <dgm:pt modelId="{3DEDB9E0-1007-47B4-ABDC-B41B2EEDD7A5}" type="sibTrans" cxnId="{FA74D48D-25A1-4014-B6BB-01A569222312}">
      <dgm:prSet/>
      <dgm:spPr/>
      <dgm:t>
        <a:bodyPr/>
        <a:lstStyle/>
        <a:p>
          <a:endParaRPr lang="nb-NO"/>
        </a:p>
      </dgm:t>
    </dgm:pt>
    <dgm:pt modelId="{5A81A76F-1813-4EA7-829D-6802EFC9F75E}">
      <dgm:prSet phldrT="[Tekst]"/>
      <dgm:spPr>
        <a:solidFill>
          <a:srgbClr val="5EA4C9"/>
        </a:solidFill>
      </dgm:spPr>
      <dgm:t>
        <a:bodyPr/>
        <a:lstStyle/>
        <a:p>
          <a:r>
            <a:rPr lang="nb-NO"/>
            <a:t>Negativ invalidering</a:t>
          </a:r>
        </a:p>
      </dgm:t>
    </dgm:pt>
    <dgm:pt modelId="{6847BA10-81A4-4FA0-9DD6-DBDD0471EA58}" type="parTrans" cxnId="{2CEFAC5D-2B89-4464-B7FF-8A0C8EB3F7D6}">
      <dgm:prSet/>
      <dgm:spPr/>
      <dgm:t>
        <a:bodyPr/>
        <a:lstStyle/>
        <a:p>
          <a:endParaRPr lang="nb-NO"/>
        </a:p>
      </dgm:t>
    </dgm:pt>
    <dgm:pt modelId="{A3581127-B1A3-4F8D-A5E4-2B9338F3A491}" type="sibTrans" cxnId="{2CEFAC5D-2B89-4464-B7FF-8A0C8EB3F7D6}">
      <dgm:prSet/>
      <dgm:spPr/>
      <dgm:t>
        <a:bodyPr/>
        <a:lstStyle/>
        <a:p>
          <a:endParaRPr lang="nb-NO"/>
        </a:p>
      </dgm:t>
    </dgm:pt>
    <dgm:pt modelId="{A0949EF6-B99E-43B9-8205-48AB5F772E1C}" type="pres">
      <dgm:prSet presAssocID="{B25281AC-FE37-46FD-B68D-9C951761C9D5}" presName="matrix" presStyleCnt="0">
        <dgm:presLayoutVars>
          <dgm:chMax val="1"/>
          <dgm:dir/>
          <dgm:resizeHandles val="exact"/>
        </dgm:presLayoutVars>
      </dgm:prSet>
      <dgm:spPr/>
    </dgm:pt>
    <dgm:pt modelId="{FD91EFD1-70C4-406C-8611-CB4BB9096CD2}" type="pres">
      <dgm:prSet presAssocID="{B25281AC-FE37-46FD-B68D-9C951761C9D5}" presName="diamond" presStyleLbl="bgShp" presStyleIdx="0" presStyleCnt="1"/>
      <dgm:spPr>
        <a:solidFill>
          <a:srgbClr val="5EA4C9">
            <a:alpha val="42000"/>
          </a:srgbClr>
        </a:solidFill>
      </dgm:spPr>
    </dgm:pt>
    <dgm:pt modelId="{56705D7F-2DB5-4032-A758-493921AF1116}" type="pres">
      <dgm:prSet presAssocID="{B25281AC-FE37-46FD-B68D-9C951761C9D5}" presName="quad1" presStyleLbl="node1" presStyleIdx="0" presStyleCnt="4">
        <dgm:presLayoutVars>
          <dgm:chMax val="0"/>
          <dgm:chPref val="0"/>
          <dgm:bulletEnabled val="1"/>
        </dgm:presLayoutVars>
      </dgm:prSet>
      <dgm:spPr/>
    </dgm:pt>
    <dgm:pt modelId="{930EC71B-FEF3-427E-ACFF-89D0FFED5C9F}" type="pres">
      <dgm:prSet presAssocID="{B25281AC-FE37-46FD-B68D-9C951761C9D5}" presName="quad2" presStyleLbl="node1" presStyleIdx="1" presStyleCnt="4">
        <dgm:presLayoutVars>
          <dgm:chMax val="0"/>
          <dgm:chPref val="0"/>
          <dgm:bulletEnabled val="1"/>
        </dgm:presLayoutVars>
      </dgm:prSet>
      <dgm:spPr/>
    </dgm:pt>
    <dgm:pt modelId="{1E6CC087-7195-4B22-8649-24EFBA95D04F}" type="pres">
      <dgm:prSet presAssocID="{B25281AC-FE37-46FD-B68D-9C951761C9D5}" presName="quad3" presStyleLbl="node1" presStyleIdx="2" presStyleCnt="4">
        <dgm:presLayoutVars>
          <dgm:chMax val="0"/>
          <dgm:chPref val="0"/>
          <dgm:bulletEnabled val="1"/>
        </dgm:presLayoutVars>
      </dgm:prSet>
      <dgm:spPr/>
    </dgm:pt>
    <dgm:pt modelId="{E7C16E7C-480C-4018-80D9-C80CB8936450}" type="pres">
      <dgm:prSet presAssocID="{B25281AC-FE37-46FD-B68D-9C951761C9D5}" presName="quad4" presStyleLbl="node1" presStyleIdx="3" presStyleCnt="4">
        <dgm:presLayoutVars>
          <dgm:chMax val="0"/>
          <dgm:chPref val="0"/>
          <dgm:bulletEnabled val="1"/>
        </dgm:presLayoutVars>
      </dgm:prSet>
      <dgm:spPr/>
    </dgm:pt>
  </dgm:ptLst>
  <dgm:cxnLst>
    <dgm:cxn modelId="{EAA3F806-AC95-41A8-ACA8-711DE7231A55}" srcId="{B25281AC-FE37-46FD-B68D-9C951761C9D5}" destId="{86B03017-1D7E-4CEF-81A7-68696056E28C}" srcOrd="1" destOrd="0" parTransId="{13E0ECD4-921A-452F-882F-50F598401420}" sibTransId="{BD91AFEC-CEB8-426D-ABC4-E9440564D681}"/>
    <dgm:cxn modelId="{CFF07D20-A386-4F0B-B36D-90A3A879F755}" type="presOf" srcId="{B25281AC-FE37-46FD-B68D-9C951761C9D5}" destId="{A0949EF6-B99E-43B9-8205-48AB5F772E1C}" srcOrd="0" destOrd="0" presId="urn:microsoft.com/office/officeart/2005/8/layout/matrix3"/>
    <dgm:cxn modelId="{104F173B-6D92-4B7F-A220-974A8FA70B8D}" type="presOf" srcId="{86B03017-1D7E-4CEF-81A7-68696056E28C}" destId="{930EC71B-FEF3-427E-ACFF-89D0FFED5C9F}" srcOrd="0" destOrd="0" presId="urn:microsoft.com/office/officeart/2005/8/layout/matrix3"/>
    <dgm:cxn modelId="{2CEFAC5D-2B89-4464-B7FF-8A0C8EB3F7D6}" srcId="{B25281AC-FE37-46FD-B68D-9C951761C9D5}" destId="{5A81A76F-1813-4EA7-829D-6802EFC9F75E}" srcOrd="3" destOrd="0" parTransId="{6847BA10-81A4-4FA0-9DD6-DBDD0471EA58}" sibTransId="{A3581127-B1A3-4F8D-A5E4-2B9338F3A491}"/>
    <dgm:cxn modelId="{86C6ED56-42E2-42C2-8575-3119FBF94384}" type="presOf" srcId="{5A81A76F-1813-4EA7-829D-6802EFC9F75E}" destId="{E7C16E7C-480C-4018-80D9-C80CB8936450}" srcOrd="0" destOrd="0" presId="urn:microsoft.com/office/officeart/2005/8/layout/matrix3"/>
    <dgm:cxn modelId="{7561B87C-7DBD-4E3A-B305-5FF17CD38CF6}" type="presOf" srcId="{ACC93E18-49C7-4E25-A203-F33DB7D30CF2}" destId="{56705D7F-2DB5-4032-A758-493921AF1116}" srcOrd="0" destOrd="0" presId="urn:microsoft.com/office/officeart/2005/8/layout/matrix3"/>
    <dgm:cxn modelId="{FA74D48D-25A1-4014-B6BB-01A569222312}" srcId="{B25281AC-FE37-46FD-B68D-9C951761C9D5}" destId="{0766FF01-EA19-4ABB-B3D1-545FD77DE68D}" srcOrd="2" destOrd="0" parTransId="{31A7D483-5E03-44A8-85C1-BE9C85A43B9F}" sibTransId="{3DEDB9E0-1007-47B4-ABDC-B41B2EEDD7A5}"/>
    <dgm:cxn modelId="{FCC35BB9-FCC6-4D8B-AD9C-A6B75879FCD9}" type="presOf" srcId="{0766FF01-EA19-4ABB-B3D1-545FD77DE68D}" destId="{1E6CC087-7195-4B22-8649-24EFBA95D04F}" srcOrd="0" destOrd="0" presId="urn:microsoft.com/office/officeart/2005/8/layout/matrix3"/>
    <dgm:cxn modelId="{13DE46FD-E658-4733-8228-E6671166E276}" srcId="{B25281AC-FE37-46FD-B68D-9C951761C9D5}" destId="{ACC93E18-49C7-4E25-A203-F33DB7D30CF2}" srcOrd="0" destOrd="0" parTransId="{38FEBFB9-13B0-4295-BF27-11BABB076C3A}" sibTransId="{DCCD4205-F514-4C1A-9511-8917CC32212F}"/>
    <dgm:cxn modelId="{651387A6-A2F3-462A-91CE-FE41C503FA40}" type="presParOf" srcId="{A0949EF6-B99E-43B9-8205-48AB5F772E1C}" destId="{FD91EFD1-70C4-406C-8611-CB4BB9096CD2}" srcOrd="0" destOrd="0" presId="urn:microsoft.com/office/officeart/2005/8/layout/matrix3"/>
    <dgm:cxn modelId="{613D6207-69EF-42CC-8C3B-BE50952D241A}" type="presParOf" srcId="{A0949EF6-B99E-43B9-8205-48AB5F772E1C}" destId="{56705D7F-2DB5-4032-A758-493921AF1116}" srcOrd="1" destOrd="0" presId="urn:microsoft.com/office/officeart/2005/8/layout/matrix3"/>
    <dgm:cxn modelId="{600E23FD-E479-4978-B78E-A424DFAADB5B}" type="presParOf" srcId="{A0949EF6-B99E-43B9-8205-48AB5F772E1C}" destId="{930EC71B-FEF3-427E-ACFF-89D0FFED5C9F}" srcOrd="2" destOrd="0" presId="urn:microsoft.com/office/officeart/2005/8/layout/matrix3"/>
    <dgm:cxn modelId="{5AAD7811-09F7-40AD-9A43-39A3F4581EA8}" type="presParOf" srcId="{A0949EF6-B99E-43B9-8205-48AB5F772E1C}" destId="{1E6CC087-7195-4B22-8649-24EFBA95D04F}" srcOrd="3" destOrd="0" presId="urn:microsoft.com/office/officeart/2005/8/layout/matrix3"/>
    <dgm:cxn modelId="{068FAE2B-4AB0-4408-8F54-2326F96D75BB}" type="presParOf" srcId="{A0949EF6-B99E-43B9-8205-48AB5F772E1C}" destId="{E7C16E7C-480C-4018-80D9-C80CB8936450}" srcOrd="4" destOrd="0" presId="urn:microsoft.com/office/officeart/2005/8/layout/matrix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77D74EC-6000-4DEC-86F2-7B41E3D1A340}" type="doc">
      <dgm:prSet loTypeId="urn:microsoft.com/office/officeart/2016/7/layout/LinearBlockProcessNumbered" loCatId="process" qsTypeId="urn:microsoft.com/office/officeart/2005/8/quickstyle/simple1" qsCatId="simple" csTypeId="urn:microsoft.com/office/officeart/2005/8/colors/accent0_3" csCatId="mainScheme" phldr="1"/>
      <dgm:spPr/>
      <dgm:t>
        <a:bodyPr/>
        <a:lstStyle/>
        <a:p>
          <a:endParaRPr lang="en-US"/>
        </a:p>
      </dgm:t>
    </dgm:pt>
    <dgm:pt modelId="{9E3E45F0-1768-4E44-B34B-B60568F06C7F}">
      <dgm:prSet custT="1"/>
      <dgm:spPr>
        <a:solidFill>
          <a:srgbClr val="5EA4C9"/>
        </a:solidFill>
      </dgm:spPr>
      <dgm:t>
        <a:bodyPr/>
        <a:lstStyle/>
        <a:p>
          <a:r>
            <a:rPr lang="en-CA" sz="2400" dirty="0" err="1"/>
            <a:t>Hvordan</a:t>
          </a:r>
          <a:r>
            <a:rPr lang="en-CA" sz="2400" dirty="0"/>
            <a:t> </a:t>
          </a:r>
          <a:r>
            <a:rPr lang="en-CA" sz="2400" dirty="0" err="1"/>
            <a:t>kan</a:t>
          </a:r>
          <a:r>
            <a:rPr lang="en-CA" sz="2400" dirty="0"/>
            <a:t> dine </a:t>
          </a:r>
          <a:r>
            <a:rPr lang="en-CA" sz="2400" dirty="0" err="1"/>
            <a:t>grænser</a:t>
          </a:r>
          <a:r>
            <a:rPr lang="en-CA" sz="2400" dirty="0"/>
            <a:t> </a:t>
          </a:r>
          <a:r>
            <a:rPr lang="en-CA" sz="2400" dirty="0" err="1"/>
            <a:t>påvirke</a:t>
          </a:r>
          <a:r>
            <a:rPr lang="en-CA" sz="2400" dirty="0"/>
            <a:t> dig </a:t>
          </a:r>
          <a:r>
            <a:rPr lang="en-CA" sz="2400" dirty="0" err="1"/>
            <a:t>og</a:t>
          </a:r>
          <a:r>
            <a:rPr lang="en-CA" sz="2400" dirty="0"/>
            <a:t> </a:t>
          </a:r>
          <a:r>
            <a:rPr lang="en-CA" sz="2400" dirty="0" err="1"/>
            <a:t>skabe</a:t>
          </a:r>
          <a:r>
            <a:rPr lang="en-CA" sz="2400" dirty="0"/>
            <a:t> </a:t>
          </a:r>
          <a:r>
            <a:rPr lang="en-CA" sz="2400" dirty="0" err="1"/>
            <a:t>vanskeligheder</a:t>
          </a:r>
          <a:r>
            <a:rPr lang="en-CA" sz="2400" dirty="0"/>
            <a:t> for dig </a:t>
          </a:r>
          <a:r>
            <a:rPr lang="en-CA" sz="2400" dirty="0" err="1"/>
            <a:t>som</a:t>
          </a:r>
          <a:r>
            <a:rPr lang="en-CA" sz="2400" dirty="0"/>
            <a:t> </a:t>
          </a:r>
          <a:r>
            <a:rPr lang="en-CA" sz="2400" dirty="0" err="1"/>
            <a:t>forælder</a:t>
          </a:r>
          <a:r>
            <a:rPr lang="en-CA" sz="2400" dirty="0"/>
            <a:t>?</a:t>
          </a:r>
          <a:endParaRPr lang="en-US" sz="2400" dirty="0"/>
        </a:p>
      </dgm:t>
    </dgm:pt>
    <dgm:pt modelId="{1A854813-9619-4CA4-8600-06570C0C5579}" type="parTrans" cxnId="{B419839B-9D4C-4A0F-9880-11F127E094A1}">
      <dgm:prSet/>
      <dgm:spPr/>
      <dgm:t>
        <a:bodyPr/>
        <a:lstStyle/>
        <a:p>
          <a:endParaRPr lang="en-US"/>
        </a:p>
      </dgm:t>
    </dgm:pt>
    <dgm:pt modelId="{B2350839-5D38-40BB-A658-EAE836A2CF5E}" type="sibTrans" cxnId="{B419839B-9D4C-4A0F-9880-11F127E094A1}">
      <dgm:prSet phldrT="1"/>
      <dgm:spPr/>
      <dgm:t>
        <a:bodyPr/>
        <a:lstStyle/>
        <a:p>
          <a:r>
            <a:rPr lang="en-US" dirty="0"/>
            <a:t>?</a:t>
          </a:r>
        </a:p>
      </dgm:t>
    </dgm:pt>
    <dgm:pt modelId="{5F32CBBB-1795-4558-9D69-CCFB9C2C7D01}">
      <dgm:prSet custT="1"/>
      <dgm:spPr>
        <a:solidFill>
          <a:srgbClr val="5EA4C9"/>
        </a:solidFill>
      </dgm:spPr>
      <dgm:t>
        <a:bodyPr/>
        <a:lstStyle/>
        <a:p>
          <a:r>
            <a:rPr lang="en-CA" sz="2400" dirty="0" err="1"/>
            <a:t>Hvad</a:t>
          </a:r>
          <a:r>
            <a:rPr lang="en-CA" sz="2400" dirty="0"/>
            <a:t> </a:t>
          </a:r>
          <a:r>
            <a:rPr lang="en-CA" sz="2400" dirty="0" err="1"/>
            <a:t>siger</a:t>
          </a:r>
          <a:r>
            <a:rPr lang="en-CA" sz="2400" dirty="0"/>
            <a:t> </a:t>
          </a:r>
          <a:r>
            <a:rPr lang="en-CA" sz="2400" dirty="0" err="1"/>
            <a:t>hjernediktatoren</a:t>
          </a:r>
          <a:r>
            <a:rPr lang="en-CA" sz="2400" dirty="0"/>
            <a:t> til </a:t>
          </a:r>
          <a:r>
            <a:rPr lang="en-CA" sz="2400" dirty="0" err="1"/>
            <a:t>forældre</a:t>
          </a:r>
          <a:r>
            <a:rPr lang="en-CA" sz="2400" dirty="0"/>
            <a:t> med for </a:t>
          </a:r>
          <a:r>
            <a:rPr lang="en-CA" sz="2400" dirty="0" err="1"/>
            <a:t>få</a:t>
          </a:r>
          <a:r>
            <a:rPr lang="en-CA" sz="2400" dirty="0"/>
            <a:t> </a:t>
          </a:r>
          <a:r>
            <a:rPr lang="en-CA" sz="2400" dirty="0" err="1"/>
            <a:t>eller</a:t>
          </a:r>
          <a:r>
            <a:rPr lang="en-CA" sz="2400" dirty="0"/>
            <a:t> </a:t>
          </a:r>
          <a:r>
            <a:rPr lang="en-CA" sz="2400" dirty="0" err="1"/>
            <a:t>utydelige</a:t>
          </a:r>
          <a:r>
            <a:rPr lang="en-CA" sz="2400" dirty="0"/>
            <a:t> </a:t>
          </a:r>
          <a:r>
            <a:rPr lang="en-CA" sz="2400" dirty="0" err="1"/>
            <a:t>grænser</a:t>
          </a:r>
          <a:r>
            <a:rPr lang="en-CA" sz="2400" dirty="0"/>
            <a:t>?</a:t>
          </a:r>
          <a:endParaRPr lang="en-US" sz="2400" dirty="0"/>
        </a:p>
      </dgm:t>
    </dgm:pt>
    <dgm:pt modelId="{22393DA8-7714-4D15-AD39-3B1D80D19014}" type="parTrans" cxnId="{A94C573C-8A97-4F21-BB2D-6C784B3015C0}">
      <dgm:prSet/>
      <dgm:spPr/>
      <dgm:t>
        <a:bodyPr/>
        <a:lstStyle/>
        <a:p>
          <a:endParaRPr lang="en-US"/>
        </a:p>
      </dgm:t>
    </dgm:pt>
    <dgm:pt modelId="{45A08FDE-5EDE-40CE-8E18-62E7F61A0300}" type="sibTrans" cxnId="{A94C573C-8A97-4F21-BB2D-6C784B3015C0}">
      <dgm:prSet phldrT="2"/>
      <dgm:spPr/>
      <dgm:t>
        <a:bodyPr/>
        <a:lstStyle/>
        <a:p>
          <a:r>
            <a:rPr lang="en-US" dirty="0"/>
            <a:t>?</a:t>
          </a:r>
        </a:p>
      </dgm:t>
    </dgm:pt>
    <dgm:pt modelId="{E9E5775C-B3C9-4220-AAEB-A42048ED83E9}">
      <dgm:prSet custT="1"/>
      <dgm:spPr>
        <a:solidFill>
          <a:srgbClr val="5EA4C9"/>
        </a:solidFill>
      </dgm:spPr>
      <dgm:t>
        <a:bodyPr/>
        <a:lstStyle/>
        <a:p>
          <a:r>
            <a:rPr lang="en-CA" sz="2400" dirty="0" err="1"/>
            <a:t>Hvad</a:t>
          </a:r>
          <a:r>
            <a:rPr lang="en-CA" sz="2400" dirty="0"/>
            <a:t> </a:t>
          </a:r>
          <a:r>
            <a:rPr lang="en-CA" sz="2400" dirty="0" err="1"/>
            <a:t>siger</a:t>
          </a:r>
          <a:r>
            <a:rPr lang="en-CA" sz="2400" dirty="0"/>
            <a:t> </a:t>
          </a:r>
          <a:r>
            <a:rPr lang="en-CA" sz="2400" dirty="0" err="1"/>
            <a:t>hjernediktatotern</a:t>
          </a:r>
          <a:r>
            <a:rPr lang="en-CA" sz="2400" dirty="0"/>
            <a:t> til </a:t>
          </a:r>
          <a:r>
            <a:rPr lang="en-CA" sz="2400" dirty="0" err="1"/>
            <a:t>forældre</a:t>
          </a:r>
          <a:r>
            <a:rPr lang="en-CA" sz="2400" dirty="0"/>
            <a:t> med for </a:t>
          </a:r>
          <a:r>
            <a:rPr lang="en-CA" sz="2400" dirty="0" err="1"/>
            <a:t>strenge</a:t>
          </a:r>
          <a:r>
            <a:rPr lang="en-CA" sz="2400" dirty="0"/>
            <a:t> </a:t>
          </a:r>
          <a:r>
            <a:rPr lang="en-CA" sz="2400" dirty="0" err="1"/>
            <a:t>eller</a:t>
          </a:r>
          <a:r>
            <a:rPr lang="en-CA" sz="2400" dirty="0"/>
            <a:t> </a:t>
          </a:r>
          <a:r>
            <a:rPr lang="en-CA" sz="2400" dirty="0" err="1"/>
            <a:t>rigide</a:t>
          </a:r>
          <a:r>
            <a:rPr lang="en-CA" sz="2400" dirty="0"/>
            <a:t> </a:t>
          </a:r>
          <a:r>
            <a:rPr lang="en-CA" sz="2400" dirty="0" err="1"/>
            <a:t>grænser</a:t>
          </a:r>
          <a:r>
            <a:rPr lang="en-CA" sz="2400" dirty="0"/>
            <a:t>?</a:t>
          </a:r>
          <a:endParaRPr lang="en-US" sz="2400" dirty="0"/>
        </a:p>
      </dgm:t>
    </dgm:pt>
    <dgm:pt modelId="{CBD0E6F8-9936-4C1A-BE1C-E47F825C6BF7}" type="sibTrans" cxnId="{982C912E-0B9A-425D-BCA6-48E63D608FBC}">
      <dgm:prSet phldrT="3"/>
      <dgm:spPr/>
      <dgm:t>
        <a:bodyPr/>
        <a:lstStyle/>
        <a:p>
          <a:r>
            <a:rPr lang="en-US" dirty="0"/>
            <a:t>?</a:t>
          </a:r>
        </a:p>
      </dgm:t>
    </dgm:pt>
    <dgm:pt modelId="{4BB09917-5C74-46F0-B404-6724023061D7}" type="parTrans" cxnId="{982C912E-0B9A-425D-BCA6-48E63D608FBC}">
      <dgm:prSet/>
      <dgm:spPr/>
      <dgm:t>
        <a:bodyPr/>
        <a:lstStyle/>
        <a:p>
          <a:endParaRPr lang="en-US"/>
        </a:p>
      </dgm:t>
    </dgm:pt>
    <dgm:pt modelId="{C0A0F118-1434-44A5-AD6A-4B4E772B173F}" type="pres">
      <dgm:prSet presAssocID="{877D74EC-6000-4DEC-86F2-7B41E3D1A340}" presName="Name0" presStyleCnt="0">
        <dgm:presLayoutVars>
          <dgm:animLvl val="lvl"/>
          <dgm:resizeHandles val="exact"/>
        </dgm:presLayoutVars>
      </dgm:prSet>
      <dgm:spPr/>
    </dgm:pt>
    <dgm:pt modelId="{F19C33BF-D193-44A5-8C72-3C9862555473}" type="pres">
      <dgm:prSet presAssocID="{9E3E45F0-1768-4E44-B34B-B60568F06C7F}" presName="compositeNode" presStyleCnt="0">
        <dgm:presLayoutVars>
          <dgm:bulletEnabled val="1"/>
        </dgm:presLayoutVars>
      </dgm:prSet>
      <dgm:spPr/>
    </dgm:pt>
    <dgm:pt modelId="{5FD4ED25-0C9B-4FE1-82CA-DC74CDD91EE4}" type="pres">
      <dgm:prSet presAssocID="{9E3E45F0-1768-4E44-B34B-B60568F06C7F}" presName="bgRect" presStyleLbl="alignNode1" presStyleIdx="0" presStyleCnt="3"/>
      <dgm:spPr/>
    </dgm:pt>
    <dgm:pt modelId="{AB7FA8CC-0110-4BBD-9C31-F12A904B34D2}" type="pres">
      <dgm:prSet presAssocID="{B2350839-5D38-40BB-A658-EAE836A2CF5E}" presName="sibTransNodeRect" presStyleLbl="alignNode1" presStyleIdx="0" presStyleCnt="3">
        <dgm:presLayoutVars>
          <dgm:chMax val="0"/>
          <dgm:bulletEnabled val="1"/>
        </dgm:presLayoutVars>
      </dgm:prSet>
      <dgm:spPr/>
    </dgm:pt>
    <dgm:pt modelId="{A6728924-6F4C-4662-BEAE-7E2DE9970431}" type="pres">
      <dgm:prSet presAssocID="{9E3E45F0-1768-4E44-B34B-B60568F06C7F}" presName="nodeRect" presStyleLbl="alignNode1" presStyleIdx="0" presStyleCnt="3">
        <dgm:presLayoutVars>
          <dgm:bulletEnabled val="1"/>
        </dgm:presLayoutVars>
      </dgm:prSet>
      <dgm:spPr/>
    </dgm:pt>
    <dgm:pt modelId="{7F49855E-4276-44C8-92F0-1A66647D9DB4}" type="pres">
      <dgm:prSet presAssocID="{B2350839-5D38-40BB-A658-EAE836A2CF5E}" presName="sibTrans" presStyleCnt="0"/>
      <dgm:spPr/>
    </dgm:pt>
    <dgm:pt modelId="{0BC18A48-5685-42FB-A84B-C794AB159982}" type="pres">
      <dgm:prSet presAssocID="{5F32CBBB-1795-4558-9D69-CCFB9C2C7D01}" presName="compositeNode" presStyleCnt="0">
        <dgm:presLayoutVars>
          <dgm:bulletEnabled val="1"/>
        </dgm:presLayoutVars>
      </dgm:prSet>
      <dgm:spPr/>
    </dgm:pt>
    <dgm:pt modelId="{03D3E834-B889-4256-AF98-3CEA83D5896E}" type="pres">
      <dgm:prSet presAssocID="{5F32CBBB-1795-4558-9D69-CCFB9C2C7D01}" presName="bgRect" presStyleLbl="alignNode1" presStyleIdx="1" presStyleCnt="3"/>
      <dgm:spPr/>
    </dgm:pt>
    <dgm:pt modelId="{26E4E70C-A8AD-4C43-BE28-F7EFCA28EA98}" type="pres">
      <dgm:prSet presAssocID="{45A08FDE-5EDE-40CE-8E18-62E7F61A0300}" presName="sibTransNodeRect" presStyleLbl="alignNode1" presStyleIdx="1" presStyleCnt="3">
        <dgm:presLayoutVars>
          <dgm:chMax val="0"/>
          <dgm:bulletEnabled val="1"/>
        </dgm:presLayoutVars>
      </dgm:prSet>
      <dgm:spPr/>
    </dgm:pt>
    <dgm:pt modelId="{A20E242F-7F6B-418B-8B47-309CF0C44FB6}" type="pres">
      <dgm:prSet presAssocID="{5F32CBBB-1795-4558-9D69-CCFB9C2C7D01}" presName="nodeRect" presStyleLbl="alignNode1" presStyleIdx="1" presStyleCnt="3">
        <dgm:presLayoutVars>
          <dgm:bulletEnabled val="1"/>
        </dgm:presLayoutVars>
      </dgm:prSet>
      <dgm:spPr/>
    </dgm:pt>
    <dgm:pt modelId="{CFA01CE5-3F2A-4306-900D-BE5600FEDF40}" type="pres">
      <dgm:prSet presAssocID="{45A08FDE-5EDE-40CE-8E18-62E7F61A0300}" presName="sibTrans" presStyleCnt="0"/>
      <dgm:spPr/>
    </dgm:pt>
    <dgm:pt modelId="{2A2825BA-1FD3-4619-95A1-2BBE9D863482}" type="pres">
      <dgm:prSet presAssocID="{E9E5775C-B3C9-4220-AAEB-A42048ED83E9}" presName="compositeNode" presStyleCnt="0">
        <dgm:presLayoutVars>
          <dgm:bulletEnabled val="1"/>
        </dgm:presLayoutVars>
      </dgm:prSet>
      <dgm:spPr/>
    </dgm:pt>
    <dgm:pt modelId="{05E4CD53-9C0B-4C63-8648-9B6332C0AB11}" type="pres">
      <dgm:prSet presAssocID="{E9E5775C-B3C9-4220-AAEB-A42048ED83E9}" presName="bgRect" presStyleLbl="alignNode1" presStyleIdx="2" presStyleCnt="3"/>
      <dgm:spPr/>
    </dgm:pt>
    <dgm:pt modelId="{DE3CCD7B-A31F-4ABF-A33A-954005D4CA19}" type="pres">
      <dgm:prSet presAssocID="{CBD0E6F8-9936-4C1A-BE1C-E47F825C6BF7}" presName="sibTransNodeRect" presStyleLbl="alignNode1" presStyleIdx="2" presStyleCnt="3">
        <dgm:presLayoutVars>
          <dgm:chMax val="0"/>
          <dgm:bulletEnabled val="1"/>
        </dgm:presLayoutVars>
      </dgm:prSet>
      <dgm:spPr/>
    </dgm:pt>
    <dgm:pt modelId="{22ECCD12-A734-46F0-A058-8620C227C772}" type="pres">
      <dgm:prSet presAssocID="{E9E5775C-B3C9-4220-AAEB-A42048ED83E9}" presName="nodeRect" presStyleLbl="alignNode1" presStyleIdx="2" presStyleCnt="3">
        <dgm:presLayoutVars>
          <dgm:bulletEnabled val="1"/>
        </dgm:presLayoutVars>
      </dgm:prSet>
      <dgm:spPr/>
    </dgm:pt>
  </dgm:ptLst>
  <dgm:cxnLst>
    <dgm:cxn modelId="{36113A0B-C3F9-4D01-998C-F0C2EEBF31A0}" type="presOf" srcId="{45A08FDE-5EDE-40CE-8E18-62E7F61A0300}" destId="{26E4E70C-A8AD-4C43-BE28-F7EFCA28EA98}" srcOrd="0" destOrd="0" presId="urn:microsoft.com/office/officeart/2016/7/layout/LinearBlockProcessNumbered"/>
    <dgm:cxn modelId="{DA841911-8E89-4ADF-9CEE-4834994A2D8D}" type="presOf" srcId="{9E3E45F0-1768-4E44-B34B-B60568F06C7F}" destId="{A6728924-6F4C-4662-BEAE-7E2DE9970431}" srcOrd="1" destOrd="0" presId="urn:microsoft.com/office/officeart/2016/7/layout/LinearBlockProcessNumbered"/>
    <dgm:cxn modelId="{982C912E-0B9A-425D-BCA6-48E63D608FBC}" srcId="{877D74EC-6000-4DEC-86F2-7B41E3D1A340}" destId="{E9E5775C-B3C9-4220-AAEB-A42048ED83E9}" srcOrd="2" destOrd="0" parTransId="{4BB09917-5C74-46F0-B404-6724023061D7}" sibTransId="{CBD0E6F8-9936-4C1A-BE1C-E47F825C6BF7}"/>
    <dgm:cxn modelId="{55F9092F-1612-4B68-BFE0-DDBA4FA23A61}" type="presOf" srcId="{E9E5775C-B3C9-4220-AAEB-A42048ED83E9}" destId="{22ECCD12-A734-46F0-A058-8620C227C772}" srcOrd="1" destOrd="0" presId="urn:microsoft.com/office/officeart/2016/7/layout/LinearBlockProcessNumbered"/>
    <dgm:cxn modelId="{E9870136-5C4F-43DF-B167-F9151823F183}" type="presOf" srcId="{5F32CBBB-1795-4558-9D69-CCFB9C2C7D01}" destId="{03D3E834-B889-4256-AF98-3CEA83D5896E}" srcOrd="0" destOrd="0" presId="urn:microsoft.com/office/officeart/2016/7/layout/LinearBlockProcessNumbered"/>
    <dgm:cxn modelId="{A94C573C-8A97-4F21-BB2D-6C784B3015C0}" srcId="{877D74EC-6000-4DEC-86F2-7B41E3D1A340}" destId="{5F32CBBB-1795-4558-9D69-CCFB9C2C7D01}" srcOrd="1" destOrd="0" parTransId="{22393DA8-7714-4D15-AD39-3B1D80D19014}" sibTransId="{45A08FDE-5EDE-40CE-8E18-62E7F61A0300}"/>
    <dgm:cxn modelId="{1204A343-B4D8-4573-A9D1-2E2EDB894948}" type="presOf" srcId="{E9E5775C-B3C9-4220-AAEB-A42048ED83E9}" destId="{05E4CD53-9C0B-4C63-8648-9B6332C0AB11}" srcOrd="0" destOrd="0" presId="urn:microsoft.com/office/officeart/2016/7/layout/LinearBlockProcessNumbered"/>
    <dgm:cxn modelId="{4CB3A46D-A80F-4B0D-AA5B-028ADD31F043}" type="presOf" srcId="{9E3E45F0-1768-4E44-B34B-B60568F06C7F}" destId="{5FD4ED25-0C9B-4FE1-82CA-DC74CDD91EE4}" srcOrd="0" destOrd="0" presId="urn:microsoft.com/office/officeart/2016/7/layout/LinearBlockProcessNumbered"/>
    <dgm:cxn modelId="{2FB0497B-4602-4BD3-85C8-540E7F77AC74}" type="presOf" srcId="{877D74EC-6000-4DEC-86F2-7B41E3D1A340}" destId="{C0A0F118-1434-44A5-AD6A-4B4E772B173F}" srcOrd="0" destOrd="0" presId="urn:microsoft.com/office/officeart/2016/7/layout/LinearBlockProcessNumbered"/>
    <dgm:cxn modelId="{B3B7F68C-0E96-4048-8905-FA43CAE733FD}" type="presOf" srcId="{B2350839-5D38-40BB-A658-EAE836A2CF5E}" destId="{AB7FA8CC-0110-4BBD-9C31-F12A904B34D2}" srcOrd="0" destOrd="0" presId="urn:microsoft.com/office/officeart/2016/7/layout/LinearBlockProcessNumbered"/>
    <dgm:cxn modelId="{B419839B-9D4C-4A0F-9880-11F127E094A1}" srcId="{877D74EC-6000-4DEC-86F2-7B41E3D1A340}" destId="{9E3E45F0-1768-4E44-B34B-B60568F06C7F}" srcOrd="0" destOrd="0" parTransId="{1A854813-9619-4CA4-8600-06570C0C5579}" sibTransId="{B2350839-5D38-40BB-A658-EAE836A2CF5E}"/>
    <dgm:cxn modelId="{CB6874D0-0577-493F-BB63-6293184DC19F}" type="presOf" srcId="{5F32CBBB-1795-4558-9D69-CCFB9C2C7D01}" destId="{A20E242F-7F6B-418B-8B47-309CF0C44FB6}" srcOrd="1" destOrd="0" presId="urn:microsoft.com/office/officeart/2016/7/layout/LinearBlockProcessNumbered"/>
    <dgm:cxn modelId="{2EC869D5-B794-4217-9A77-AD595D84ECB2}" type="presOf" srcId="{CBD0E6F8-9936-4C1A-BE1C-E47F825C6BF7}" destId="{DE3CCD7B-A31F-4ABF-A33A-954005D4CA19}" srcOrd="0" destOrd="0" presId="urn:microsoft.com/office/officeart/2016/7/layout/LinearBlockProcessNumbered"/>
    <dgm:cxn modelId="{17FE73FB-0297-42EA-AC31-B19CAB709301}" type="presParOf" srcId="{C0A0F118-1434-44A5-AD6A-4B4E772B173F}" destId="{F19C33BF-D193-44A5-8C72-3C9862555473}" srcOrd="0" destOrd="0" presId="urn:microsoft.com/office/officeart/2016/7/layout/LinearBlockProcessNumbered"/>
    <dgm:cxn modelId="{DC63D866-EA00-45BF-BD0C-1A67B52A4822}" type="presParOf" srcId="{F19C33BF-D193-44A5-8C72-3C9862555473}" destId="{5FD4ED25-0C9B-4FE1-82CA-DC74CDD91EE4}" srcOrd="0" destOrd="0" presId="urn:microsoft.com/office/officeart/2016/7/layout/LinearBlockProcessNumbered"/>
    <dgm:cxn modelId="{4E7B822C-07BE-450A-8B57-86A72CBFE5D2}" type="presParOf" srcId="{F19C33BF-D193-44A5-8C72-3C9862555473}" destId="{AB7FA8CC-0110-4BBD-9C31-F12A904B34D2}" srcOrd="1" destOrd="0" presId="urn:microsoft.com/office/officeart/2016/7/layout/LinearBlockProcessNumbered"/>
    <dgm:cxn modelId="{82B99B9F-136E-4E47-9D9B-64E5E884EE31}" type="presParOf" srcId="{F19C33BF-D193-44A5-8C72-3C9862555473}" destId="{A6728924-6F4C-4662-BEAE-7E2DE9970431}" srcOrd="2" destOrd="0" presId="urn:microsoft.com/office/officeart/2016/7/layout/LinearBlockProcessNumbered"/>
    <dgm:cxn modelId="{51C86114-9459-426B-95F5-6B307C5B2A6C}" type="presParOf" srcId="{C0A0F118-1434-44A5-AD6A-4B4E772B173F}" destId="{7F49855E-4276-44C8-92F0-1A66647D9DB4}" srcOrd="1" destOrd="0" presId="urn:microsoft.com/office/officeart/2016/7/layout/LinearBlockProcessNumbered"/>
    <dgm:cxn modelId="{B80B6DC5-7A82-48FC-A14D-44BFE78E4CB1}" type="presParOf" srcId="{C0A0F118-1434-44A5-AD6A-4B4E772B173F}" destId="{0BC18A48-5685-42FB-A84B-C794AB159982}" srcOrd="2" destOrd="0" presId="urn:microsoft.com/office/officeart/2016/7/layout/LinearBlockProcessNumbered"/>
    <dgm:cxn modelId="{FCDBFB16-5A4C-490D-BD6C-8AD0A4F3F5E7}" type="presParOf" srcId="{0BC18A48-5685-42FB-A84B-C794AB159982}" destId="{03D3E834-B889-4256-AF98-3CEA83D5896E}" srcOrd="0" destOrd="0" presId="urn:microsoft.com/office/officeart/2016/7/layout/LinearBlockProcessNumbered"/>
    <dgm:cxn modelId="{3B98F8C9-68EE-4C0B-A336-F8AE5FAEA4C6}" type="presParOf" srcId="{0BC18A48-5685-42FB-A84B-C794AB159982}" destId="{26E4E70C-A8AD-4C43-BE28-F7EFCA28EA98}" srcOrd="1" destOrd="0" presId="urn:microsoft.com/office/officeart/2016/7/layout/LinearBlockProcessNumbered"/>
    <dgm:cxn modelId="{8FBA8F96-27E2-4FE2-BBF9-125975AAE878}" type="presParOf" srcId="{0BC18A48-5685-42FB-A84B-C794AB159982}" destId="{A20E242F-7F6B-418B-8B47-309CF0C44FB6}" srcOrd="2" destOrd="0" presId="urn:microsoft.com/office/officeart/2016/7/layout/LinearBlockProcessNumbered"/>
    <dgm:cxn modelId="{AC9D6FA2-CBF0-4263-8CEA-F34CBA5B989F}" type="presParOf" srcId="{C0A0F118-1434-44A5-AD6A-4B4E772B173F}" destId="{CFA01CE5-3F2A-4306-900D-BE5600FEDF40}" srcOrd="3" destOrd="0" presId="urn:microsoft.com/office/officeart/2016/7/layout/LinearBlockProcessNumbered"/>
    <dgm:cxn modelId="{297FCB04-56FA-4517-B4FE-96864C8F01AC}" type="presParOf" srcId="{C0A0F118-1434-44A5-AD6A-4B4E772B173F}" destId="{2A2825BA-1FD3-4619-95A1-2BBE9D863482}" srcOrd="4" destOrd="0" presId="urn:microsoft.com/office/officeart/2016/7/layout/LinearBlockProcessNumbered"/>
    <dgm:cxn modelId="{CE86A28D-5D27-49E3-9177-3F6EF530A357}" type="presParOf" srcId="{2A2825BA-1FD3-4619-95A1-2BBE9D863482}" destId="{05E4CD53-9C0B-4C63-8648-9B6332C0AB11}" srcOrd="0" destOrd="0" presId="urn:microsoft.com/office/officeart/2016/7/layout/LinearBlockProcessNumbered"/>
    <dgm:cxn modelId="{FA486A7E-568B-4C36-9558-D081BBDE89C7}" type="presParOf" srcId="{2A2825BA-1FD3-4619-95A1-2BBE9D863482}" destId="{DE3CCD7B-A31F-4ABF-A33A-954005D4CA19}" srcOrd="1" destOrd="0" presId="urn:microsoft.com/office/officeart/2016/7/layout/LinearBlockProcessNumbered"/>
    <dgm:cxn modelId="{6A3DC563-AD60-4B90-AE90-5EAA2BDF1C87}" type="presParOf" srcId="{2A2825BA-1FD3-4619-95A1-2BBE9D863482}" destId="{22ECCD12-A734-46F0-A058-8620C227C772}"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76F69-BFD6-4D97-97BB-96DC73ED462B}">
      <dsp:nvSpPr>
        <dsp:cNvPr id="0" name=""/>
        <dsp:cNvSpPr/>
      </dsp:nvSpPr>
      <dsp:spPr>
        <a:xfrm>
          <a:off x="2777411" y="449703"/>
          <a:ext cx="4050273" cy="4050273"/>
        </a:xfrm>
        <a:prstGeom prst="blockArc">
          <a:avLst>
            <a:gd name="adj1" fmla="val 13500000"/>
            <a:gd name="adj2" fmla="val 1620000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DF33366-9D1A-4470-9DC2-2C495EB475D0}">
      <dsp:nvSpPr>
        <dsp:cNvPr id="0" name=""/>
        <dsp:cNvSpPr/>
      </dsp:nvSpPr>
      <dsp:spPr>
        <a:xfrm>
          <a:off x="2777411" y="449703"/>
          <a:ext cx="4050273" cy="4050273"/>
        </a:xfrm>
        <a:prstGeom prst="blockArc">
          <a:avLst>
            <a:gd name="adj1" fmla="val 10800000"/>
            <a:gd name="adj2" fmla="val 1350000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99219F6-A1F6-4512-81BE-8DC1589C82C9}">
      <dsp:nvSpPr>
        <dsp:cNvPr id="0" name=""/>
        <dsp:cNvSpPr/>
      </dsp:nvSpPr>
      <dsp:spPr>
        <a:xfrm>
          <a:off x="2777411" y="449703"/>
          <a:ext cx="4050273" cy="4050273"/>
        </a:xfrm>
        <a:prstGeom prst="blockArc">
          <a:avLst>
            <a:gd name="adj1" fmla="val 8100000"/>
            <a:gd name="adj2" fmla="val 1080000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D1799DA-05ED-4E70-AD8F-ACBCA716810A}">
      <dsp:nvSpPr>
        <dsp:cNvPr id="0" name=""/>
        <dsp:cNvSpPr/>
      </dsp:nvSpPr>
      <dsp:spPr>
        <a:xfrm>
          <a:off x="2777411" y="449703"/>
          <a:ext cx="4050273" cy="4050273"/>
        </a:xfrm>
        <a:prstGeom prst="blockArc">
          <a:avLst>
            <a:gd name="adj1" fmla="val 5400000"/>
            <a:gd name="adj2" fmla="val 810000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25C0B3-37E8-4DD5-9EFB-1264EC4E5F24}">
      <dsp:nvSpPr>
        <dsp:cNvPr id="0" name=""/>
        <dsp:cNvSpPr/>
      </dsp:nvSpPr>
      <dsp:spPr>
        <a:xfrm>
          <a:off x="2777411" y="449703"/>
          <a:ext cx="4050273" cy="4050273"/>
        </a:xfrm>
        <a:prstGeom prst="blockArc">
          <a:avLst>
            <a:gd name="adj1" fmla="val 2700000"/>
            <a:gd name="adj2" fmla="val 540000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BCE282-5B5B-4D0E-9A6D-606D6728EDC3}">
      <dsp:nvSpPr>
        <dsp:cNvPr id="0" name=""/>
        <dsp:cNvSpPr/>
      </dsp:nvSpPr>
      <dsp:spPr>
        <a:xfrm>
          <a:off x="2777411" y="449703"/>
          <a:ext cx="4050273" cy="4050273"/>
        </a:xfrm>
        <a:prstGeom prst="blockArc">
          <a:avLst>
            <a:gd name="adj1" fmla="val 0"/>
            <a:gd name="adj2" fmla="val 270000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4821DF-1091-469F-865A-F512F01A84B0}">
      <dsp:nvSpPr>
        <dsp:cNvPr id="0" name=""/>
        <dsp:cNvSpPr/>
      </dsp:nvSpPr>
      <dsp:spPr>
        <a:xfrm>
          <a:off x="2777411" y="449703"/>
          <a:ext cx="4050273" cy="4050273"/>
        </a:xfrm>
        <a:prstGeom prst="blockArc">
          <a:avLst>
            <a:gd name="adj1" fmla="val 18900000"/>
            <a:gd name="adj2" fmla="val 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EA0202-0437-461E-8A75-72FBB6AB6DAF}">
      <dsp:nvSpPr>
        <dsp:cNvPr id="0" name=""/>
        <dsp:cNvSpPr/>
      </dsp:nvSpPr>
      <dsp:spPr>
        <a:xfrm>
          <a:off x="2777411" y="449703"/>
          <a:ext cx="4050273" cy="4050273"/>
        </a:xfrm>
        <a:prstGeom prst="blockArc">
          <a:avLst>
            <a:gd name="adj1" fmla="val 16200000"/>
            <a:gd name="adj2" fmla="val 1890000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5DB51A-B5E2-4193-B621-3EFD51CC3C31}">
      <dsp:nvSpPr>
        <dsp:cNvPr id="0" name=""/>
        <dsp:cNvSpPr/>
      </dsp:nvSpPr>
      <dsp:spPr>
        <a:xfrm>
          <a:off x="3902547" y="1574840"/>
          <a:ext cx="1800000" cy="1800000"/>
        </a:xfrm>
        <a:prstGeom prst="ellipse">
          <a:avLst/>
        </a:prstGeom>
        <a:solidFill>
          <a:srgbClr val="5EA4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Psykisk sundhed/</a:t>
          </a:r>
        </a:p>
        <a:p>
          <a:pPr marL="0" lvl="0" indent="0" algn="ctr" defTabSz="889000">
            <a:lnSpc>
              <a:spcPct val="90000"/>
            </a:lnSpc>
            <a:spcBef>
              <a:spcPct val="0"/>
            </a:spcBef>
            <a:spcAft>
              <a:spcPct val="35000"/>
            </a:spcAft>
            <a:buNone/>
          </a:pPr>
          <a:r>
            <a:rPr lang="en-US" sz="2000" b="1" kern="1200" dirty="0" err="1"/>
            <a:t>lidelse</a:t>
          </a:r>
          <a:endParaRPr lang="en-US" sz="2000" b="1" kern="1200" dirty="0"/>
        </a:p>
      </dsp:txBody>
      <dsp:txXfrm>
        <a:off x="4166151" y="1838444"/>
        <a:ext cx="1272792" cy="1272792"/>
      </dsp:txXfrm>
    </dsp:sp>
    <dsp:sp modelId="{71341B19-47BC-4E82-9AF4-7318F9D60A7E}">
      <dsp:nvSpPr>
        <dsp:cNvPr id="0" name=""/>
        <dsp:cNvSpPr/>
      </dsp:nvSpPr>
      <dsp:spPr>
        <a:xfrm>
          <a:off x="4082547" y="-235549"/>
          <a:ext cx="1440000" cy="1440000"/>
        </a:xfrm>
        <a:prstGeom prst="ellipse">
          <a:avLst/>
        </a:prstGeom>
        <a:solidFill>
          <a:srgbClr val="5EA4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err="1"/>
            <a:t>Gener</a:t>
          </a:r>
          <a:endParaRPr lang="en-US" sz="1400" b="1" kern="1200"/>
        </a:p>
      </dsp:txBody>
      <dsp:txXfrm>
        <a:off x="4293430" y="-24666"/>
        <a:ext cx="1018234" cy="1018234"/>
      </dsp:txXfrm>
    </dsp:sp>
    <dsp:sp modelId="{08C605F4-33B9-4562-B39D-2A9F6AF28DE9}">
      <dsp:nvSpPr>
        <dsp:cNvPr id="0" name=""/>
        <dsp:cNvSpPr/>
      </dsp:nvSpPr>
      <dsp:spPr>
        <a:xfrm>
          <a:off x="5489965" y="347422"/>
          <a:ext cx="1440000" cy="1440000"/>
        </a:xfrm>
        <a:prstGeom prst="ellipse">
          <a:avLst/>
        </a:prstGeom>
        <a:solidFill>
          <a:srgbClr val="5EA4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Tempera</a:t>
          </a:r>
        </a:p>
        <a:p>
          <a:pPr marL="0" lvl="0" indent="0" algn="ctr" defTabSz="711200">
            <a:lnSpc>
              <a:spcPct val="90000"/>
            </a:lnSpc>
            <a:spcBef>
              <a:spcPct val="0"/>
            </a:spcBef>
            <a:spcAft>
              <a:spcPct val="35000"/>
            </a:spcAft>
            <a:buNone/>
          </a:pPr>
          <a:r>
            <a:rPr lang="en-US" sz="1600" b="1" kern="1200" dirty="0" err="1"/>
            <a:t>ment</a:t>
          </a:r>
          <a:endParaRPr lang="en-US" sz="2000" b="1" kern="1200" dirty="0"/>
        </a:p>
      </dsp:txBody>
      <dsp:txXfrm>
        <a:off x="5700848" y="558305"/>
        <a:ext cx="1018234" cy="1018234"/>
      </dsp:txXfrm>
    </dsp:sp>
    <dsp:sp modelId="{9D82C3FF-EAC7-4F61-9771-C005A8988735}">
      <dsp:nvSpPr>
        <dsp:cNvPr id="0" name=""/>
        <dsp:cNvSpPr/>
      </dsp:nvSpPr>
      <dsp:spPr>
        <a:xfrm>
          <a:off x="6072937" y="1754840"/>
          <a:ext cx="1440000" cy="1440000"/>
        </a:xfrm>
        <a:prstGeom prst="ellipse">
          <a:avLst/>
        </a:prstGeom>
        <a:solidFill>
          <a:srgbClr val="5EA4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t>Familie-miljø</a:t>
          </a:r>
          <a:endParaRPr lang="en-US" sz="2000" b="1" kern="1200" dirty="0"/>
        </a:p>
      </dsp:txBody>
      <dsp:txXfrm>
        <a:off x="6283820" y="1965723"/>
        <a:ext cx="1018234" cy="1018234"/>
      </dsp:txXfrm>
    </dsp:sp>
    <dsp:sp modelId="{B05ACFFD-B7F0-4F59-8E21-B8C1879E1F56}">
      <dsp:nvSpPr>
        <dsp:cNvPr id="0" name=""/>
        <dsp:cNvSpPr/>
      </dsp:nvSpPr>
      <dsp:spPr>
        <a:xfrm>
          <a:off x="5489965" y="3162258"/>
          <a:ext cx="1440000" cy="1440000"/>
        </a:xfrm>
        <a:prstGeom prst="ellipse">
          <a:avLst/>
        </a:prstGeom>
        <a:solidFill>
          <a:srgbClr val="5EA4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Epi-</a:t>
          </a:r>
          <a:r>
            <a:rPr lang="en-US" sz="1800" b="1" kern="1200" dirty="0" err="1"/>
            <a:t>genetik</a:t>
          </a:r>
          <a:endParaRPr lang="en-US" sz="2000" b="1" kern="1200" dirty="0"/>
        </a:p>
      </dsp:txBody>
      <dsp:txXfrm>
        <a:off x="5700848" y="3373141"/>
        <a:ext cx="1018234" cy="1018234"/>
      </dsp:txXfrm>
    </dsp:sp>
    <dsp:sp modelId="{DB9D2DB0-780B-455E-A7DB-A5A958188553}">
      <dsp:nvSpPr>
        <dsp:cNvPr id="0" name=""/>
        <dsp:cNvSpPr/>
      </dsp:nvSpPr>
      <dsp:spPr>
        <a:xfrm>
          <a:off x="4082547" y="3745229"/>
          <a:ext cx="1440000" cy="1440000"/>
        </a:xfrm>
        <a:prstGeom prst="ellipse">
          <a:avLst/>
        </a:prstGeom>
        <a:solidFill>
          <a:srgbClr val="5EA4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Socio </a:t>
          </a:r>
          <a:r>
            <a:rPr lang="en-US" sz="1600" b="1" kern="1200" dirty="0" err="1"/>
            <a:t>kulturelle</a:t>
          </a:r>
          <a:r>
            <a:rPr lang="en-US" sz="1600" b="1" kern="1200" dirty="0"/>
            <a:t> </a:t>
          </a:r>
          <a:r>
            <a:rPr lang="en-US" sz="1600" b="1" kern="1200" dirty="0" err="1"/>
            <a:t>faktorer</a:t>
          </a:r>
          <a:endParaRPr lang="en-US" sz="1600" b="1" kern="1200" dirty="0"/>
        </a:p>
      </dsp:txBody>
      <dsp:txXfrm>
        <a:off x="4293430" y="3956112"/>
        <a:ext cx="1018234" cy="1018234"/>
      </dsp:txXfrm>
    </dsp:sp>
    <dsp:sp modelId="{7D46CF7B-2A88-4D1C-B4B7-BA94E986853C}">
      <dsp:nvSpPr>
        <dsp:cNvPr id="0" name=""/>
        <dsp:cNvSpPr/>
      </dsp:nvSpPr>
      <dsp:spPr>
        <a:xfrm>
          <a:off x="2675129" y="3162258"/>
          <a:ext cx="1440000" cy="1440000"/>
        </a:xfrm>
        <a:prstGeom prst="ellipse">
          <a:avLst/>
        </a:prstGeom>
        <a:solidFill>
          <a:srgbClr val="5EA4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t>Livs</a:t>
          </a:r>
          <a:r>
            <a:rPr lang="en-US" sz="2000" b="1" kern="1200" dirty="0"/>
            <a:t>-stress</a:t>
          </a:r>
        </a:p>
      </dsp:txBody>
      <dsp:txXfrm>
        <a:off x="2886012" y="3373141"/>
        <a:ext cx="1018234" cy="1018234"/>
      </dsp:txXfrm>
    </dsp:sp>
    <dsp:sp modelId="{DA0E7CD2-8458-4D9A-A8FF-1809FD35FF79}">
      <dsp:nvSpPr>
        <dsp:cNvPr id="0" name=""/>
        <dsp:cNvSpPr/>
      </dsp:nvSpPr>
      <dsp:spPr>
        <a:xfrm>
          <a:off x="2092158" y="1754840"/>
          <a:ext cx="1440000" cy="1440000"/>
        </a:xfrm>
        <a:prstGeom prst="ellipse">
          <a:avLst/>
        </a:prstGeom>
        <a:solidFill>
          <a:srgbClr val="5EA4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err="1"/>
            <a:t>Pubertet</a:t>
          </a:r>
          <a:endParaRPr lang="en-US" sz="2000" b="1" kern="1200"/>
        </a:p>
      </dsp:txBody>
      <dsp:txXfrm>
        <a:off x="2303041" y="1965723"/>
        <a:ext cx="1018234" cy="1018234"/>
      </dsp:txXfrm>
    </dsp:sp>
    <dsp:sp modelId="{F147B290-4A0A-438F-BA64-906B82BEA59C}">
      <dsp:nvSpPr>
        <dsp:cNvPr id="0" name=""/>
        <dsp:cNvSpPr/>
      </dsp:nvSpPr>
      <dsp:spPr>
        <a:xfrm>
          <a:off x="2675129" y="347422"/>
          <a:ext cx="1440000" cy="1440000"/>
        </a:xfrm>
        <a:prstGeom prst="ellipse">
          <a:avLst/>
        </a:prstGeom>
        <a:solidFill>
          <a:srgbClr val="5EA4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t>Følelses</a:t>
          </a:r>
          <a:r>
            <a:rPr lang="en-US" sz="2000" b="1" kern="1200" dirty="0"/>
            <a:t> </a:t>
          </a:r>
          <a:r>
            <a:rPr lang="en-US" sz="2000" b="1" kern="1200" dirty="0" err="1"/>
            <a:t>undgå</a:t>
          </a:r>
          <a:r>
            <a:rPr lang="en-US" sz="2000" b="1" kern="1200" dirty="0"/>
            <a:t>- else</a:t>
          </a:r>
        </a:p>
      </dsp:txBody>
      <dsp:txXfrm>
        <a:off x="2886012" y="558305"/>
        <a:ext cx="1018234" cy="10182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76F69-BFD6-4D97-97BB-96DC73ED462B}">
      <dsp:nvSpPr>
        <dsp:cNvPr id="0" name=""/>
        <dsp:cNvSpPr/>
      </dsp:nvSpPr>
      <dsp:spPr>
        <a:xfrm>
          <a:off x="2777411" y="449703"/>
          <a:ext cx="4050273" cy="4050273"/>
        </a:xfrm>
        <a:prstGeom prst="blockArc">
          <a:avLst>
            <a:gd name="adj1" fmla="val 13500000"/>
            <a:gd name="adj2" fmla="val 1620000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DF33366-9D1A-4470-9DC2-2C495EB475D0}">
      <dsp:nvSpPr>
        <dsp:cNvPr id="0" name=""/>
        <dsp:cNvSpPr/>
      </dsp:nvSpPr>
      <dsp:spPr>
        <a:xfrm>
          <a:off x="2777411" y="449703"/>
          <a:ext cx="4050273" cy="4050273"/>
        </a:xfrm>
        <a:prstGeom prst="blockArc">
          <a:avLst>
            <a:gd name="adj1" fmla="val 10800000"/>
            <a:gd name="adj2" fmla="val 1350000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99219F6-A1F6-4512-81BE-8DC1589C82C9}">
      <dsp:nvSpPr>
        <dsp:cNvPr id="0" name=""/>
        <dsp:cNvSpPr/>
      </dsp:nvSpPr>
      <dsp:spPr>
        <a:xfrm>
          <a:off x="2777411" y="449703"/>
          <a:ext cx="4050273" cy="4050273"/>
        </a:xfrm>
        <a:prstGeom prst="blockArc">
          <a:avLst>
            <a:gd name="adj1" fmla="val 8100000"/>
            <a:gd name="adj2" fmla="val 1080000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D1799DA-05ED-4E70-AD8F-ACBCA716810A}">
      <dsp:nvSpPr>
        <dsp:cNvPr id="0" name=""/>
        <dsp:cNvSpPr/>
      </dsp:nvSpPr>
      <dsp:spPr>
        <a:xfrm>
          <a:off x="2777411" y="449703"/>
          <a:ext cx="4050273" cy="4050273"/>
        </a:xfrm>
        <a:prstGeom prst="blockArc">
          <a:avLst>
            <a:gd name="adj1" fmla="val 5400000"/>
            <a:gd name="adj2" fmla="val 810000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25C0B3-37E8-4DD5-9EFB-1264EC4E5F24}">
      <dsp:nvSpPr>
        <dsp:cNvPr id="0" name=""/>
        <dsp:cNvSpPr/>
      </dsp:nvSpPr>
      <dsp:spPr>
        <a:xfrm>
          <a:off x="2777411" y="449703"/>
          <a:ext cx="4050273" cy="4050273"/>
        </a:xfrm>
        <a:prstGeom prst="blockArc">
          <a:avLst>
            <a:gd name="adj1" fmla="val 2700000"/>
            <a:gd name="adj2" fmla="val 540000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BCE282-5B5B-4D0E-9A6D-606D6728EDC3}">
      <dsp:nvSpPr>
        <dsp:cNvPr id="0" name=""/>
        <dsp:cNvSpPr/>
      </dsp:nvSpPr>
      <dsp:spPr>
        <a:xfrm>
          <a:off x="2777411" y="449703"/>
          <a:ext cx="4050273" cy="4050273"/>
        </a:xfrm>
        <a:prstGeom prst="blockArc">
          <a:avLst>
            <a:gd name="adj1" fmla="val 0"/>
            <a:gd name="adj2" fmla="val 270000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4821DF-1091-469F-865A-F512F01A84B0}">
      <dsp:nvSpPr>
        <dsp:cNvPr id="0" name=""/>
        <dsp:cNvSpPr/>
      </dsp:nvSpPr>
      <dsp:spPr>
        <a:xfrm>
          <a:off x="2777411" y="449703"/>
          <a:ext cx="4050273" cy="4050273"/>
        </a:xfrm>
        <a:prstGeom prst="blockArc">
          <a:avLst>
            <a:gd name="adj1" fmla="val 18900000"/>
            <a:gd name="adj2" fmla="val 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EA0202-0437-461E-8A75-72FBB6AB6DAF}">
      <dsp:nvSpPr>
        <dsp:cNvPr id="0" name=""/>
        <dsp:cNvSpPr/>
      </dsp:nvSpPr>
      <dsp:spPr>
        <a:xfrm>
          <a:off x="2777411" y="449703"/>
          <a:ext cx="4050273" cy="4050273"/>
        </a:xfrm>
        <a:prstGeom prst="blockArc">
          <a:avLst>
            <a:gd name="adj1" fmla="val 16200000"/>
            <a:gd name="adj2" fmla="val 1890000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5DB51A-B5E2-4193-B621-3EFD51CC3C31}">
      <dsp:nvSpPr>
        <dsp:cNvPr id="0" name=""/>
        <dsp:cNvSpPr/>
      </dsp:nvSpPr>
      <dsp:spPr>
        <a:xfrm>
          <a:off x="3902547" y="1574840"/>
          <a:ext cx="1800000" cy="1800000"/>
        </a:xfrm>
        <a:prstGeom prst="ellipse">
          <a:avLst/>
        </a:prstGeom>
        <a:solidFill>
          <a:srgbClr val="5EA4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t>Psykisk</a:t>
          </a:r>
          <a:r>
            <a:rPr lang="en-US" sz="2000" b="1" kern="1200" dirty="0"/>
            <a:t> </a:t>
          </a:r>
          <a:r>
            <a:rPr lang="en-US" sz="2000" b="1" kern="1200" dirty="0" err="1"/>
            <a:t>sundhed</a:t>
          </a:r>
          <a:r>
            <a:rPr lang="en-US" sz="2000" b="1" kern="1200" dirty="0"/>
            <a:t> / </a:t>
          </a:r>
          <a:r>
            <a:rPr lang="en-US" sz="2000" b="1" kern="1200" dirty="0" err="1"/>
            <a:t>sårbarhed</a:t>
          </a:r>
          <a:endParaRPr lang="en-US" sz="2000" b="1" kern="1200" dirty="0"/>
        </a:p>
      </dsp:txBody>
      <dsp:txXfrm>
        <a:off x="4166151" y="1838444"/>
        <a:ext cx="1272792" cy="1272792"/>
      </dsp:txXfrm>
    </dsp:sp>
    <dsp:sp modelId="{71341B19-47BC-4E82-9AF4-7318F9D60A7E}">
      <dsp:nvSpPr>
        <dsp:cNvPr id="0" name=""/>
        <dsp:cNvSpPr/>
      </dsp:nvSpPr>
      <dsp:spPr>
        <a:xfrm>
          <a:off x="4082547" y="-235549"/>
          <a:ext cx="1440000" cy="1440000"/>
        </a:xfrm>
        <a:prstGeom prst="ellipse">
          <a:avLst/>
        </a:prstGeom>
        <a:solidFill>
          <a:srgbClr val="5EA4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t>Gener</a:t>
          </a:r>
          <a:endParaRPr lang="en-US" sz="1400" b="1" kern="1200" dirty="0"/>
        </a:p>
      </dsp:txBody>
      <dsp:txXfrm>
        <a:off x="4293430" y="-24666"/>
        <a:ext cx="1018234" cy="1018234"/>
      </dsp:txXfrm>
    </dsp:sp>
    <dsp:sp modelId="{08C605F4-33B9-4562-B39D-2A9F6AF28DE9}">
      <dsp:nvSpPr>
        <dsp:cNvPr id="0" name=""/>
        <dsp:cNvSpPr/>
      </dsp:nvSpPr>
      <dsp:spPr>
        <a:xfrm>
          <a:off x="5489965" y="347422"/>
          <a:ext cx="1440000" cy="1440000"/>
        </a:xfrm>
        <a:prstGeom prst="ellipse">
          <a:avLst/>
        </a:prstGeom>
        <a:solidFill>
          <a:srgbClr val="5EA4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Tempera</a:t>
          </a:r>
        </a:p>
        <a:p>
          <a:pPr marL="0" lvl="0" indent="0" algn="ctr" defTabSz="711200">
            <a:lnSpc>
              <a:spcPct val="90000"/>
            </a:lnSpc>
            <a:spcBef>
              <a:spcPct val="0"/>
            </a:spcBef>
            <a:spcAft>
              <a:spcPct val="35000"/>
            </a:spcAft>
            <a:buNone/>
          </a:pPr>
          <a:r>
            <a:rPr lang="en-US" sz="1600" b="1" kern="1200" dirty="0" err="1"/>
            <a:t>ment</a:t>
          </a:r>
          <a:endParaRPr lang="en-US" sz="2000" b="1" kern="1200" dirty="0"/>
        </a:p>
      </dsp:txBody>
      <dsp:txXfrm>
        <a:off x="5700848" y="558305"/>
        <a:ext cx="1018234" cy="1018234"/>
      </dsp:txXfrm>
    </dsp:sp>
    <dsp:sp modelId="{9D82C3FF-EAC7-4F61-9771-C005A8988735}">
      <dsp:nvSpPr>
        <dsp:cNvPr id="0" name=""/>
        <dsp:cNvSpPr/>
      </dsp:nvSpPr>
      <dsp:spPr>
        <a:xfrm>
          <a:off x="6072937" y="1754840"/>
          <a:ext cx="1440000" cy="1440000"/>
        </a:xfrm>
        <a:prstGeom prst="ellipse">
          <a:avLst/>
        </a:prstGeom>
        <a:solidFill>
          <a:srgbClr val="24516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t>Familie-miljø</a:t>
          </a:r>
          <a:endParaRPr lang="en-US" sz="2000" b="1" kern="1200" dirty="0"/>
        </a:p>
      </dsp:txBody>
      <dsp:txXfrm>
        <a:off x="6283820" y="1965723"/>
        <a:ext cx="1018234" cy="1018234"/>
      </dsp:txXfrm>
    </dsp:sp>
    <dsp:sp modelId="{B05ACFFD-B7F0-4F59-8E21-B8C1879E1F56}">
      <dsp:nvSpPr>
        <dsp:cNvPr id="0" name=""/>
        <dsp:cNvSpPr/>
      </dsp:nvSpPr>
      <dsp:spPr>
        <a:xfrm>
          <a:off x="5489965" y="3162258"/>
          <a:ext cx="1440000" cy="1440000"/>
        </a:xfrm>
        <a:prstGeom prst="ellipse">
          <a:avLst/>
        </a:prstGeom>
        <a:solidFill>
          <a:srgbClr val="5EA4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Epi-</a:t>
          </a:r>
          <a:r>
            <a:rPr lang="en-US" sz="1800" b="1" kern="1200" dirty="0" err="1"/>
            <a:t>genetik</a:t>
          </a:r>
          <a:endParaRPr lang="en-US" sz="2000" b="1" kern="1200" dirty="0"/>
        </a:p>
      </dsp:txBody>
      <dsp:txXfrm>
        <a:off x="5700848" y="3373141"/>
        <a:ext cx="1018234" cy="1018234"/>
      </dsp:txXfrm>
    </dsp:sp>
    <dsp:sp modelId="{DB9D2DB0-780B-455E-A7DB-A5A958188553}">
      <dsp:nvSpPr>
        <dsp:cNvPr id="0" name=""/>
        <dsp:cNvSpPr/>
      </dsp:nvSpPr>
      <dsp:spPr>
        <a:xfrm>
          <a:off x="4082547" y="3745229"/>
          <a:ext cx="1440000" cy="1440000"/>
        </a:xfrm>
        <a:prstGeom prst="ellipse">
          <a:avLst/>
        </a:prstGeom>
        <a:solidFill>
          <a:srgbClr val="5EA4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Socio </a:t>
          </a:r>
          <a:r>
            <a:rPr lang="en-US" sz="1600" b="1" kern="1200" dirty="0" err="1"/>
            <a:t>kulturelle</a:t>
          </a:r>
          <a:r>
            <a:rPr lang="en-US" sz="1600" b="1" kern="1200" dirty="0"/>
            <a:t> </a:t>
          </a:r>
          <a:r>
            <a:rPr lang="en-US" sz="1600" b="1" kern="1200" dirty="0" err="1"/>
            <a:t>faktorer</a:t>
          </a:r>
          <a:endParaRPr lang="en-US" sz="1600" b="1" kern="1200" dirty="0"/>
        </a:p>
      </dsp:txBody>
      <dsp:txXfrm>
        <a:off x="4293430" y="3956112"/>
        <a:ext cx="1018234" cy="1018234"/>
      </dsp:txXfrm>
    </dsp:sp>
    <dsp:sp modelId="{7D46CF7B-2A88-4D1C-B4B7-BA94E986853C}">
      <dsp:nvSpPr>
        <dsp:cNvPr id="0" name=""/>
        <dsp:cNvSpPr/>
      </dsp:nvSpPr>
      <dsp:spPr>
        <a:xfrm>
          <a:off x="2675129" y="3162258"/>
          <a:ext cx="1440000" cy="1440000"/>
        </a:xfrm>
        <a:prstGeom prst="ellipse">
          <a:avLst/>
        </a:prstGeom>
        <a:solidFill>
          <a:srgbClr val="5EA4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err="1"/>
            <a:t>Livs</a:t>
          </a:r>
          <a:r>
            <a:rPr lang="en-US" sz="2000" b="1" kern="1200"/>
            <a:t>-stress</a:t>
          </a:r>
        </a:p>
      </dsp:txBody>
      <dsp:txXfrm>
        <a:off x="2886012" y="3373141"/>
        <a:ext cx="1018234" cy="1018234"/>
      </dsp:txXfrm>
    </dsp:sp>
    <dsp:sp modelId="{DA0E7CD2-8458-4D9A-A8FF-1809FD35FF79}">
      <dsp:nvSpPr>
        <dsp:cNvPr id="0" name=""/>
        <dsp:cNvSpPr/>
      </dsp:nvSpPr>
      <dsp:spPr>
        <a:xfrm>
          <a:off x="2092158" y="1754840"/>
          <a:ext cx="1440000" cy="1440000"/>
        </a:xfrm>
        <a:prstGeom prst="ellipse">
          <a:avLst/>
        </a:prstGeom>
        <a:solidFill>
          <a:srgbClr val="5EA4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err="1"/>
            <a:t>Pubertet</a:t>
          </a:r>
          <a:endParaRPr lang="en-US" sz="2000" b="1" kern="1200"/>
        </a:p>
      </dsp:txBody>
      <dsp:txXfrm>
        <a:off x="2303041" y="1965723"/>
        <a:ext cx="1018234" cy="1018234"/>
      </dsp:txXfrm>
    </dsp:sp>
    <dsp:sp modelId="{F147B290-4A0A-438F-BA64-906B82BEA59C}">
      <dsp:nvSpPr>
        <dsp:cNvPr id="0" name=""/>
        <dsp:cNvSpPr/>
      </dsp:nvSpPr>
      <dsp:spPr>
        <a:xfrm>
          <a:off x="2675129" y="347422"/>
          <a:ext cx="1440000" cy="1440000"/>
        </a:xfrm>
        <a:prstGeom prst="ellipse">
          <a:avLst/>
        </a:prstGeom>
        <a:solidFill>
          <a:srgbClr val="24516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t>Følelses</a:t>
          </a:r>
          <a:r>
            <a:rPr lang="en-US" sz="2000" b="1" kern="1200" dirty="0"/>
            <a:t> </a:t>
          </a:r>
          <a:r>
            <a:rPr lang="en-US" sz="2000" b="1" kern="1200" dirty="0" err="1"/>
            <a:t>undgå</a:t>
          </a:r>
          <a:r>
            <a:rPr lang="en-US" sz="2000" b="1" kern="1200" dirty="0"/>
            <a:t>- else</a:t>
          </a:r>
        </a:p>
      </dsp:txBody>
      <dsp:txXfrm>
        <a:off x="2886012" y="558305"/>
        <a:ext cx="1018234" cy="10182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91EFD1-70C4-406C-8611-CB4BB9096CD2}">
      <dsp:nvSpPr>
        <dsp:cNvPr id="0" name=""/>
        <dsp:cNvSpPr/>
      </dsp:nvSpPr>
      <dsp:spPr>
        <a:xfrm>
          <a:off x="605218" y="0"/>
          <a:ext cx="5061526" cy="5061526"/>
        </a:xfrm>
        <a:prstGeom prst="diamond">
          <a:avLst/>
        </a:prstGeom>
        <a:solidFill>
          <a:srgbClr val="5EA4C9">
            <a:alpha val="42000"/>
          </a:srgbClr>
        </a:solidFill>
        <a:ln>
          <a:noFill/>
        </a:ln>
        <a:effectLst/>
      </dsp:spPr>
      <dsp:style>
        <a:lnRef idx="0">
          <a:scrgbClr r="0" g="0" b="0"/>
        </a:lnRef>
        <a:fillRef idx="1">
          <a:scrgbClr r="0" g="0" b="0"/>
        </a:fillRef>
        <a:effectRef idx="0">
          <a:scrgbClr r="0" g="0" b="0"/>
        </a:effectRef>
        <a:fontRef idx="minor"/>
      </dsp:style>
    </dsp:sp>
    <dsp:sp modelId="{56705D7F-2DB5-4032-A758-493921AF1116}">
      <dsp:nvSpPr>
        <dsp:cNvPr id="0" name=""/>
        <dsp:cNvSpPr/>
      </dsp:nvSpPr>
      <dsp:spPr>
        <a:xfrm>
          <a:off x="1086062" y="480844"/>
          <a:ext cx="1973995" cy="1973995"/>
        </a:xfrm>
        <a:prstGeom prst="roundRect">
          <a:avLst/>
        </a:prstGeom>
        <a:solidFill>
          <a:srgbClr val="5EA4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b-NO" sz="2600" kern="1200"/>
            <a:t>Empatisk validering</a:t>
          </a:r>
        </a:p>
      </dsp:txBody>
      <dsp:txXfrm>
        <a:off x="1182424" y="577206"/>
        <a:ext cx="1781271" cy="1781271"/>
      </dsp:txXfrm>
    </dsp:sp>
    <dsp:sp modelId="{930EC71B-FEF3-427E-ACFF-89D0FFED5C9F}">
      <dsp:nvSpPr>
        <dsp:cNvPr id="0" name=""/>
        <dsp:cNvSpPr/>
      </dsp:nvSpPr>
      <dsp:spPr>
        <a:xfrm>
          <a:off x="3211903" y="480844"/>
          <a:ext cx="1973995" cy="1973995"/>
        </a:xfrm>
        <a:prstGeom prst="roundRect">
          <a:avLst/>
        </a:prstGeom>
        <a:solidFill>
          <a:srgbClr val="5EA4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b-NO" sz="2600" kern="1200"/>
            <a:t>Positiv invalidering</a:t>
          </a:r>
        </a:p>
      </dsp:txBody>
      <dsp:txXfrm>
        <a:off x="3308265" y="577206"/>
        <a:ext cx="1781271" cy="1781271"/>
      </dsp:txXfrm>
    </dsp:sp>
    <dsp:sp modelId="{1E6CC087-7195-4B22-8649-24EFBA95D04F}">
      <dsp:nvSpPr>
        <dsp:cNvPr id="0" name=""/>
        <dsp:cNvSpPr/>
      </dsp:nvSpPr>
      <dsp:spPr>
        <a:xfrm>
          <a:off x="1086062" y="2606685"/>
          <a:ext cx="1973995" cy="1973995"/>
        </a:xfrm>
        <a:prstGeom prst="roundRect">
          <a:avLst/>
        </a:prstGeom>
        <a:solidFill>
          <a:srgbClr val="5EA4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b-NO" sz="2600" kern="1200"/>
            <a:t>Negativ validering</a:t>
          </a:r>
        </a:p>
      </dsp:txBody>
      <dsp:txXfrm>
        <a:off x="1182424" y="2703047"/>
        <a:ext cx="1781271" cy="1781271"/>
      </dsp:txXfrm>
    </dsp:sp>
    <dsp:sp modelId="{E7C16E7C-480C-4018-80D9-C80CB8936450}">
      <dsp:nvSpPr>
        <dsp:cNvPr id="0" name=""/>
        <dsp:cNvSpPr/>
      </dsp:nvSpPr>
      <dsp:spPr>
        <a:xfrm>
          <a:off x="3211903" y="2606685"/>
          <a:ext cx="1973995" cy="1973995"/>
        </a:xfrm>
        <a:prstGeom prst="roundRect">
          <a:avLst/>
        </a:prstGeom>
        <a:solidFill>
          <a:srgbClr val="5EA4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b-NO" sz="2600" kern="1200"/>
            <a:t>Negativ invalidering</a:t>
          </a:r>
        </a:p>
      </dsp:txBody>
      <dsp:txXfrm>
        <a:off x="3308265" y="2703047"/>
        <a:ext cx="1781271" cy="17812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D4ED25-0C9B-4FE1-82CA-DC74CDD91EE4}">
      <dsp:nvSpPr>
        <dsp:cNvPr id="0" name=""/>
        <dsp:cNvSpPr/>
      </dsp:nvSpPr>
      <dsp:spPr>
        <a:xfrm>
          <a:off x="821" y="0"/>
          <a:ext cx="3327201" cy="3676671"/>
        </a:xfrm>
        <a:prstGeom prst="rect">
          <a:avLst/>
        </a:prstGeom>
        <a:solidFill>
          <a:srgbClr val="5EA4C9"/>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1066800">
            <a:lnSpc>
              <a:spcPct val="90000"/>
            </a:lnSpc>
            <a:spcBef>
              <a:spcPct val="0"/>
            </a:spcBef>
            <a:spcAft>
              <a:spcPct val="35000"/>
            </a:spcAft>
            <a:buNone/>
          </a:pPr>
          <a:r>
            <a:rPr lang="en-CA" sz="2400" kern="1200" dirty="0" err="1"/>
            <a:t>Hvordan</a:t>
          </a:r>
          <a:r>
            <a:rPr lang="en-CA" sz="2400" kern="1200" dirty="0"/>
            <a:t> </a:t>
          </a:r>
          <a:r>
            <a:rPr lang="en-CA" sz="2400" kern="1200" dirty="0" err="1"/>
            <a:t>kan</a:t>
          </a:r>
          <a:r>
            <a:rPr lang="en-CA" sz="2400" kern="1200" dirty="0"/>
            <a:t> dine </a:t>
          </a:r>
          <a:r>
            <a:rPr lang="en-CA" sz="2400" kern="1200" dirty="0" err="1"/>
            <a:t>grænser</a:t>
          </a:r>
          <a:r>
            <a:rPr lang="en-CA" sz="2400" kern="1200" dirty="0"/>
            <a:t> </a:t>
          </a:r>
          <a:r>
            <a:rPr lang="en-CA" sz="2400" kern="1200" dirty="0" err="1"/>
            <a:t>påvirke</a:t>
          </a:r>
          <a:r>
            <a:rPr lang="en-CA" sz="2400" kern="1200" dirty="0"/>
            <a:t> dig </a:t>
          </a:r>
          <a:r>
            <a:rPr lang="en-CA" sz="2400" kern="1200" dirty="0" err="1"/>
            <a:t>og</a:t>
          </a:r>
          <a:r>
            <a:rPr lang="en-CA" sz="2400" kern="1200" dirty="0"/>
            <a:t> </a:t>
          </a:r>
          <a:r>
            <a:rPr lang="en-CA" sz="2400" kern="1200" dirty="0" err="1"/>
            <a:t>skabe</a:t>
          </a:r>
          <a:r>
            <a:rPr lang="en-CA" sz="2400" kern="1200" dirty="0"/>
            <a:t> </a:t>
          </a:r>
          <a:r>
            <a:rPr lang="en-CA" sz="2400" kern="1200" dirty="0" err="1"/>
            <a:t>vanskeligheder</a:t>
          </a:r>
          <a:r>
            <a:rPr lang="en-CA" sz="2400" kern="1200" dirty="0"/>
            <a:t> for dig </a:t>
          </a:r>
          <a:r>
            <a:rPr lang="en-CA" sz="2400" kern="1200" dirty="0" err="1"/>
            <a:t>som</a:t>
          </a:r>
          <a:r>
            <a:rPr lang="en-CA" sz="2400" kern="1200" dirty="0"/>
            <a:t> </a:t>
          </a:r>
          <a:r>
            <a:rPr lang="en-CA" sz="2400" kern="1200" dirty="0" err="1"/>
            <a:t>forælder</a:t>
          </a:r>
          <a:r>
            <a:rPr lang="en-CA" sz="2400" kern="1200" dirty="0"/>
            <a:t>?</a:t>
          </a:r>
          <a:endParaRPr lang="en-US" sz="2400" kern="1200" dirty="0"/>
        </a:p>
      </dsp:txBody>
      <dsp:txXfrm>
        <a:off x="821" y="1470668"/>
        <a:ext cx="3327201" cy="2206002"/>
      </dsp:txXfrm>
    </dsp:sp>
    <dsp:sp modelId="{AB7FA8CC-0110-4BBD-9C31-F12A904B34D2}">
      <dsp:nvSpPr>
        <dsp:cNvPr id="0" name=""/>
        <dsp:cNvSpPr/>
      </dsp:nvSpPr>
      <dsp:spPr>
        <a:xfrm>
          <a:off x="821" y="0"/>
          <a:ext cx="3327201" cy="147066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dirty="0"/>
            <a:t>?</a:t>
          </a:r>
        </a:p>
      </dsp:txBody>
      <dsp:txXfrm>
        <a:off x="821" y="0"/>
        <a:ext cx="3327201" cy="1470668"/>
      </dsp:txXfrm>
    </dsp:sp>
    <dsp:sp modelId="{03D3E834-B889-4256-AF98-3CEA83D5896E}">
      <dsp:nvSpPr>
        <dsp:cNvPr id="0" name=""/>
        <dsp:cNvSpPr/>
      </dsp:nvSpPr>
      <dsp:spPr>
        <a:xfrm>
          <a:off x="3594199" y="0"/>
          <a:ext cx="3327201" cy="3676671"/>
        </a:xfrm>
        <a:prstGeom prst="rect">
          <a:avLst/>
        </a:prstGeom>
        <a:solidFill>
          <a:srgbClr val="5EA4C9"/>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1066800">
            <a:lnSpc>
              <a:spcPct val="90000"/>
            </a:lnSpc>
            <a:spcBef>
              <a:spcPct val="0"/>
            </a:spcBef>
            <a:spcAft>
              <a:spcPct val="35000"/>
            </a:spcAft>
            <a:buNone/>
          </a:pPr>
          <a:r>
            <a:rPr lang="en-CA" sz="2400" kern="1200" dirty="0" err="1"/>
            <a:t>Hvad</a:t>
          </a:r>
          <a:r>
            <a:rPr lang="en-CA" sz="2400" kern="1200" dirty="0"/>
            <a:t> </a:t>
          </a:r>
          <a:r>
            <a:rPr lang="en-CA" sz="2400" kern="1200" dirty="0" err="1"/>
            <a:t>siger</a:t>
          </a:r>
          <a:r>
            <a:rPr lang="en-CA" sz="2400" kern="1200" dirty="0"/>
            <a:t> </a:t>
          </a:r>
          <a:r>
            <a:rPr lang="en-CA" sz="2400" kern="1200" dirty="0" err="1"/>
            <a:t>hjernediktatoren</a:t>
          </a:r>
          <a:r>
            <a:rPr lang="en-CA" sz="2400" kern="1200" dirty="0"/>
            <a:t> til </a:t>
          </a:r>
          <a:r>
            <a:rPr lang="en-CA" sz="2400" kern="1200" dirty="0" err="1"/>
            <a:t>forældre</a:t>
          </a:r>
          <a:r>
            <a:rPr lang="en-CA" sz="2400" kern="1200" dirty="0"/>
            <a:t> med for </a:t>
          </a:r>
          <a:r>
            <a:rPr lang="en-CA" sz="2400" kern="1200" dirty="0" err="1"/>
            <a:t>få</a:t>
          </a:r>
          <a:r>
            <a:rPr lang="en-CA" sz="2400" kern="1200" dirty="0"/>
            <a:t> </a:t>
          </a:r>
          <a:r>
            <a:rPr lang="en-CA" sz="2400" kern="1200" dirty="0" err="1"/>
            <a:t>eller</a:t>
          </a:r>
          <a:r>
            <a:rPr lang="en-CA" sz="2400" kern="1200" dirty="0"/>
            <a:t> </a:t>
          </a:r>
          <a:r>
            <a:rPr lang="en-CA" sz="2400" kern="1200" dirty="0" err="1"/>
            <a:t>utydelige</a:t>
          </a:r>
          <a:r>
            <a:rPr lang="en-CA" sz="2400" kern="1200" dirty="0"/>
            <a:t> </a:t>
          </a:r>
          <a:r>
            <a:rPr lang="en-CA" sz="2400" kern="1200" dirty="0" err="1"/>
            <a:t>grænser</a:t>
          </a:r>
          <a:r>
            <a:rPr lang="en-CA" sz="2400" kern="1200" dirty="0"/>
            <a:t>?</a:t>
          </a:r>
          <a:endParaRPr lang="en-US" sz="2400" kern="1200" dirty="0"/>
        </a:p>
      </dsp:txBody>
      <dsp:txXfrm>
        <a:off x="3594199" y="1470668"/>
        <a:ext cx="3327201" cy="2206002"/>
      </dsp:txXfrm>
    </dsp:sp>
    <dsp:sp modelId="{26E4E70C-A8AD-4C43-BE28-F7EFCA28EA98}">
      <dsp:nvSpPr>
        <dsp:cNvPr id="0" name=""/>
        <dsp:cNvSpPr/>
      </dsp:nvSpPr>
      <dsp:spPr>
        <a:xfrm>
          <a:off x="3594199" y="0"/>
          <a:ext cx="3327201" cy="147066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dirty="0"/>
            <a:t>?</a:t>
          </a:r>
        </a:p>
      </dsp:txBody>
      <dsp:txXfrm>
        <a:off x="3594199" y="0"/>
        <a:ext cx="3327201" cy="1470668"/>
      </dsp:txXfrm>
    </dsp:sp>
    <dsp:sp modelId="{05E4CD53-9C0B-4C63-8648-9B6332C0AB11}">
      <dsp:nvSpPr>
        <dsp:cNvPr id="0" name=""/>
        <dsp:cNvSpPr/>
      </dsp:nvSpPr>
      <dsp:spPr>
        <a:xfrm>
          <a:off x="7187576" y="0"/>
          <a:ext cx="3327201" cy="3676671"/>
        </a:xfrm>
        <a:prstGeom prst="rect">
          <a:avLst/>
        </a:prstGeom>
        <a:solidFill>
          <a:srgbClr val="5EA4C9"/>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1066800">
            <a:lnSpc>
              <a:spcPct val="90000"/>
            </a:lnSpc>
            <a:spcBef>
              <a:spcPct val="0"/>
            </a:spcBef>
            <a:spcAft>
              <a:spcPct val="35000"/>
            </a:spcAft>
            <a:buNone/>
          </a:pPr>
          <a:r>
            <a:rPr lang="en-CA" sz="2400" kern="1200" dirty="0" err="1"/>
            <a:t>Hvad</a:t>
          </a:r>
          <a:r>
            <a:rPr lang="en-CA" sz="2400" kern="1200" dirty="0"/>
            <a:t> </a:t>
          </a:r>
          <a:r>
            <a:rPr lang="en-CA" sz="2400" kern="1200" dirty="0" err="1"/>
            <a:t>siger</a:t>
          </a:r>
          <a:r>
            <a:rPr lang="en-CA" sz="2400" kern="1200" dirty="0"/>
            <a:t> </a:t>
          </a:r>
          <a:r>
            <a:rPr lang="en-CA" sz="2400" kern="1200" dirty="0" err="1"/>
            <a:t>hjernediktatotern</a:t>
          </a:r>
          <a:r>
            <a:rPr lang="en-CA" sz="2400" kern="1200" dirty="0"/>
            <a:t> til </a:t>
          </a:r>
          <a:r>
            <a:rPr lang="en-CA" sz="2400" kern="1200" dirty="0" err="1"/>
            <a:t>forældre</a:t>
          </a:r>
          <a:r>
            <a:rPr lang="en-CA" sz="2400" kern="1200" dirty="0"/>
            <a:t> med for </a:t>
          </a:r>
          <a:r>
            <a:rPr lang="en-CA" sz="2400" kern="1200" dirty="0" err="1"/>
            <a:t>strenge</a:t>
          </a:r>
          <a:r>
            <a:rPr lang="en-CA" sz="2400" kern="1200" dirty="0"/>
            <a:t> </a:t>
          </a:r>
          <a:r>
            <a:rPr lang="en-CA" sz="2400" kern="1200" dirty="0" err="1"/>
            <a:t>eller</a:t>
          </a:r>
          <a:r>
            <a:rPr lang="en-CA" sz="2400" kern="1200" dirty="0"/>
            <a:t> </a:t>
          </a:r>
          <a:r>
            <a:rPr lang="en-CA" sz="2400" kern="1200" dirty="0" err="1"/>
            <a:t>rigide</a:t>
          </a:r>
          <a:r>
            <a:rPr lang="en-CA" sz="2400" kern="1200" dirty="0"/>
            <a:t> </a:t>
          </a:r>
          <a:r>
            <a:rPr lang="en-CA" sz="2400" kern="1200" dirty="0" err="1"/>
            <a:t>grænser</a:t>
          </a:r>
          <a:r>
            <a:rPr lang="en-CA" sz="2400" kern="1200" dirty="0"/>
            <a:t>?</a:t>
          </a:r>
          <a:endParaRPr lang="en-US" sz="2400" kern="1200" dirty="0"/>
        </a:p>
      </dsp:txBody>
      <dsp:txXfrm>
        <a:off x="7187576" y="1470668"/>
        <a:ext cx="3327201" cy="2206002"/>
      </dsp:txXfrm>
    </dsp:sp>
    <dsp:sp modelId="{DE3CCD7B-A31F-4ABF-A33A-954005D4CA19}">
      <dsp:nvSpPr>
        <dsp:cNvPr id="0" name=""/>
        <dsp:cNvSpPr/>
      </dsp:nvSpPr>
      <dsp:spPr>
        <a:xfrm>
          <a:off x="7187576" y="0"/>
          <a:ext cx="3327201" cy="147066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dirty="0"/>
            <a:t>?</a:t>
          </a:r>
        </a:p>
      </dsp:txBody>
      <dsp:txXfrm>
        <a:off x="7187576" y="0"/>
        <a:ext cx="3327201" cy="1470668"/>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3" y="2"/>
            <a:ext cx="2945955" cy="495675"/>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50248" y="2"/>
            <a:ext cx="2945955" cy="495675"/>
          </a:xfrm>
          <a:prstGeom prst="rect">
            <a:avLst/>
          </a:prstGeom>
        </p:spPr>
        <p:txBody>
          <a:bodyPr vert="horz" lIns="91440" tIns="45720" rIns="91440" bIns="45720" rtlCol="0"/>
          <a:lstStyle>
            <a:lvl1pPr algn="r">
              <a:defRPr sz="1200"/>
            </a:lvl1pPr>
          </a:lstStyle>
          <a:p>
            <a:fld id="{36FCA7B7-14C7-4F7C-9139-E087DDEE9724}" type="datetimeFigureOut">
              <a:rPr lang="nb-NO" smtClean="0"/>
              <a:t>11.11.2024</a:t>
            </a:fld>
            <a:endParaRPr lang="nb-NO"/>
          </a:p>
        </p:txBody>
      </p:sp>
      <p:sp>
        <p:nvSpPr>
          <p:cNvPr id="4" name="Plassholder for bunntekst 3"/>
          <p:cNvSpPr>
            <a:spLocks noGrp="1"/>
          </p:cNvSpPr>
          <p:nvPr>
            <p:ph type="ftr" sz="quarter" idx="2"/>
          </p:nvPr>
        </p:nvSpPr>
        <p:spPr>
          <a:xfrm>
            <a:off x="3" y="9429324"/>
            <a:ext cx="2945955" cy="495675"/>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50248" y="9429324"/>
            <a:ext cx="2945955" cy="495675"/>
          </a:xfrm>
          <a:prstGeom prst="rect">
            <a:avLst/>
          </a:prstGeom>
        </p:spPr>
        <p:txBody>
          <a:bodyPr vert="horz" lIns="91440" tIns="45720" rIns="91440" bIns="45720" rtlCol="0" anchor="b"/>
          <a:lstStyle>
            <a:lvl1pPr algn="r">
              <a:defRPr sz="1200"/>
            </a:lvl1pPr>
          </a:lstStyle>
          <a:p>
            <a:fld id="{0AC6DE59-9A55-45C8-A4DC-18E8E3634EE0}" type="slidenum">
              <a:rPr lang="nb-NO" smtClean="0"/>
              <a:t>‹nr.›</a:t>
            </a:fld>
            <a:endParaRPr lang="nb-NO"/>
          </a:p>
        </p:txBody>
      </p:sp>
    </p:spTree>
    <p:extLst>
      <p:ext uri="{BB962C8B-B14F-4D97-AF65-F5344CB8AC3E}">
        <p14:creationId xmlns:p14="http://schemas.microsoft.com/office/powerpoint/2010/main" val="14725464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60" cy="49805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5" y="0"/>
            <a:ext cx="2945660" cy="498056"/>
          </a:xfrm>
          <a:prstGeom prst="rect">
            <a:avLst/>
          </a:prstGeom>
        </p:spPr>
        <p:txBody>
          <a:bodyPr vert="horz" lIns="91440" tIns="45720" rIns="91440" bIns="45720" rtlCol="0"/>
          <a:lstStyle>
            <a:lvl1pPr algn="r">
              <a:defRPr sz="1200"/>
            </a:lvl1pPr>
          </a:lstStyle>
          <a:p>
            <a:fld id="{B6C93672-61F9-4C08-825C-FB18CAD134AE}" type="datetimeFigureOut">
              <a:rPr lang="nb-NO" smtClean="0"/>
              <a:t>11.11.2024</a:t>
            </a:fld>
            <a:endParaRPr lang="nb-NO"/>
          </a:p>
        </p:txBody>
      </p:sp>
      <p:sp>
        <p:nvSpPr>
          <p:cNvPr id="4" name="Plassholder for lysbilde 3"/>
          <p:cNvSpPr>
            <a:spLocks noGrp="1" noRot="1" noChangeAspect="1"/>
          </p:cNvSpPr>
          <p:nvPr>
            <p:ph type="sldImg" idx="2"/>
          </p:nvPr>
        </p:nvSpPr>
        <p:spPr>
          <a:xfrm>
            <a:off x="419100" y="1241425"/>
            <a:ext cx="5956300"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70" y="4777195"/>
            <a:ext cx="5438140" cy="3908614"/>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6"/>
            <a:ext cx="2945660" cy="49805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5" y="9428586"/>
            <a:ext cx="2945660" cy="498055"/>
          </a:xfrm>
          <a:prstGeom prst="rect">
            <a:avLst/>
          </a:prstGeom>
        </p:spPr>
        <p:txBody>
          <a:bodyPr vert="horz" lIns="91440" tIns="45720" rIns="91440" bIns="45720" rtlCol="0" anchor="b"/>
          <a:lstStyle>
            <a:lvl1pPr algn="r">
              <a:defRPr sz="1200"/>
            </a:lvl1pPr>
          </a:lstStyle>
          <a:p>
            <a:fld id="{44B2E8C7-50E2-4119-B353-56AACFB37853}" type="slidenum">
              <a:rPr lang="nb-NO" smtClean="0"/>
              <a:t>‹nr.›</a:t>
            </a:fld>
            <a:endParaRPr lang="nb-NO"/>
          </a:p>
        </p:txBody>
      </p:sp>
    </p:spTree>
    <p:extLst>
      <p:ext uri="{BB962C8B-B14F-4D97-AF65-F5344CB8AC3E}">
        <p14:creationId xmlns:p14="http://schemas.microsoft.com/office/powerpoint/2010/main" val="4003991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Velkommen</a:t>
            </a:r>
          </a:p>
          <a:p>
            <a:r>
              <a:rPr lang="nb-NO" dirty="0"/>
              <a:t>Kort presentasjon</a:t>
            </a:r>
          </a:p>
        </p:txBody>
      </p:sp>
      <p:sp>
        <p:nvSpPr>
          <p:cNvPr id="4" name="Plassholder for lysbildenummer 3"/>
          <p:cNvSpPr>
            <a:spLocks noGrp="1"/>
          </p:cNvSpPr>
          <p:nvPr>
            <p:ph type="sldNum" sz="quarter" idx="10"/>
          </p:nvPr>
        </p:nvSpPr>
        <p:spPr/>
        <p:txBody>
          <a:bodyPr/>
          <a:lstStyle/>
          <a:p>
            <a:fld id="{C377CAAE-3997-44D9-85FE-9AAEB093145A}" type="slidenum">
              <a:rPr lang="nb-NO" smtClean="0">
                <a:solidFill>
                  <a:prstClr val="black"/>
                </a:solidFill>
              </a:rPr>
              <a:pPr/>
              <a:t>1</a:t>
            </a:fld>
            <a:endParaRPr lang="nb-NO">
              <a:solidFill>
                <a:prstClr val="black"/>
              </a:solidFill>
            </a:endParaRPr>
          </a:p>
        </p:txBody>
      </p:sp>
    </p:spTree>
    <p:extLst>
      <p:ext uri="{BB962C8B-B14F-4D97-AF65-F5344CB8AC3E}">
        <p14:creationId xmlns:p14="http://schemas.microsoft.com/office/powerpoint/2010/main" val="3540604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normAutofit fontScale="25000" lnSpcReduction="20000"/>
          </a:bodyPr>
          <a:lstStyle/>
          <a:p>
            <a:pPr>
              <a:spcBef>
                <a:spcPct val="0"/>
              </a:spcBef>
              <a:defRPr/>
            </a:pPr>
            <a:r>
              <a:rPr lang="en-CA" sz="4100" dirty="0"/>
              <a:t>Hanna: </a:t>
            </a:r>
            <a:r>
              <a:rPr lang="en-CA" sz="4100" dirty="0" err="1"/>
              <a:t>Sammenhengen</a:t>
            </a:r>
            <a:r>
              <a:rPr lang="en-CA" sz="4100" dirty="0"/>
              <a:t> </a:t>
            </a:r>
            <a:r>
              <a:rPr lang="en-CA" sz="4100" dirty="0" err="1"/>
              <a:t>mellom</a:t>
            </a:r>
            <a:r>
              <a:rPr lang="en-CA" sz="4100" dirty="0"/>
              <a:t> </a:t>
            </a:r>
            <a:r>
              <a:rPr lang="en-CA" sz="4100" dirty="0" err="1"/>
              <a:t>belastende</a:t>
            </a:r>
            <a:r>
              <a:rPr lang="en-CA" sz="4100" dirty="0"/>
              <a:t> </a:t>
            </a:r>
            <a:r>
              <a:rPr lang="en-CA" sz="4100" dirty="0" err="1"/>
              <a:t>hendelser</a:t>
            </a:r>
            <a:r>
              <a:rPr lang="en-CA" sz="4100" dirty="0"/>
              <a:t>, </a:t>
            </a:r>
            <a:r>
              <a:rPr lang="en-CA" sz="4100" dirty="0" err="1"/>
              <a:t>følelsesunngåelse</a:t>
            </a:r>
            <a:r>
              <a:rPr lang="en-CA" sz="4100" dirty="0"/>
              <a:t> </a:t>
            </a:r>
            <a:r>
              <a:rPr lang="en-CA" sz="4100" dirty="0" err="1"/>
              <a:t>og</a:t>
            </a:r>
            <a:r>
              <a:rPr lang="en-CA" sz="4100" dirty="0"/>
              <a:t> </a:t>
            </a:r>
            <a:r>
              <a:rPr lang="en-CA" sz="4100" dirty="0" err="1"/>
              <a:t>psykiske</a:t>
            </a:r>
            <a:r>
              <a:rPr lang="en-CA" sz="4100" dirty="0"/>
              <a:t> </a:t>
            </a:r>
            <a:r>
              <a:rPr lang="en-CA" sz="4100" dirty="0" err="1"/>
              <a:t>plager</a:t>
            </a:r>
            <a:endParaRPr lang="en-CA" sz="4100" dirty="0"/>
          </a:p>
          <a:p>
            <a:pPr defTabSz="3460563">
              <a:spcBef>
                <a:spcPct val="0"/>
              </a:spcBef>
              <a:defRPr/>
            </a:pPr>
            <a:endParaRPr lang="en-CA" sz="4100" dirty="0"/>
          </a:p>
          <a:p>
            <a:pPr defTabSz="3460563">
              <a:spcBef>
                <a:spcPct val="0"/>
              </a:spcBef>
              <a:defRPr/>
            </a:pPr>
            <a:r>
              <a:rPr lang="en-CA" sz="4100" b="1" dirty="0" err="1"/>
              <a:t>Når</a:t>
            </a:r>
            <a:r>
              <a:rPr lang="en-CA" sz="4100" b="1" dirty="0"/>
              <a:t> </a:t>
            </a:r>
            <a:r>
              <a:rPr lang="en-CA" sz="4100" b="1" dirty="0" err="1"/>
              <a:t>barnet</a:t>
            </a:r>
            <a:r>
              <a:rPr lang="en-CA" sz="4100" b="1" dirty="0"/>
              <a:t> </a:t>
            </a:r>
            <a:r>
              <a:rPr lang="en-CA" sz="4100" b="1" dirty="0" err="1"/>
              <a:t>opplever</a:t>
            </a:r>
            <a:r>
              <a:rPr lang="en-CA" sz="4100" b="1" dirty="0"/>
              <a:t> </a:t>
            </a:r>
            <a:r>
              <a:rPr lang="en-CA" sz="4100" b="1" dirty="0" err="1"/>
              <a:t>noe</a:t>
            </a:r>
            <a:r>
              <a:rPr lang="en-CA" sz="4100" b="1" dirty="0"/>
              <a:t> </a:t>
            </a:r>
            <a:r>
              <a:rPr lang="en-CA" sz="4100" b="1" dirty="0" err="1"/>
              <a:t>vanskelig</a:t>
            </a:r>
            <a:r>
              <a:rPr lang="en-CA" sz="4100" b="1" dirty="0"/>
              <a:t>, </a:t>
            </a:r>
            <a:r>
              <a:rPr lang="en-CA" sz="4100" b="1" dirty="0" err="1"/>
              <a:t>så</a:t>
            </a:r>
            <a:r>
              <a:rPr lang="en-CA" sz="4100" b="1" dirty="0"/>
              <a:t> </a:t>
            </a:r>
            <a:r>
              <a:rPr lang="en-CA" sz="4100" b="1" dirty="0" err="1"/>
              <a:t>er</a:t>
            </a:r>
            <a:r>
              <a:rPr lang="en-CA" sz="4100" b="1" dirty="0"/>
              <a:t> </a:t>
            </a:r>
            <a:r>
              <a:rPr lang="en-CA" sz="4100" b="1" dirty="0" err="1"/>
              <a:t>det</a:t>
            </a:r>
            <a:r>
              <a:rPr lang="en-CA" sz="4100" b="1" dirty="0"/>
              <a:t> </a:t>
            </a:r>
            <a:r>
              <a:rPr lang="en-CA" sz="4100" b="1" dirty="0" err="1"/>
              <a:t>ikke</a:t>
            </a:r>
            <a:r>
              <a:rPr lang="en-CA" sz="4100" b="1" dirty="0"/>
              <a:t> </a:t>
            </a:r>
            <a:r>
              <a:rPr lang="en-CA" sz="4100" b="1" dirty="0" err="1"/>
              <a:t>nødvendigvis</a:t>
            </a:r>
            <a:r>
              <a:rPr lang="en-CA" sz="4100" b="1" dirty="0"/>
              <a:t> </a:t>
            </a:r>
            <a:r>
              <a:rPr lang="en-CA" sz="4100" b="1" dirty="0" err="1"/>
              <a:t>selve</a:t>
            </a:r>
            <a:r>
              <a:rPr lang="en-CA" sz="4100" b="1" dirty="0"/>
              <a:t> </a:t>
            </a:r>
            <a:r>
              <a:rPr lang="en-CA" sz="4100" b="1" dirty="0" err="1"/>
              <a:t>erfaringen</a:t>
            </a:r>
            <a:r>
              <a:rPr lang="en-CA" sz="4100" b="1" dirty="0"/>
              <a:t> </a:t>
            </a:r>
            <a:r>
              <a:rPr lang="en-CA" sz="4100" b="1" dirty="0" err="1"/>
              <a:t>som</a:t>
            </a:r>
            <a:r>
              <a:rPr lang="en-CA" sz="4100" b="1" dirty="0"/>
              <a:t> </a:t>
            </a:r>
            <a:r>
              <a:rPr lang="en-CA" sz="4100" b="1" dirty="0" err="1"/>
              <a:t>skaper</a:t>
            </a:r>
            <a:r>
              <a:rPr lang="en-CA" sz="4100" b="1" dirty="0"/>
              <a:t> </a:t>
            </a:r>
            <a:r>
              <a:rPr lang="en-CA" sz="4100" b="1" dirty="0" err="1"/>
              <a:t>det</a:t>
            </a:r>
            <a:r>
              <a:rPr lang="en-CA" sz="4100" b="1" dirty="0"/>
              <a:t> </a:t>
            </a:r>
            <a:r>
              <a:rPr lang="en-CA" sz="4100" b="1" dirty="0" err="1"/>
              <a:t>største</a:t>
            </a:r>
            <a:r>
              <a:rPr lang="en-CA" sz="4100" b="1" dirty="0"/>
              <a:t> </a:t>
            </a:r>
            <a:r>
              <a:rPr lang="en-CA" sz="4100" b="1" dirty="0" err="1"/>
              <a:t>traumet</a:t>
            </a:r>
            <a:r>
              <a:rPr lang="en-CA" sz="4100" dirty="0"/>
              <a:t>, men </a:t>
            </a:r>
            <a:r>
              <a:rPr lang="en-CA" sz="4100" dirty="0" err="1"/>
              <a:t>hvordan</a:t>
            </a:r>
            <a:r>
              <a:rPr lang="en-CA" sz="4100" dirty="0"/>
              <a:t> </a:t>
            </a:r>
            <a:r>
              <a:rPr lang="en-CA" sz="4100" dirty="0" err="1"/>
              <a:t>omgivelsen</a:t>
            </a:r>
            <a:r>
              <a:rPr lang="en-CA" sz="4100" dirty="0"/>
              <a:t> </a:t>
            </a:r>
            <a:r>
              <a:rPr lang="en-CA" sz="4100" b="1" dirty="0" err="1"/>
              <a:t>responderte</a:t>
            </a:r>
            <a:r>
              <a:rPr lang="en-CA" sz="4100" dirty="0"/>
              <a:t> </a:t>
            </a:r>
            <a:r>
              <a:rPr lang="en-CA" sz="4100" dirty="0" err="1"/>
              <a:t>på</a:t>
            </a:r>
            <a:r>
              <a:rPr lang="en-CA" sz="4100" dirty="0"/>
              <a:t> </a:t>
            </a:r>
            <a:r>
              <a:rPr lang="en-CA" sz="4100" dirty="0" err="1"/>
              <a:t>det</a:t>
            </a:r>
            <a:r>
              <a:rPr lang="en-CA" sz="4100" dirty="0"/>
              <a:t> </a:t>
            </a:r>
            <a:r>
              <a:rPr lang="en-CA" sz="4100" dirty="0" err="1"/>
              <a:t>smertefulle</a:t>
            </a:r>
            <a:r>
              <a:rPr lang="en-CA" sz="4100" dirty="0"/>
              <a:t>. </a:t>
            </a:r>
            <a:r>
              <a:rPr lang="en-CA" sz="4100" dirty="0" err="1"/>
              <a:t>Dersom</a:t>
            </a:r>
            <a:r>
              <a:rPr lang="en-CA" sz="4100" dirty="0"/>
              <a:t> </a:t>
            </a:r>
            <a:r>
              <a:rPr lang="en-CA" sz="4100" dirty="0" err="1"/>
              <a:t>barnet</a:t>
            </a:r>
            <a:r>
              <a:rPr lang="en-CA" sz="4100" dirty="0"/>
              <a:t> </a:t>
            </a:r>
            <a:r>
              <a:rPr lang="en-CA" sz="4100" dirty="0" err="1"/>
              <a:t>blir</a:t>
            </a:r>
            <a:r>
              <a:rPr lang="en-CA" sz="4100" dirty="0"/>
              <a:t> </a:t>
            </a:r>
            <a:r>
              <a:rPr lang="en-CA" sz="4100" dirty="0" err="1"/>
              <a:t>møtt</a:t>
            </a:r>
            <a:r>
              <a:rPr lang="en-CA" sz="4100" dirty="0"/>
              <a:t> med </a:t>
            </a:r>
            <a:r>
              <a:rPr lang="en-CA" sz="4100" dirty="0" err="1"/>
              <a:t>emosjonell</a:t>
            </a:r>
            <a:r>
              <a:rPr lang="en-CA" sz="4100" dirty="0"/>
              <a:t> </a:t>
            </a:r>
            <a:r>
              <a:rPr lang="en-CA" sz="4100" dirty="0" err="1"/>
              <a:t>unngåelse</a:t>
            </a:r>
            <a:r>
              <a:rPr lang="en-CA" sz="4100" dirty="0"/>
              <a:t> </a:t>
            </a:r>
            <a:r>
              <a:rPr lang="en-CA" sz="4100" dirty="0" err="1"/>
              <a:t>eller</a:t>
            </a:r>
            <a:r>
              <a:rPr lang="en-CA" sz="4100" dirty="0"/>
              <a:t> </a:t>
            </a:r>
            <a:r>
              <a:rPr lang="en-CA" sz="4100" dirty="0" err="1"/>
              <a:t>avledning</a:t>
            </a:r>
            <a:r>
              <a:rPr lang="en-CA" sz="4100" dirty="0"/>
              <a:t> (mange </a:t>
            </a:r>
            <a:r>
              <a:rPr lang="en-CA" sz="4100" dirty="0" err="1"/>
              <a:t>årsaker</a:t>
            </a:r>
            <a:r>
              <a:rPr lang="en-CA" sz="4100" dirty="0"/>
              <a:t>, men </a:t>
            </a:r>
            <a:r>
              <a:rPr lang="en-CA" sz="4100" dirty="0" err="1"/>
              <a:t>kanskje</a:t>
            </a:r>
            <a:r>
              <a:rPr lang="en-CA" sz="4100" dirty="0"/>
              <a:t> </a:t>
            </a:r>
            <a:r>
              <a:rPr lang="en-CA" sz="4100" dirty="0" err="1"/>
              <a:t>foreldrene</a:t>
            </a:r>
            <a:r>
              <a:rPr lang="en-CA" sz="4100" dirty="0"/>
              <a:t> </a:t>
            </a:r>
            <a:r>
              <a:rPr lang="en-CA" sz="4100" dirty="0" err="1"/>
              <a:t>lett</a:t>
            </a:r>
            <a:r>
              <a:rPr lang="en-CA" sz="4100" dirty="0"/>
              <a:t> </a:t>
            </a:r>
            <a:r>
              <a:rPr lang="en-CA" sz="4100" dirty="0" err="1"/>
              <a:t>overveldes</a:t>
            </a:r>
            <a:r>
              <a:rPr lang="en-CA" sz="4100" dirty="0"/>
              <a:t> at </a:t>
            </a:r>
            <a:r>
              <a:rPr lang="en-CA" sz="4100" dirty="0" err="1"/>
              <a:t>vanskelige</a:t>
            </a:r>
            <a:r>
              <a:rPr lang="en-CA" sz="4100" dirty="0"/>
              <a:t> </a:t>
            </a:r>
            <a:r>
              <a:rPr lang="en-CA" sz="4100" dirty="0" err="1"/>
              <a:t>følelser</a:t>
            </a:r>
            <a:r>
              <a:rPr lang="en-CA" sz="4100" dirty="0"/>
              <a:t>, </a:t>
            </a:r>
            <a:r>
              <a:rPr lang="en-CA" sz="4100" dirty="0" err="1"/>
              <a:t>kanskje</a:t>
            </a:r>
            <a:r>
              <a:rPr lang="en-CA" sz="4100" dirty="0"/>
              <a:t> de “</a:t>
            </a:r>
            <a:r>
              <a:rPr lang="en-CA" sz="4100" dirty="0" err="1"/>
              <a:t>får</a:t>
            </a:r>
            <a:r>
              <a:rPr lang="en-CA" sz="4100" dirty="0"/>
              <a:t> </a:t>
            </a:r>
            <a:r>
              <a:rPr lang="en-CA" sz="4100" dirty="0" err="1"/>
              <a:t>det</a:t>
            </a:r>
            <a:r>
              <a:rPr lang="en-CA" sz="4100" dirty="0"/>
              <a:t> </a:t>
            </a:r>
            <a:r>
              <a:rPr lang="en-CA" sz="4100" dirty="0" err="1"/>
              <a:t>verre</a:t>
            </a:r>
            <a:r>
              <a:rPr lang="en-CA" sz="4100" dirty="0"/>
              <a:t>” </a:t>
            </a:r>
            <a:r>
              <a:rPr lang="en-CA" sz="4100" dirty="0" err="1"/>
              <a:t>enn</a:t>
            </a:r>
            <a:r>
              <a:rPr lang="en-CA" sz="4100" dirty="0"/>
              <a:t> </a:t>
            </a:r>
            <a:r>
              <a:rPr lang="en-CA" sz="4100" dirty="0" err="1"/>
              <a:t>barnet</a:t>
            </a:r>
            <a:r>
              <a:rPr lang="en-CA" sz="4100" dirty="0"/>
              <a:t> – </a:t>
            </a:r>
            <a:r>
              <a:rPr lang="en-CA" sz="4100" dirty="0" err="1"/>
              <a:t>og</a:t>
            </a:r>
            <a:r>
              <a:rPr lang="en-CA" sz="4100" dirty="0"/>
              <a:t> </a:t>
            </a:r>
            <a:r>
              <a:rPr lang="en-CA" sz="4100" dirty="0" err="1"/>
              <a:t>barnet</a:t>
            </a:r>
            <a:r>
              <a:rPr lang="en-CA" sz="4100" dirty="0"/>
              <a:t> </a:t>
            </a:r>
            <a:r>
              <a:rPr lang="en-CA" sz="4100" dirty="0" err="1"/>
              <a:t>føler</a:t>
            </a:r>
            <a:r>
              <a:rPr lang="en-CA" sz="4100" dirty="0"/>
              <a:t> </a:t>
            </a:r>
            <a:r>
              <a:rPr lang="en-CA" sz="4100" dirty="0" err="1"/>
              <a:t>han</a:t>
            </a:r>
            <a:r>
              <a:rPr lang="en-CA" sz="4100" dirty="0"/>
              <a:t>/</a:t>
            </a:r>
            <a:r>
              <a:rPr lang="en-CA" sz="4100" dirty="0" err="1"/>
              <a:t>hun</a:t>
            </a:r>
            <a:r>
              <a:rPr lang="en-CA" sz="4100" dirty="0"/>
              <a:t> </a:t>
            </a:r>
            <a:r>
              <a:rPr lang="en-CA" sz="4100" dirty="0" err="1"/>
              <a:t>må</a:t>
            </a:r>
            <a:r>
              <a:rPr lang="en-CA" sz="4100" dirty="0"/>
              <a:t> </a:t>
            </a:r>
            <a:r>
              <a:rPr lang="en-CA" sz="4100" dirty="0" err="1"/>
              <a:t>beskytte</a:t>
            </a:r>
            <a:r>
              <a:rPr lang="en-CA" sz="4100" dirty="0"/>
              <a:t> sine </a:t>
            </a:r>
            <a:r>
              <a:rPr lang="en-CA" sz="4100" dirty="0" err="1"/>
              <a:t>foreldre</a:t>
            </a:r>
            <a:r>
              <a:rPr lang="en-CA" sz="4100" dirty="0"/>
              <a:t> mot </a:t>
            </a:r>
            <a:r>
              <a:rPr lang="en-CA" sz="4100" dirty="0" err="1"/>
              <a:t>slik</a:t>
            </a:r>
            <a:r>
              <a:rPr lang="en-CA" sz="4100" dirty="0"/>
              <a:t> </a:t>
            </a:r>
            <a:r>
              <a:rPr lang="en-CA" sz="4100" dirty="0" err="1"/>
              <a:t>smerte</a:t>
            </a:r>
            <a:r>
              <a:rPr lang="en-CA" sz="4100" dirty="0"/>
              <a:t>), </a:t>
            </a:r>
            <a:r>
              <a:rPr lang="en-CA" sz="4100" dirty="0" err="1"/>
              <a:t>eller</a:t>
            </a:r>
            <a:r>
              <a:rPr lang="en-CA" sz="4100" dirty="0"/>
              <a:t> </a:t>
            </a:r>
            <a:r>
              <a:rPr lang="en-CA" sz="4100" dirty="0" err="1"/>
              <a:t>foreldrene</a:t>
            </a:r>
            <a:r>
              <a:rPr lang="en-CA" sz="4100" dirty="0"/>
              <a:t> </a:t>
            </a:r>
            <a:r>
              <a:rPr lang="en-CA" sz="4100" dirty="0" err="1"/>
              <a:t>møter</a:t>
            </a:r>
            <a:r>
              <a:rPr lang="en-CA" sz="4100" dirty="0"/>
              <a:t> </a:t>
            </a:r>
            <a:r>
              <a:rPr lang="en-CA" sz="4100" dirty="0" err="1"/>
              <a:t>barnet</a:t>
            </a:r>
            <a:r>
              <a:rPr lang="en-CA" sz="4100" dirty="0"/>
              <a:t> med: </a:t>
            </a:r>
            <a:r>
              <a:rPr lang="en-CA" sz="4100" dirty="0" err="1"/>
              <a:t>Ikke</a:t>
            </a:r>
            <a:r>
              <a:rPr lang="en-CA" sz="4100" dirty="0"/>
              <a:t> </a:t>
            </a:r>
            <a:r>
              <a:rPr lang="en-CA" sz="4100" dirty="0" err="1"/>
              <a:t>snakk</a:t>
            </a:r>
            <a:r>
              <a:rPr lang="en-CA" sz="4100" dirty="0"/>
              <a:t> </a:t>
            </a:r>
            <a:r>
              <a:rPr lang="en-CA" sz="4100" dirty="0" err="1"/>
              <a:t>slik</a:t>
            </a:r>
            <a:r>
              <a:rPr lang="en-CA" sz="4100" dirty="0"/>
              <a:t> om </a:t>
            </a:r>
            <a:r>
              <a:rPr lang="en-CA" sz="4100" dirty="0" err="1"/>
              <a:t>bestefar</a:t>
            </a:r>
            <a:r>
              <a:rPr lang="en-CA" sz="4100" dirty="0"/>
              <a:t> – </a:t>
            </a:r>
            <a:r>
              <a:rPr lang="en-CA" sz="4100" dirty="0" err="1"/>
              <a:t>det</a:t>
            </a:r>
            <a:r>
              <a:rPr lang="en-CA" sz="4100" dirty="0"/>
              <a:t> </a:t>
            </a:r>
            <a:r>
              <a:rPr lang="en-CA" sz="4100" dirty="0" err="1"/>
              <a:t>er</a:t>
            </a:r>
            <a:r>
              <a:rPr lang="en-CA" sz="4100" dirty="0"/>
              <a:t> </a:t>
            </a:r>
            <a:r>
              <a:rPr lang="en-CA" sz="4100" dirty="0" err="1"/>
              <a:t>verste</a:t>
            </a:r>
            <a:r>
              <a:rPr lang="en-CA" sz="4100" dirty="0"/>
              <a:t> </a:t>
            </a:r>
            <a:r>
              <a:rPr lang="en-CA" sz="4100" dirty="0" err="1"/>
              <a:t>jeg</a:t>
            </a:r>
            <a:r>
              <a:rPr lang="en-CA" sz="4100" dirty="0"/>
              <a:t> </a:t>
            </a:r>
            <a:r>
              <a:rPr lang="en-CA" sz="4100" dirty="0" err="1"/>
              <a:t>har</a:t>
            </a:r>
            <a:r>
              <a:rPr lang="en-CA" sz="4100" dirty="0"/>
              <a:t> </a:t>
            </a:r>
            <a:r>
              <a:rPr lang="en-CA" sz="4100" dirty="0" err="1"/>
              <a:t>hørt</a:t>
            </a:r>
            <a:r>
              <a:rPr lang="en-CA" sz="4100" dirty="0"/>
              <a:t> (</a:t>
            </a:r>
            <a:r>
              <a:rPr lang="en-CA" sz="4100" dirty="0" err="1"/>
              <a:t>hvis</a:t>
            </a:r>
            <a:r>
              <a:rPr lang="en-CA" sz="4100" dirty="0"/>
              <a:t> </a:t>
            </a:r>
            <a:r>
              <a:rPr lang="en-CA" sz="4100" dirty="0" err="1"/>
              <a:t>barnet</a:t>
            </a:r>
            <a:r>
              <a:rPr lang="en-CA" sz="4100" dirty="0"/>
              <a:t> </a:t>
            </a:r>
            <a:r>
              <a:rPr lang="en-CA" sz="4100" dirty="0" err="1"/>
              <a:t>sier</a:t>
            </a:r>
            <a:r>
              <a:rPr lang="en-CA" sz="4100" dirty="0"/>
              <a:t> at </a:t>
            </a:r>
            <a:r>
              <a:rPr lang="en-CA" sz="4100" dirty="0" err="1"/>
              <a:t>bestefar</a:t>
            </a:r>
            <a:r>
              <a:rPr lang="en-CA" sz="4100" dirty="0"/>
              <a:t> </a:t>
            </a:r>
            <a:r>
              <a:rPr lang="en-CA" sz="4100" dirty="0" err="1"/>
              <a:t>tok</a:t>
            </a:r>
            <a:r>
              <a:rPr lang="en-CA" sz="4100" dirty="0"/>
              <a:t> </a:t>
            </a:r>
            <a:r>
              <a:rPr lang="en-CA" sz="4100" dirty="0" err="1"/>
              <a:t>på</a:t>
            </a:r>
            <a:r>
              <a:rPr lang="en-CA" sz="4100" dirty="0"/>
              <a:t> ham/</a:t>
            </a:r>
            <a:r>
              <a:rPr lang="en-CA" sz="4100" dirty="0" err="1"/>
              <a:t>henne</a:t>
            </a:r>
            <a:r>
              <a:rPr lang="en-CA" sz="4100" dirty="0"/>
              <a:t>), </a:t>
            </a:r>
            <a:r>
              <a:rPr lang="en-CA" sz="4100" dirty="0" err="1"/>
              <a:t>eller</a:t>
            </a:r>
            <a:r>
              <a:rPr lang="en-CA" sz="4100" dirty="0"/>
              <a:t> </a:t>
            </a:r>
            <a:r>
              <a:rPr lang="en-CA" sz="4100" dirty="0" err="1"/>
              <a:t>ved</a:t>
            </a:r>
            <a:r>
              <a:rPr lang="en-CA" sz="4100" dirty="0"/>
              <a:t> </a:t>
            </a:r>
            <a:r>
              <a:rPr lang="en-CA" sz="4100" dirty="0" err="1"/>
              <a:t>mer</a:t>
            </a:r>
            <a:r>
              <a:rPr lang="en-CA" sz="4100" dirty="0"/>
              <a:t> “</a:t>
            </a:r>
            <a:r>
              <a:rPr lang="en-CA" sz="4100" dirty="0" err="1"/>
              <a:t>lette</a:t>
            </a:r>
            <a:r>
              <a:rPr lang="en-CA" sz="4100" dirty="0"/>
              <a:t> </a:t>
            </a:r>
            <a:r>
              <a:rPr lang="en-CA" sz="4100" dirty="0" err="1"/>
              <a:t>hendelser</a:t>
            </a:r>
            <a:r>
              <a:rPr lang="en-CA" sz="4100" dirty="0"/>
              <a:t>”,men </a:t>
            </a:r>
            <a:r>
              <a:rPr lang="en-CA" sz="4100" dirty="0" err="1"/>
              <a:t>hvor</a:t>
            </a:r>
            <a:r>
              <a:rPr lang="en-CA" sz="4100" dirty="0"/>
              <a:t> </a:t>
            </a:r>
            <a:r>
              <a:rPr lang="en-CA" sz="4100" dirty="0" err="1"/>
              <a:t>unngåelse</a:t>
            </a:r>
            <a:r>
              <a:rPr lang="en-CA" sz="4100" dirty="0"/>
              <a:t> </a:t>
            </a:r>
            <a:r>
              <a:rPr lang="en-CA" sz="4100" dirty="0" err="1"/>
              <a:t>blir</a:t>
            </a:r>
            <a:r>
              <a:rPr lang="en-CA" sz="4100" dirty="0"/>
              <a:t> den </a:t>
            </a:r>
            <a:r>
              <a:rPr lang="en-CA" sz="4100" dirty="0" err="1"/>
              <a:t>foretrukne</a:t>
            </a:r>
            <a:r>
              <a:rPr lang="en-CA" sz="4100" dirty="0"/>
              <a:t> </a:t>
            </a:r>
            <a:r>
              <a:rPr lang="en-CA" sz="4100" dirty="0" err="1"/>
              <a:t>strategien</a:t>
            </a:r>
            <a:r>
              <a:rPr lang="en-CA" sz="4100" dirty="0"/>
              <a:t>, </a:t>
            </a:r>
            <a:r>
              <a:rPr lang="en-CA" sz="4100" dirty="0" err="1"/>
              <a:t>så</a:t>
            </a:r>
            <a:r>
              <a:rPr lang="en-CA" sz="4100" dirty="0"/>
              <a:t> </a:t>
            </a:r>
            <a:r>
              <a:rPr lang="en-CA" sz="4100" dirty="0" err="1"/>
              <a:t>øker</a:t>
            </a:r>
            <a:r>
              <a:rPr lang="en-CA" sz="4100" dirty="0"/>
              <a:t> </a:t>
            </a:r>
            <a:r>
              <a:rPr lang="en-CA" sz="4100" dirty="0" err="1"/>
              <a:t>dette</a:t>
            </a:r>
            <a:r>
              <a:rPr lang="en-CA" sz="4100" dirty="0"/>
              <a:t> </a:t>
            </a:r>
            <a:r>
              <a:rPr lang="en-CA" sz="4100" dirty="0" err="1"/>
              <a:t>risikoen</a:t>
            </a:r>
            <a:r>
              <a:rPr lang="en-CA" sz="4100" dirty="0"/>
              <a:t> for at </a:t>
            </a:r>
            <a:r>
              <a:rPr lang="en-CA" sz="4100" dirty="0" err="1"/>
              <a:t>barnet</a:t>
            </a:r>
            <a:r>
              <a:rPr lang="en-CA" sz="4100" dirty="0"/>
              <a:t> </a:t>
            </a:r>
            <a:r>
              <a:rPr lang="en-CA" sz="4100" dirty="0" err="1"/>
              <a:t>vil</a:t>
            </a:r>
            <a:r>
              <a:rPr lang="en-CA" sz="4100" dirty="0"/>
              <a:t> </a:t>
            </a:r>
            <a:r>
              <a:rPr lang="en-CA" sz="4100" dirty="0" err="1"/>
              <a:t>utvikle</a:t>
            </a:r>
            <a:r>
              <a:rPr lang="en-CA" sz="4100" dirty="0"/>
              <a:t> </a:t>
            </a:r>
            <a:r>
              <a:rPr lang="en-CA" sz="4100" dirty="0" err="1"/>
              <a:t>symptomer</a:t>
            </a:r>
            <a:r>
              <a:rPr lang="en-CA" sz="4100" dirty="0"/>
              <a:t> </a:t>
            </a:r>
            <a:r>
              <a:rPr lang="en-CA" sz="4100" dirty="0" err="1"/>
              <a:t>eller</a:t>
            </a:r>
            <a:r>
              <a:rPr lang="en-CA" sz="4100" dirty="0"/>
              <a:t> </a:t>
            </a:r>
            <a:r>
              <a:rPr lang="en-CA" sz="4100" dirty="0" err="1"/>
              <a:t>psykisk</a:t>
            </a:r>
            <a:r>
              <a:rPr lang="en-CA" sz="4100" dirty="0"/>
              <a:t> </a:t>
            </a:r>
            <a:r>
              <a:rPr lang="en-CA" sz="4100" dirty="0" err="1"/>
              <a:t>lidelse</a:t>
            </a:r>
            <a:r>
              <a:rPr lang="en-CA" sz="4100" dirty="0"/>
              <a:t> </a:t>
            </a:r>
            <a:r>
              <a:rPr lang="en-CA" sz="4100" dirty="0" err="1"/>
              <a:t>på</a:t>
            </a:r>
            <a:r>
              <a:rPr lang="en-CA" sz="4100" dirty="0"/>
              <a:t> </a:t>
            </a:r>
            <a:r>
              <a:rPr lang="en-CA" sz="4100" dirty="0" err="1"/>
              <a:t>sikt</a:t>
            </a:r>
            <a:r>
              <a:rPr lang="en-CA" sz="4100" dirty="0"/>
              <a:t>. EKS MOR MED BARN UTSATT FOR SEKSUELT OVERGREP.</a:t>
            </a:r>
            <a:endParaRPr lang="en-CA" sz="4100" dirty="0">
              <a:cs typeface="Calibri"/>
            </a:endParaRPr>
          </a:p>
          <a:p>
            <a:pPr defTabSz="3460563">
              <a:spcBef>
                <a:spcPct val="0"/>
              </a:spcBef>
              <a:defRPr/>
            </a:pPr>
            <a:endParaRPr lang="en-CA" sz="4100" dirty="0"/>
          </a:p>
          <a:p>
            <a:pPr defTabSz="3460563">
              <a:spcBef>
                <a:spcPct val="0"/>
              </a:spcBef>
              <a:defRPr/>
            </a:pPr>
            <a:r>
              <a:rPr lang="en-CA" sz="4100" dirty="0" err="1"/>
              <a:t>Traume</a:t>
            </a:r>
            <a:r>
              <a:rPr lang="en-CA" sz="4100" dirty="0"/>
              <a:t> vs </a:t>
            </a:r>
            <a:r>
              <a:rPr lang="en-CA" sz="4100" dirty="0" err="1"/>
              <a:t>dynamikk</a:t>
            </a:r>
            <a:endParaRPr lang="en-CA" sz="4100" dirty="0"/>
          </a:p>
          <a:p>
            <a:pPr defTabSz="3460563">
              <a:spcBef>
                <a:spcPct val="0"/>
              </a:spcBef>
              <a:defRPr/>
            </a:pPr>
            <a:endParaRPr lang="en-CA" sz="4100" dirty="0"/>
          </a:p>
          <a:p>
            <a:pPr defTabSz="3460563">
              <a:spcBef>
                <a:spcPct val="0"/>
              </a:spcBef>
              <a:defRPr/>
            </a:pPr>
            <a:r>
              <a:rPr lang="en-CA" sz="4100" dirty="0" err="1"/>
              <a:t>Og</a:t>
            </a:r>
            <a:r>
              <a:rPr lang="en-CA" sz="4100" dirty="0"/>
              <a:t> </a:t>
            </a:r>
            <a:r>
              <a:rPr lang="en-CA" sz="4100" dirty="0" err="1"/>
              <a:t>feks</a:t>
            </a:r>
            <a:r>
              <a:rPr lang="en-CA" sz="4100" dirty="0"/>
              <a:t> – den </a:t>
            </a:r>
            <a:r>
              <a:rPr lang="en-CA" sz="4100" dirty="0" err="1"/>
              <a:t>følelsen</a:t>
            </a:r>
            <a:r>
              <a:rPr lang="en-CA" sz="4100" dirty="0"/>
              <a:t> </a:t>
            </a:r>
            <a:r>
              <a:rPr lang="en-CA" sz="4100" dirty="0" err="1"/>
              <a:t>som</a:t>
            </a:r>
            <a:r>
              <a:rPr lang="en-CA" sz="4100" dirty="0"/>
              <a:t> </a:t>
            </a:r>
            <a:r>
              <a:rPr lang="en-CA" sz="4100" dirty="0" err="1"/>
              <a:t>sikkert</a:t>
            </a:r>
            <a:r>
              <a:rPr lang="en-CA" sz="4100" dirty="0"/>
              <a:t> mange </a:t>
            </a:r>
            <a:r>
              <a:rPr lang="en-CA" sz="4100" dirty="0" err="1"/>
              <a:t>foreldre</a:t>
            </a:r>
            <a:r>
              <a:rPr lang="en-CA" sz="4100" dirty="0"/>
              <a:t> </a:t>
            </a:r>
            <a:r>
              <a:rPr lang="en-CA" sz="4100" dirty="0" err="1"/>
              <a:t>satt</a:t>
            </a:r>
            <a:r>
              <a:rPr lang="en-CA" sz="4100" dirty="0"/>
              <a:t> med I </a:t>
            </a:r>
            <a:r>
              <a:rPr lang="en-CA" sz="4100" dirty="0" err="1"/>
              <a:t>sted</a:t>
            </a:r>
            <a:r>
              <a:rPr lang="en-CA" sz="4100" dirty="0"/>
              <a:t> – da </a:t>
            </a:r>
            <a:r>
              <a:rPr lang="en-CA" sz="4100" dirty="0" err="1"/>
              <a:t>jeg</a:t>
            </a:r>
            <a:r>
              <a:rPr lang="en-CA" sz="4100" dirty="0"/>
              <a:t> </a:t>
            </a:r>
            <a:r>
              <a:rPr lang="en-CA" sz="4100" dirty="0" err="1"/>
              <a:t>spurte</a:t>
            </a:r>
            <a:r>
              <a:rPr lang="en-CA" sz="4100" dirty="0"/>
              <a:t> </a:t>
            </a:r>
            <a:r>
              <a:rPr lang="en-CA" sz="4100" dirty="0" err="1"/>
              <a:t>hva</a:t>
            </a:r>
            <a:r>
              <a:rPr lang="en-CA" sz="4100" dirty="0"/>
              <a:t> </a:t>
            </a:r>
            <a:r>
              <a:rPr lang="en-CA" sz="4100" dirty="0" err="1"/>
              <a:t>som</a:t>
            </a:r>
            <a:r>
              <a:rPr lang="en-CA" sz="4100" dirty="0"/>
              <a:t> </a:t>
            </a:r>
            <a:r>
              <a:rPr lang="en-CA" sz="4100" dirty="0" err="1"/>
              <a:t>var</a:t>
            </a:r>
            <a:r>
              <a:rPr lang="en-CA" sz="4100" dirty="0"/>
              <a:t> </a:t>
            </a:r>
            <a:r>
              <a:rPr lang="en-CA" sz="4100" dirty="0" err="1"/>
              <a:t>årsaken</a:t>
            </a:r>
            <a:r>
              <a:rPr lang="en-CA" sz="4100" dirty="0"/>
              <a:t> </a:t>
            </a:r>
            <a:r>
              <a:rPr lang="en-CA" sz="4100" dirty="0" err="1"/>
              <a:t>til</a:t>
            </a:r>
            <a:r>
              <a:rPr lang="en-CA" sz="4100" dirty="0"/>
              <a:t> barns </a:t>
            </a:r>
            <a:r>
              <a:rPr lang="en-CA" sz="4100" dirty="0" err="1"/>
              <a:t>psykiske</a:t>
            </a:r>
            <a:r>
              <a:rPr lang="en-CA" sz="4100" dirty="0"/>
              <a:t> </a:t>
            </a:r>
            <a:r>
              <a:rPr lang="en-CA" sz="4100" dirty="0" err="1"/>
              <a:t>lidelse</a:t>
            </a:r>
            <a:r>
              <a:rPr lang="en-CA" sz="4100" dirty="0"/>
              <a:t> – </a:t>
            </a:r>
            <a:r>
              <a:rPr lang="en-CA" sz="4100" dirty="0" err="1"/>
              <a:t>frykten</a:t>
            </a:r>
            <a:r>
              <a:rPr lang="en-CA" sz="4100" dirty="0"/>
              <a:t> for å </a:t>
            </a:r>
            <a:r>
              <a:rPr lang="en-CA" sz="4100" dirty="0" err="1"/>
              <a:t>bli</a:t>
            </a:r>
            <a:r>
              <a:rPr lang="en-CA" sz="4100" dirty="0"/>
              <a:t> </a:t>
            </a:r>
            <a:r>
              <a:rPr lang="en-CA" sz="4100" dirty="0" err="1"/>
              <a:t>avslørt</a:t>
            </a:r>
            <a:r>
              <a:rPr lang="en-CA" sz="4100" dirty="0"/>
              <a:t>, </a:t>
            </a:r>
            <a:r>
              <a:rPr lang="en-CA" sz="4100" dirty="0" err="1"/>
              <a:t>redselen</a:t>
            </a:r>
            <a:r>
              <a:rPr lang="en-CA" sz="4100" dirty="0"/>
              <a:t> for å </a:t>
            </a:r>
            <a:r>
              <a:rPr lang="en-CA" sz="4100" dirty="0" err="1"/>
              <a:t>være</a:t>
            </a:r>
            <a:r>
              <a:rPr lang="en-CA" sz="4100" dirty="0"/>
              <a:t> </a:t>
            </a:r>
            <a:r>
              <a:rPr lang="en-CA" sz="4100" dirty="0" err="1"/>
              <a:t>skyldig</a:t>
            </a:r>
            <a:r>
              <a:rPr lang="en-CA" sz="4100" dirty="0"/>
              <a:t> – </a:t>
            </a:r>
            <a:r>
              <a:rPr lang="en-CA" sz="4100" dirty="0" err="1"/>
              <a:t>skammen</a:t>
            </a:r>
            <a:r>
              <a:rPr lang="en-CA" sz="4100" dirty="0"/>
              <a:t> over at man </a:t>
            </a:r>
            <a:r>
              <a:rPr lang="en-CA" sz="4100" dirty="0" err="1"/>
              <a:t>mest</a:t>
            </a:r>
            <a:r>
              <a:rPr lang="en-CA" sz="4100" dirty="0"/>
              <a:t> </a:t>
            </a:r>
            <a:r>
              <a:rPr lang="en-CA" sz="4100" dirty="0" err="1"/>
              <a:t>sannsynlig</a:t>
            </a:r>
            <a:r>
              <a:rPr lang="en-CA" sz="4100" dirty="0"/>
              <a:t> </a:t>
            </a:r>
            <a:r>
              <a:rPr lang="en-CA" sz="4100" dirty="0" err="1"/>
              <a:t>ikke</a:t>
            </a:r>
            <a:r>
              <a:rPr lang="en-CA" sz="4100" dirty="0"/>
              <a:t> </a:t>
            </a:r>
            <a:r>
              <a:rPr lang="en-CA" sz="4100" dirty="0" err="1"/>
              <a:t>har</a:t>
            </a:r>
            <a:r>
              <a:rPr lang="en-CA" sz="4100" dirty="0"/>
              <a:t> </a:t>
            </a:r>
            <a:r>
              <a:rPr lang="en-CA" sz="4100" dirty="0" err="1"/>
              <a:t>vært</a:t>
            </a:r>
            <a:r>
              <a:rPr lang="en-CA" sz="4100" dirty="0"/>
              <a:t> </a:t>
            </a:r>
            <a:r>
              <a:rPr lang="en-CA" sz="4100" dirty="0" err="1"/>
              <a:t>en</a:t>
            </a:r>
            <a:r>
              <a:rPr lang="en-CA" sz="4100" dirty="0"/>
              <a:t> god </a:t>
            </a:r>
            <a:r>
              <a:rPr lang="en-CA" sz="4100" dirty="0" err="1"/>
              <a:t>nok</a:t>
            </a:r>
            <a:r>
              <a:rPr lang="en-CA" sz="4100" dirty="0"/>
              <a:t> </a:t>
            </a:r>
            <a:r>
              <a:rPr lang="en-CA" sz="4100" dirty="0" err="1"/>
              <a:t>forelder</a:t>
            </a:r>
            <a:r>
              <a:rPr lang="en-CA" sz="4100" dirty="0"/>
              <a:t> – </a:t>
            </a:r>
            <a:r>
              <a:rPr lang="en-CA" sz="4100" dirty="0" err="1"/>
              <a:t>hvem</a:t>
            </a:r>
            <a:r>
              <a:rPr lang="en-CA" sz="4100" dirty="0"/>
              <a:t> </a:t>
            </a:r>
            <a:r>
              <a:rPr lang="en-CA" sz="4100" dirty="0" err="1"/>
              <a:t>snakker</a:t>
            </a:r>
            <a:r>
              <a:rPr lang="en-CA" sz="4100" dirty="0"/>
              <a:t> man med om </a:t>
            </a:r>
            <a:r>
              <a:rPr lang="en-CA" sz="4100" dirty="0" err="1"/>
              <a:t>slike</a:t>
            </a:r>
            <a:r>
              <a:rPr lang="en-CA" sz="4100" dirty="0"/>
              <a:t> </a:t>
            </a:r>
            <a:r>
              <a:rPr lang="en-CA" sz="4100" dirty="0" err="1"/>
              <a:t>følelser</a:t>
            </a:r>
            <a:r>
              <a:rPr lang="en-CA" sz="4100" dirty="0"/>
              <a:t>?</a:t>
            </a:r>
            <a:endParaRPr lang="en-CA" sz="4100" dirty="0">
              <a:cs typeface="Calibri"/>
            </a:endParaRPr>
          </a:p>
          <a:p>
            <a:pPr defTabSz="3460563">
              <a:spcBef>
                <a:spcPct val="0"/>
              </a:spcBef>
              <a:defRPr/>
            </a:pPr>
            <a:endParaRPr lang="en-CA" sz="4100" b="1" dirty="0"/>
          </a:p>
          <a:p>
            <a:pPr defTabSz="3460563">
              <a:spcBef>
                <a:spcPct val="0"/>
              </a:spcBef>
              <a:defRPr/>
            </a:pPr>
            <a:r>
              <a:rPr lang="en-CA" sz="4100" b="1" dirty="0"/>
              <a:t>I EFT – </a:t>
            </a:r>
            <a:r>
              <a:rPr lang="en-CA" sz="4100" b="1" dirty="0" err="1"/>
              <a:t>langt</a:t>
            </a:r>
            <a:r>
              <a:rPr lang="en-CA" sz="4100" b="1" dirty="0"/>
              <a:t> </a:t>
            </a:r>
            <a:r>
              <a:rPr lang="en-CA" sz="4100" b="1" dirty="0" err="1"/>
              <a:t>på</a:t>
            </a:r>
            <a:r>
              <a:rPr lang="en-CA" sz="4100" b="1" dirty="0"/>
              <a:t> </a:t>
            </a:r>
            <a:r>
              <a:rPr lang="en-CA" sz="4100" b="1" dirty="0" err="1"/>
              <a:t>vei</a:t>
            </a:r>
            <a:r>
              <a:rPr lang="en-CA" sz="4100" b="1" dirty="0"/>
              <a:t> </a:t>
            </a:r>
            <a:r>
              <a:rPr lang="en-CA" sz="4100" b="1" dirty="0" err="1"/>
              <a:t>tenker</a:t>
            </a:r>
            <a:r>
              <a:rPr lang="en-CA" sz="4100" b="1" dirty="0"/>
              <a:t> at </a:t>
            </a:r>
            <a:r>
              <a:rPr lang="en-CA" sz="4100" b="1" dirty="0" err="1"/>
              <a:t>unngåelse</a:t>
            </a:r>
            <a:r>
              <a:rPr lang="en-CA" sz="4100" b="1" dirty="0"/>
              <a:t> </a:t>
            </a:r>
            <a:r>
              <a:rPr lang="en-CA" sz="4100" b="1" dirty="0" err="1"/>
              <a:t>av</a:t>
            </a:r>
            <a:r>
              <a:rPr lang="en-CA" sz="4100" b="1" dirty="0"/>
              <a:t> </a:t>
            </a:r>
            <a:r>
              <a:rPr lang="en-CA" sz="4100" b="1" dirty="0" err="1"/>
              <a:t>følelser</a:t>
            </a:r>
            <a:r>
              <a:rPr lang="en-CA" sz="4100" b="1" dirty="0"/>
              <a:t> </a:t>
            </a:r>
            <a:r>
              <a:rPr lang="en-CA" sz="4100" b="1" dirty="0" err="1"/>
              <a:t>er</a:t>
            </a:r>
            <a:r>
              <a:rPr lang="en-CA" sz="4100" b="1" dirty="0"/>
              <a:t> </a:t>
            </a:r>
            <a:r>
              <a:rPr lang="en-CA" sz="4100" b="1" dirty="0" err="1"/>
              <a:t>det</a:t>
            </a:r>
            <a:r>
              <a:rPr lang="en-CA" sz="4100" b="1" dirty="0"/>
              <a:t> </a:t>
            </a:r>
            <a:r>
              <a:rPr lang="en-CA" sz="4100" b="1" dirty="0" err="1"/>
              <a:t>som</a:t>
            </a:r>
            <a:r>
              <a:rPr lang="en-CA" sz="4100" b="1" dirty="0"/>
              <a:t> </a:t>
            </a:r>
            <a:r>
              <a:rPr lang="en-CA" sz="4100" b="1" dirty="0" err="1"/>
              <a:t>fører</a:t>
            </a:r>
            <a:r>
              <a:rPr lang="en-CA" sz="4100" b="1" dirty="0"/>
              <a:t> </a:t>
            </a:r>
            <a:r>
              <a:rPr lang="en-CA" sz="4100" b="1" dirty="0" err="1"/>
              <a:t>til</a:t>
            </a:r>
            <a:r>
              <a:rPr lang="en-CA" sz="4100" b="1" dirty="0"/>
              <a:t> </a:t>
            </a:r>
            <a:r>
              <a:rPr lang="en-CA" sz="4100" b="1" dirty="0" err="1"/>
              <a:t>symptomer</a:t>
            </a:r>
            <a:r>
              <a:rPr lang="en-CA" sz="4100" dirty="0"/>
              <a:t>. </a:t>
            </a:r>
            <a:r>
              <a:rPr lang="en-CA" sz="4100" dirty="0" err="1"/>
              <a:t>Eks</a:t>
            </a:r>
            <a:r>
              <a:rPr lang="en-CA" sz="4100" dirty="0"/>
              <a:t> </a:t>
            </a:r>
            <a:r>
              <a:rPr lang="en-CA" sz="4100" b="1" dirty="0" err="1"/>
              <a:t>spiseforstyrrelser</a:t>
            </a:r>
            <a:r>
              <a:rPr lang="en-CA" sz="4100" b="1" dirty="0"/>
              <a:t>/</a:t>
            </a:r>
            <a:r>
              <a:rPr lang="en-CA" sz="4100" b="1" dirty="0" err="1"/>
              <a:t>rusmisbruk</a:t>
            </a:r>
            <a:endParaRPr lang="en-CA" sz="4100" b="1" dirty="0"/>
          </a:p>
          <a:p>
            <a:pPr marL="896798" lvl="1"/>
            <a:r>
              <a:rPr lang="nb-NO" sz="5500" dirty="0"/>
              <a:t>Våre egne følelser hindrer oss i å se barnets emosjonelle behov (følefeller)</a:t>
            </a:r>
          </a:p>
          <a:p>
            <a:r>
              <a:rPr lang="nb-NO" sz="5500" b="1" dirty="0"/>
              <a:t>Underliggende budskap: </a:t>
            </a:r>
          </a:p>
          <a:p>
            <a:pPr lvl="1"/>
            <a:r>
              <a:rPr lang="nb-NO" sz="5100" dirty="0"/>
              <a:t>ta deg sammen og slutt å føl sånn</a:t>
            </a:r>
          </a:p>
          <a:p>
            <a:pPr lvl="1"/>
            <a:r>
              <a:rPr lang="nb-NO" sz="5100" dirty="0"/>
              <a:t>ikke vis de vonde følelsene, andre tåler dem ikke</a:t>
            </a:r>
          </a:p>
          <a:p>
            <a:pPr lvl="1"/>
            <a:r>
              <a:rPr lang="nb-NO" sz="5100" dirty="0"/>
              <a:t>lat som du er glad og har det fint</a:t>
            </a:r>
          </a:p>
          <a:p>
            <a:pPr lvl="1"/>
            <a:r>
              <a:rPr lang="nb-NO" sz="5100" dirty="0"/>
              <a:t>Hva du enn gjør: IKKE VIS SÅRBARHET! </a:t>
            </a:r>
            <a:endParaRPr lang="nb-NO" sz="5500" dirty="0"/>
          </a:p>
          <a:p>
            <a:pPr defTabSz="3460563">
              <a:spcBef>
                <a:spcPct val="0"/>
              </a:spcBef>
              <a:defRPr/>
            </a:pPr>
            <a:endParaRPr lang="en-CA" sz="4100" b="1" dirty="0"/>
          </a:p>
          <a:p>
            <a:pPr defTabSz="3460563">
              <a:spcBef>
                <a:spcPct val="0"/>
              </a:spcBef>
              <a:defRPr/>
            </a:pPr>
            <a:endParaRPr lang="en-CA" sz="4100" b="1" dirty="0"/>
          </a:p>
        </p:txBody>
      </p:sp>
      <p:sp>
        <p:nvSpPr>
          <p:cNvPr id="158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CE07BBD-5671-4597-B30E-3A02778EFDD9}" type="slidenum">
              <a:rPr lang="en-US" smtClean="0">
                <a:latin typeface="Arial" charset="0"/>
                <a:cs typeface="Arial" charset="0"/>
              </a:rPr>
              <a:pPr/>
              <a:t>10</a:t>
            </a:fld>
            <a:endParaRPr lang="en-US">
              <a:latin typeface="Arial" charset="0"/>
              <a:cs typeface="Arial" charset="0"/>
            </a:endParaRPr>
          </a:p>
        </p:txBody>
      </p:sp>
    </p:spTree>
    <p:extLst>
      <p:ext uri="{BB962C8B-B14F-4D97-AF65-F5344CB8AC3E}">
        <p14:creationId xmlns:p14="http://schemas.microsoft.com/office/powerpoint/2010/main" val="62444376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Den gylne middelvei</a:t>
            </a:r>
          </a:p>
          <a:p>
            <a:endParaRPr lang="nb-NO" dirty="0"/>
          </a:p>
        </p:txBody>
      </p:sp>
      <p:sp>
        <p:nvSpPr>
          <p:cNvPr id="4" name="Plassholder for lysbildenummer 3"/>
          <p:cNvSpPr>
            <a:spLocks noGrp="1"/>
          </p:cNvSpPr>
          <p:nvPr>
            <p:ph type="sldNum" sz="quarter" idx="10"/>
          </p:nvPr>
        </p:nvSpPr>
        <p:spPr/>
        <p:txBody>
          <a:bodyPr/>
          <a:lstStyle/>
          <a:p>
            <a:fld id="{44B2E8C7-50E2-4119-B353-56AACFB37853}" type="slidenum">
              <a:rPr lang="nb-NO" smtClean="0"/>
              <a:t>104</a:t>
            </a:fld>
            <a:endParaRPr lang="nb-NO"/>
          </a:p>
        </p:txBody>
      </p:sp>
    </p:spTree>
    <p:extLst>
      <p:ext uri="{BB962C8B-B14F-4D97-AF65-F5344CB8AC3E}">
        <p14:creationId xmlns:p14="http://schemas.microsoft.com/office/powerpoint/2010/main" val="365954947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Kom her,</a:t>
            </a:r>
            <a:r>
              <a:rPr lang="nb-NO" baseline="0" dirty="0"/>
              <a:t> kryp oppi til meg, så skal jeg bære deg og passe på at du ikke får det vondt</a:t>
            </a:r>
            <a:r>
              <a:rPr lang="nb-NO" dirty="0">
                <a:cs typeface="Calibri"/>
              </a:rPr>
              <a:t>.</a:t>
            </a:r>
          </a:p>
          <a:p>
            <a:endParaRPr lang="nb-NO" dirty="0">
              <a:cs typeface="Calibri"/>
            </a:endParaRPr>
          </a:p>
          <a:p>
            <a:r>
              <a:rPr lang="nb-NO" dirty="0">
                <a:cs typeface="Calibri"/>
              </a:rPr>
              <a:t>AB – eksempel «Michelin mannen». </a:t>
            </a:r>
            <a:r>
              <a:rPr lang="nb-NO" sz="1200" dirty="0">
                <a:cs typeface="Calibri"/>
              </a:rPr>
              <a:t>8 år. Skam knyttet til å gjøre ham uselvstendig og ute av stand til å tenke selv. Jeg ødelegger ham. Kompensere for samlivsbrudd tidlig. </a:t>
            </a:r>
          </a:p>
          <a:p>
            <a:r>
              <a:rPr lang="nb-NO" sz="1200" dirty="0">
                <a:cs typeface="Calibri"/>
              </a:rPr>
              <a:t>Er du helt...??? Sint og ydmykende. Behov for validering og reparasjon. Trøtt og samvittighetsfull, føles trist og urettferdig.</a:t>
            </a:r>
          </a:p>
          <a:p>
            <a:endParaRPr lang="nb-NO" baseline="0" dirty="0"/>
          </a:p>
          <a:p>
            <a:endParaRPr lang="nb-NO" dirty="0"/>
          </a:p>
        </p:txBody>
      </p:sp>
      <p:sp>
        <p:nvSpPr>
          <p:cNvPr id="4" name="Plassholder for lysbildenummer 3"/>
          <p:cNvSpPr>
            <a:spLocks noGrp="1"/>
          </p:cNvSpPr>
          <p:nvPr>
            <p:ph type="sldNum" sz="quarter" idx="10"/>
          </p:nvPr>
        </p:nvSpPr>
        <p:spPr/>
        <p:txBody>
          <a:bodyPr/>
          <a:lstStyle/>
          <a:p>
            <a:fld id="{44B2E8C7-50E2-4119-B353-56AACFB37853}" type="slidenum">
              <a:rPr lang="nb-NO" smtClean="0"/>
              <a:t>105</a:t>
            </a:fld>
            <a:endParaRPr lang="nb-NO"/>
          </a:p>
        </p:txBody>
      </p:sp>
    </p:spTree>
    <p:extLst>
      <p:ext uri="{BB962C8B-B14F-4D97-AF65-F5344CB8AC3E}">
        <p14:creationId xmlns:p14="http://schemas.microsoft.com/office/powerpoint/2010/main" val="121429047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Ko</a:t>
            </a:r>
            <a:r>
              <a:rPr lang="nb-NO" baseline="0" dirty="0"/>
              <a:t>m igjen, ta deg sammen, ingen grunn til å være redd, bare gjør som jeg sier</a:t>
            </a:r>
            <a:r>
              <a:rPr lang="nb-NO" dirty="0">
                <a:cs typeface="Calibri"/>
              </a:rPr>
              <a:t>.</a:t>
            </a:r>
            <a:endParaRPr lang="nb-NO" dirty="0"/>
          </a:p>
          <a:p>
            <a:endParaRPr lang="nb-NO" dirty="0"/>
          </a:p>
        </p:txBody>
      </p:sp>
      <p:sp>
        <p:nvSpPr>
          <p:cNvPr id="4" name="Plassholder for lysbildenummer 3"/>
          <p:cNvSpPr>
            <a:spLocks noGrp="1"/>
          </p:cNvSpPr>
          <p:nvPr>
            <p:ph type="sldNum" sz="quarter" idx="10"/>
          </p:nvPr>
        </p:nvSpPr>
        <p:spPr/>
        <p:txBody>
          <a:bodyPr/>
          <a:lstStyle/>
          <a:p>
            <a:fld id="{44B2E8C7-50E2-4119-B353-56AACFB37853}" type="slidenum">
              <a:rPr lang="nb-NO" smtClean="0"/>
              <a:t>106</a:t>
            </a:fld>
            <a:endParaRPr lang="nb-NO"/>
          </a:p>
        </p:txBody>
      </p:sp>
    </p:spTree>
    <p:extLst>
      <p:ext uri="{BB962C8B-B14F-4D97-AF65-F5344CB8AC3E}">
        <p14:creationId xmlns:p14="http://schemas.microsoft.com/office/powerpoint/2010/main" val="164490948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Reflektere over egne omsorgsdimensjoner – hvordan passer</a:t>
            </a:r>
            <a:r>
              <a:rPr lang="nb-NO" baseline="0" dirty="0"/>
              <a:t> disse med dyremodellene? </a:t>
            </a:r>
          </a:p>
          <a:p>
            <a:r>
              <a:rPr lang="nb-NO" baseline="0" dirty="0"/>
              <a:t>Ærlige tilbakemeldinger </a:t>
            </a:r>
            <a:r>
              <a:rPr lang="nb-NO" baseline="0" dirty="0">
                <a:sym typeface="Wingdings" panose="05000000000000000000" pitchFamily="2" charset="2"/>
              </a:rPr>
              <a:t></a:t>
            </a:r>
          </a:p>
          <a:p>
            <a:endParaRPr lang="nb-NO" baseline="0" dirty="0">
              <a:sym typeface="Wingdings" panose="05000000000000000000" pitchFamily="2" charset="2"/>
            </a:endParaRPr>
          </a:p>
          <a:p>
            <a:r>
              <a:rPr lang="nb-NO" baseline="0" dirty="0">
                <a:sym typeface="Wingdings" panose="05000000000000000000" pitchFamily="2" charset="2"/>
              </a:rPr>
              <a:t>Den gylne middelvei er ofte en god leveregel!</a:t>
            </a:r>
          </a:p>
          <a:p>
            <a:endParaRPr lang="nb-NO" baseline="0" dirty="0">
              <a:sym typeface="Wingdings" panose="05000000000000000000" pitchFamily="2" charset="2"/>
            </a:endParaRPr>
          </a:p>
          <a:p>
            <a:r>
              <a:rPr lang="nb-NO" baseline="0" dirty="0">
                <a:sym typeface="Wingdings" panose="05000000000000000000" pitchFamily="2" charset="2"/>
              </a:rPr>
              <a:t>Hvem er du?</a:t>
            </a:r>
          </a:p>
          <a:p>
            <a:r>
              <a:rPr lang="nb-NO" baseline="0" dirty="0">
                <a:sym typeface="Wingdings" panose="05000000000000000000" pitchFamily="2" charset="2"/>
              </a:rPr>
              <a:t>Manet med pung? Manet med horn? Struts med horn?</a:t>
            </a:r>
          </a:p>
          <a:p>
            <a:endParaRPr lang="nb-NO" baseline="0" dirty="0">
              <a:sym typeface="Wingdings" panose="05000000000000000000" pitchFamily="2" charset="2"/>
            </a:endParaRPr>
          </a:p>
          <a:p>
            <a:r>
              <a:rPr lang="nb-NO" baseline="0" dirty="0">
                <a:sym typeface="Wingdings" panose="05000000000000000000" pitchFamily="2" charset="2"/>
              </a:rPr>
              <a:t>Eks. Gutt 18 </a:t>
            </a:r>
            <a:r>
              <a:rPr lang="nb-NO" baseline="0" dirty="0" err="1">
                <a:sym typeface="Wingdings" panose="05000000000000000000" pitchFamily="2" charset="2"/>
              </a:rPr>
              <a:t>drop</a:t>
            </a:r>
            <a:r>
              <a:rPr lang="nb-NO" baseline="0" dirty="0">
                <a:sym typeface="Wingdings" panose="05000000000000000000" pitchFamily="2" charset="2"/>
              </a:rPr>
              <a:t> </a:t>
            </a:r>
            <a:r>
              <a:rPr lang="nb-NO" baseline="0" dirty="0" err="1">
                <a:sym typeface="Wingdings" panose="05000000000000000000" pitchFamily="2" charset="2"/>
              </a:rPr>
              <a:t>out</a:t>
            </a:r>
            <a:r>
              <a:rPr lang="nb-NO" baseline="0" dirty="0">
                <a:sym typeface="Wingdings" panose="05000000000000000000" pitchFamily="2" charset="2"/>
              </a:rPr>
              <a:t> </a:t>
            </a:r>
            <a:r>
              <a:rPr lang="nb-NO" baseline="0" dirty="0" err="1">
                <a:sym typeface="Wingdings" panose="05000000000000000000" pitchFamily="2" charset="2"/>
              </a:rPr>
              <a:t>vgs</a:t>
            </a:r>
            <a:r>
              <a:rPr lang="nb-NO" baseline="0" dirty="0">
                <a:sym typeface="Wingdings" panose="05000000000000000000" pitchFamily="2" charset="2"/>
              </a:rPr>
              <a:t>, mor redd gutten har det like vondt som henne (mistet far som 8-åring), trigger kenguruen. Skammer seg over å ikke ha forstått ham. «Står med hodet i pungen.»</a:t>
            </a:r>
            <a:endParaRPr lang="nb-NO" dirty="0"/>
          </a:p>
          <a:p>
            <a:endParaRPr lang="nb-NO" dirty="0"/>
          </a:p>
        </p:txBody>
      </p:sp>
      <p:sp>
        <p:nvSpPr>
          <p:cNvPr id="4" name="Plassholder for lysbildenummer 3"/>
          <p:cNvSpPr>
            <a:spLocks noGrp="1"/>
          </p:cNvSpPr>
          <p:nvPr>
            <p:ph type="sldNum" sz="quarter" idx="10"/>
          </p:nvPr>
        </p:nvSpPr>
        <p:spPr/>
        <p:txBody>
          <a:bodyPr/>
          <a:lstStyle/>
          <a:p>
            <a:fld id="{44B2E8C7-50E2-4119-B353-56AACFB37853}" type="slidenum">
              <a:rPr lang="nb-NO" smtClean="0"/>
              <a:t>107</a:t>
            </a:fld>
            <a:endParaRPr lang="nb-NO"/>
          </a:p>
        </p:txBody>
      </p:sp>
    </p:spTree>
    <p:extLst>
      <p:ext uri="{BB962C8B-B14F-4D97-AF65-F5344CB8AC3E}">
        <p14:creationId xmlns:p14="http://schemas.microsoft.com/office/powerpoint/2010/main" val="285375662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4100"/>
              <a:t>Legger dere merke til at det er en foreldretype som ikke er med? </a:t>
            </a:r>
          </a:p>
          <a:p>
            <a:r>
              <a:rPr lang="nb-NO" sz="4100" err="1"/>
              <a:t>Neglect</a:t>
            </a:r>
            <a:r>
              <a:rPr lang="nb-NO" sz="4100"/>
              <a:t>/laissez faire – </a:t>
            </a:r>
          </a:p>
          <a:p>
            <a:r>
              <a:rPr lang="nb-NO" sz="4100"/>
              <a:t>Foreldretypene er utformet av foreldre – </a:t>
            </a:r>
            <a:r>
              <a:rPr lang="nb-NO" sz="4100" err="1"/>
              <a:t>neclect</a:t>
            </a:r>
            <a:r>
              <a:rPr lang="nb-NO" sz="4100"/>
              <a:t>-foreldrene kommer ikke på kurs</a:t>
            </a:r>
          </a:p>
          <a:p>
            <a:r>
              <a:rPr lang="nb-NO" sz="4100"/>
              <a:t>Dyremetaforer – dovendyr? Skilpadde – legger egg, stikker til havs – ingen balansert omsorgsstil – er ikke der.</a:t>
            </a:r>
          </a:p>
          <a:p>
            <a:endParaRPr lang="nb-NO" sz="4100"/>
          </a:p>
          <a:p>
            <a:r>
              <a:rPr lang="nb-NO" sz="4100"/>
              <a:t>Alle følelser kan hindre/hemme/forstyrre</a:t>
            </a:r>
          </a:p>
          <a:p>
            <a:endParaRPr lang="nb-NO" sz="4100"/>
          </a:p>
          <a:p>
            <a:r>
              <a:rPr lang="nb-NO" sz="4100"/>
              <a:t>Alt handler om beskyttelse!</a:t>
            </a:r>
          </a:p>
          <a:p>
            <a:endParaRPr lang="nb-NO" sz="4100"/>
          </a:p>
          <a:p>
            <a:r>
              <a:rPr lang="nb-NO" sz="4100"/>
              <a:t>Reflekter/diskuter</a:t>
            </a:r>
          </a:p>
          <a:p>
            <a:endParaRPr lang="nb-NO" sz="4100"/>
          </a:p>
          <a:p>
            <a:r>
              <a:rPr lang="nb-NO" sz="4100"/>
              <a:t>Gjøken! </a:t>
            </a:r>
          </a:p>
        </p:txBody>
      </p:sp>
      <p:sp>
        <p:nvSpPr>
          <p:cNvPr id="4" name="Plassholder for lysbildenummer 3"/>
          <p:cNvSpPr>
            <a:spLocks noGrp="1"/>
          </p:cNvSpPr>
          <p:nvPr>
            <p:ph type="sldNum" sz="quarter" idx="10"/>
          </p:nvPr>
        </p:nvSpPr>
        <p:spPr/>
        <p:txBody>
          <a:bodyPr/>
          <a:lstStyle/>
          <a:p>
            <a:fld id="{1EB8D0F9-469B-4905-8D55-B0C8268D74F5}" type="slidenum">
              <a:rPr lang="nb-NO" smtClean="0"/>
              <a:t>108</a:t>
            </a:fld>
            <a:endParaRPr lang="nb-NO"/>
          </a:p>
        </p:txBody>
      </p:sp>
    </p:spTree>
    <p:extLst>
      <p:ext uri="{BB962C8B-B14F-4D97-AF65-F5344CB8AC3E}">
        <p14:creationId xmlns:p14="http://schemas.microsoft.com/office/powerpoint/2010/main" val="242430148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4100" dirty="0"/>
              <a:t>Mange feller å gå i, men også mye positivt om hver av stilene. </a:t>
            </a:r>
          </a:p>
          <a:p>
            <a:r>
              <a:rPr lang="nb-NO" sz="4100" dirty="0"/>
              <a:t>Gylden middelvei er en god leveregel</a:t>
            </a:r>
          </a:p>
          <a:p>
            <a:endParaRPr lang="nb-NO" sz="4100" dirty="0"/>
          </a:p>
          <a:p>
            <a:r>
              <a:rPr lang="nb-NO" sz="4100" dirty="0"/>
              <a:t>Hvis litt klar over egne reaksjonsmønster, lettere å justere seg og reparere… </a:t>
            </a:r>
          </a:p>
        </p:txBody>
      </p:sp>
      <p:sp>
        <p:nvSpPr>
          <p:cNvPr id="4" name="Plassholder for lysbildenummer 3"/>
          <p:cNvSpPr>
            <a:spLocks noGrp="1"/>
          </p:cNvSpPr>
          <p:nvPr>
            <p:ph type="sldNum" sz="quarter" idx="10"/>
          </p:nvPr>
        </p:nvSpPr>
        <p:spPr/>
        <p:txBody>
          <a:bodyPr/>
          <a:lstStyle/>
          <a:p>
            <a:fld id="{44B2E8C7-50E2-4119-B353-56AACFB37853}" type="slidenum">
              <a:rPr lang="nb-NO" smtClean="0"/>
              <a:t>109</a:t>
            </a:fld>
            <a:endParaRPr lang="nb-NO"/>
          </a:p>
        </p:txBody>
      </p:sp>
    </p:spTree>
    <p:extLst>
      <p:ext uri="{BB962C8B-B14F-4D97-AF65-F5344CB8AC3E}">
        <p14:creationId xmlns:p14="http://schemas.microsoft.com/office/powerpoint/2010/main" val="155374104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t>Resentment/forbitrelse – forekommer kun når omsorgsgiver ikke har blitt møtt i sine grunnleggende emosjonelle behov som barn.</a:t>
            </a:r>
          </a:p>
          <a:p>
            <a:endParaRPr lang="nb-NO" sz="1200" dirty="0"/>
          </a:p>
          <a:p>
            <a:r>
              <a:rPr lang="nb-NO" sz="1200" dirty="0"/>
              <a:t>Egen historie? Når vi ser sårbarhet går heisen min opp i femte: Må for all del ikke bli en sånn sårbar, pysete, uselvstendig person som jeg var, da har jeg ikke gjort jobben, utilstrekkelighet.</a:t>
            </a:r>
            <a:endParaRPr lang="nb-NO" sz="1200" dirty="0">
              <a:cs typeface="Calibri"/>
            </a:endParaRPr>
          </a:p>
          <a:p>
            <a:endParaRPr lang="nb-NO" sz="1200" dirty="0"/>
          </a:p>
          <a:p>
            <a:r>
              <a:rPr lang="nb-NO" sz="1200" dirty="0"/>
              <a:t>Historien om kalendergaven – hva gav næring til «mitt dyr»? Jeg klarer visst ikke å oppdra mitt barn til en perfekte liten, empatisk og omsorgsfull jente. En jente med respekt og kjærlighet for andre. Og jeg kaller meg selv barnepsykolog? Herregud – når blir jeg avslørt en gang for alle – jeg kan virkelig ingenting!</a:t>
            </a:r>
          </a:p>
          <a:p>
            <a:endParaRPr lang="nb-NO" dirty="0"/>
          </a:p>
        </p:txBody>
      </p:sp>
      <p:sp>
        <p:nvSpPr>
          <p:cNvPr id="4" name="Plassholder for lysbildenummer 3"/>
          <p:cNvSpPr>
            <a:spLocks noGrp="1"/>
          </p:cNvSpPr>
          <p:nvPr>
            <p:ph type="sldNum" sz="quarter" idx="10"/>
          </p:nvPr>
        </p:nvSpPr>
        <p:spPr/>
        <p:txBody>
          <a:bodyPr/>
          <a:lstStyle/>
          <a:p>
            <a:fld id="{1EB8D0F9-469B-4905-8D55-B0C8268D74F5}" type="slidenum">
              <a:rPr lang="nb-NO" smtClean="0"/>
              <a:t>110</a:t>
            </a:fld>
            <a:endParaRPr lang="nb-NO"/>
          </a:p>
        </p:txBody>
      </p:sp>
    </p:spTree>
    <p:extLst>
      <p:ext uri="{BB962C8B-B14F-4D97-AF65-F5344CB8AC3E}">
        <p14:creationId xmlns:p14="http://schemas.microsoft.com/office/powerpoint/2010/main" val="415047167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4B2E8C7-50E2-4119-B353-56AACFB37853}" type="slidenum">
              <a:rPr lang="nb-NO" smtClean="0"/>
              <a:t>111</a:t>
            </a:fld>
            <a:endParaRPr lang="nb-NO"/>
          </a:p>
        </p:txBody>
      </p:sp>
    </p:spTree>
    <p:extLst>
      <p:ext uri="{BB962C8B-B14F-4D97-AF65-F5344CB8AC3E}">
        <p14:creationId xmlns:p14="http://schemas.microsoft.com/office/powerpoint/2010/main" val="98895058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20</a:t>
            </a:r>
          </a:p>
          <a:p>
            <a:endParaRPr lang="en-CA"/>
          </a:p>
        </p:txBody>
      </p:sp>
      <p:sp>
        <p:nvSpPr>
          <p:cNvPr id="4" name="Slide Number Placeholder 3"/>
          <p:cNvSpPr>
            <a:spLocks noGrp="1"/>
          </p:cNvSpPr>
          <p:nvPr>
            <p:ph type="sldNum" sz="quarter" idx="10"/>
          </p:nvPr>
        </p:nvSpPr>
        <p:spPr/>
        <p:txBody>
          <a:bodyPr/>
          <a:lstStyle/>
          <a:p>
            <a:fld id="{761BAA3C-DA02-4020-8648-D4F82FD6C3FD}" type="slidenum">
              <a:rPr lang="en-CA" smtClean="0"/>
              <a:pPr/>
              <a:t>112</a:t>
            </a:fld>
            <a:endParaRPr lang="en-CA"/>
          </a:p>
        </p:txBody>
      </p:sp>
    </p:spTree>
    <p:extLst>
      <p:ext uri="{BB962C8B-B14F-4D97-AF65-F5344CB8AC3E}">
        <p14:creationId xmlns:p14="http://schemas.microsoft.com/office/powerpoint/2010/main" val="234290387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1-2 STOLARBEID I PLENUM FORAN GRUPPEN</a:t>
            </a:r>
          </a:p>
          <a:p>
            <a:r>
              <a:rPr lang="en-CA" dirty="0" err="1"/>
              <a:t>Foreldrene</a:t>
            </a:r>
            <a:r>
              <a:rPr lang="en-CA" dirty="0"/>
              <a:t> </a:t>
            </a:r>
            <a:r>
              <a:rPr lang="en-CA" dirty="0" err="1"/>
              <a:t>kan</a:t>
            </a:r>
            <a:r>
              <a:rPr lang="en-CA" dirty="0"/>
              <a:t> </a:t>
            </a:r>
            <a:r>
              <a:rPr lang="en-CA" dirty="0" err="1"/>
              <a:t>komme</a:t>
            </a:r>
            <a:r>
              <a:rPr lang="en-CA" dirty="0"/>
              <a:t> med </a:t>
            </a:r>
            <a:r>
              <a:rPr lang="en-CA" dirty="0" err="1"/>
              <a:t>innspill</a:t>
            </a:r>
            <a:r>
              <a:rPr lang="en-CA" dirty="0"/>
              <a:t> </a:t>
            </a:r>
            <a:r>
              <a:rPr lang="en-CA" dirty="0" err="1"/>
              <a:t>ifht</a:t>
            </a:r>
            <a:r>
              <a:rPr lang="en-CA" dirty="0"/>
              <a:t> </a:t>
            </a:r>
            <a:r>
              <a:rPr lang="en-CA" dirty="0" err="1"/>
              <a:t>å</a:t>
            </a:r>
            <a:r>
              <a:rPr lang="en-CA" dirty="0"/>
              <a:t> “</a:t>
            </a:r>
            <a:r>
              <a:rPr lang="en-CA" dirty="0" err="1"/>
              <a:t>forme</a:t>
            </a:r>
            <a:r>
              <a:rPr lang="en-CA" dirty="0"/>
              <a:t>” </a:t>
            </a:r>
            <a:r>
              <a:rPr lang="en-CA" dirty="0" err="1"/>
              <a:t>forelder</a:t>
            </a:r>
            <a:r>
              <a:rPr lang="en-CA" dirty="0"/>
              <a:t> I stolen – </a:t>
            </a:r>
            <a:r>
              <a:rPr lang="en-CA" dirty="0" err="1"/>
              <a:t>skal</a:t>
            </a:r>
            <a:r>
              <a:rPr lang="en-CA" dirty="0"/>
              <a:t> </a:t>
            </a:r>
            <a:r>
              <a:rPr lang="en-CA" dirty="0" err="1"/>
              <a:t>foreldre</a:t>
            </a:r>
            <a:r>
              <a:rPr lang="en-CA" dirty="0"/>
              <a:t> </a:t>
            </a:r>
            <a:r>
              <a:rPr lang="en-CA" dirty="0" err="1"/>
              <a:t>mykne</a:t>
            </a:r>
            <a:r>
              <a:rPr lang="en-CA" dirty="0"/>
              <a:t>, </a:t>
            </a:r>
            <a:r>
              <a:rPr lang="en-CA" dirty="0" err="1"/>
              <a:t>rette</a:t>
            </a:r>
            <a:r>
              <a:rPr lang="en-CA" dirty="0"/>
              <a:t> seg </a:t>
            </a:r>
            <a:r>
              <a:rPr lang="en-CA" dirty="0" err="1"/>
              <a:t>opp</a:t>
            </a:r>
            <a:r>
              <a:rPr lang="en-CA" dirty="0"/>
              <a:t>, </a:t>
            </a:r>
            <a:r>
              <a:rPr lang="en-CA" dirty="0" err="1"/>
              <a:t>være</a:t>
            </a:r>
            <a:r>
              <a:rPr lang="en-CA" dirty="0"/>
              <a:t> </a:t>
            </a:r>
            <a:r>
              <a:rPr lang="en-CA" dirty="0" err="1"/>
              <a:t>mildere</a:t>
            </a:r>
            <a:r>
              <a:rPr lang="en-CA" dirty="0"/>
              <a:t> </a:t>
            </a:r>
            <a:r>
              <a:rPr lang="en-CA" dirty="0" err="1"/>
              <a:t>eller</a:t>
            </a:r>
            <a:r>
              <a:rPr lang="en-CA" dirty="0"/>
              <a:t> </a:t>
            </a:r>
            <a:r>
              <a:rPr lang="en-CA" dirty="0" err="1"/>
              <a:t>strengere</a:t>
            </a:r>
            <a:r>
              <a:rPr lang="en-CA" dirty="0"/>
              <a:t> I </a:t>
            </a:r>
            <a:r>
              <a:rPr lang="en-CA" dirty="0" err="1"/>
              <a:t>stemmen</a:t>
            </a:r>
            <a:r>
              <a:rPr lang="en-CA" dirty="0"/>
              <a:t>, etc.</a:t>
            </a:r>
          </a:p>
          <a:p>
            <a:endParaRPr lang="en-CA" dirty="0"/>
          </a:p>
          <a:p>
            <a:endParaRPr lang="en-CA" dirty="0"/>
          </a:p>
        </p:txBody>
      </p:sp>
      <p:sp>
        <p:nvSpPr>
          <p:cNvPr id="4" name="Slide Number Placeholder 3"/>
          <p:cNvSpPr>
            <a:spLocks noGrp="1"/>
          </p:cNvSpPr>
          <p:nvPr>
            <p:ph type="sldNum" sz="quarter" idx="10"/>
          </p:nvPr>
        </p:nvSpPr>
        <p:spPr/>
        <p:txBody>
          <a:bodyPr/>
          <a:lstStyle/>
          <a:p>
            <a:fld id="{761BAA3C-DA02-4020-8648-D4F82FD6C3FD}" type="slidenum">
              <a:rPr lang="en-CA" smtClean="0"/>
              <a:pPr/>
              <a:t>113</a:t>
            </a:fld>
            <a:endParaRPr lang="en-CA"/>
          </a:p>
        </p:txBody>
      </p:sp>
    </p:spTree>
    <p:extLst>
      <p:ext uri="{BB962C8B-B14F-4D97-AF65-F5344CB8AC3E}">
        <p14:creationId xmlns:p14="http://schemas.microsoft.com/office/powerpoint/2010/main" val="230975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Nadia: Eksemplet til </a:t>
            </a:r>
            <a:r>
              <a:rPr lang="nb-NO" dirty="0" err="1"/>
              <a:t>Mirisse</a:t>
            </a:r>
            <a:r>
              <a:rPr lang="nb-NO" dirty="0"/>
              <a:t> fra </a:t>
            </a:r>
            <a:r>
              <a:rPr lang="nb-NO" dirty="0" err="1"/>
              <a:t>Children</a:t>
            </a:r>
            <a:r>
              <a:rPr lang="nb-NO" dirty="0"/>
              <a:t> &amp; Caregivers: </a:t>
            </a:r>
            <a:r>
              <a:rPr lang="nb-NO" b="1" dirty="0"/>
              <a:t>«jeg hjalp gutten i individualterapi og foreldrene var veldig fornøyde med behandlingen. En dag kommenterte gutten til terapeuten: alt det du sier er så fint, men jeg skulle ønske du kunne si det til mammaen og pappaen min i stedet". </a:t>
            </a:r>
          </a:p>
          <a:p>
            <a:endParaRPr lang="nb-NO" b="1" dirty="0"/>
          </a:p>
          <a:p>
            <a:r>
              <a:rPr lang="en-CA" altLang="en-US" sz="2400" dirty="0"/>
              <a:t>De </a:t>
            </a:r>
            <a:r>
              <a:rPr lang="en-CA" altLang="en-US" sz="2400" dirty="0" err="1"/>
              <a:t>opplever</a:t>
            </a:r>
            <a:r>
              <a:rPr lang="en-CA" altLang="en-US" sz="2400" dirty="0"/>
              <a:t> å </a:t>
            </a:r>
            <a:r>
              <a:rPr lang="en-CA" altLang="en-US" sz="2400" dirty="0" err="1"/>
              <a:t>måtte</a:t>
            </a:r>
            <a:r>
              <a:rPr lang="en-CA" altLang="en-US" sz="2400" dirty="0"/>
              <a:t> </a:t>
            </a:r>
            <a:r>
              <a:rPr lang="en-CA" altLang="en-US" sz="2400" dirty="0" err="1"/>
              <a:t>liste</a:t>
            </a:r>
            <a:r>
              <a:rPr lang="en-CA" altLang="en-US" sz="2400" dirty="0"/>
              <a:t> </a:t>
            </a:r>
            <a:r>
              <a:rPr lang="en-CA" altLang="en-US" sz="2400" dirty="0" err="1"/>
              <a:t>seg</a:t>
            </a:r>
            <a:r>
              <a:rPr lang="en-CA" altLang="en-US" sz="2400" dirty="0"/>
              <a:t> </a:t>
            </a:r>
            <a:r>
              <a:rPr lang="en-CA" altLang="en-US" sz="2400" dirty="0" err="1"/>
              <a:t>rundt</a:t>
            </a:r>
            <a:r>
              <a:rPr lang="en-CA" altLang="en-US" sz="2400" dirty="0"/>
              <a:t> sine </a:t>
            </a:r>
            <a:r>
              <a:rPr lang="en-CA" altLang="en-US" sz="2400" dirty="0" err="1"/>
              <a:t>deprimerte</a:t>
            </a:r>
            <a:r>
              <a:rPr lang="en-CA" altLang="en-US" sz="2400" dirty="0"/>
              <a:t> </a:t>
            </a:r>
            <a:r>
              <a:rPr lang="en-CA" altLang="en-US" sz="2400" dirty="0" err="1"/>
              <a:t>eller</a:t>
            </a:r>
            <a:r>
              <a:rPr lang="en-CA" altLang="en-US" sz="2400" dirty="0"/>
              <a:t> </a:t>
            </a:r>
            <a:r>
              <a:rPr lang="en-CA" altLang="en-US" sz="2400" dirty="0" err="1"/>
              <a:t>engstelige</a:t>
            </a:r>
            <a:r>
              <a:rPr lang="en-CA" altLang="en-US" sz="2400" dirty="0"/>
              <a:t> barn.</a:t>
            </a:r>
          </a:p>
          <a:p>
            <a:r>
              <a:rPr lang="en-CA" altLang="en-US" sz="2400" dirty="0" err="1"/>
              <a:t>Dersom</a:t>
            </a:r>
            <a:r>
              <a:rPr lang="en-CA" altLang="en-US" sz="2400" dirty="0"/>
              <a:t> </a:t>
            </a:r>
            <a:r>
              <a:rPr lang="en-CA" altLang="en-US" sz="2400" dirty="0" err="1"/>
              <a:t>barnet</a:t>
            </a:r>
            <a:r>
              <a:rPr lang="en-CA" altLang="en-US" sz="2400" dirty="0"/>
              <a:t> </a:t>
            </a:r>
            <a:r>
              <a:rPr lang="en-CA" altLang="en-US" sz="2400" dirty="0" err="1"/>
              <a:t>er</a:t>
            </a:r>
            <a:r>
              <a:rPr lang="en-CA" altLang="en-US" sz="2400" dirty="0"/>
              <a:t> </a:t>
            </a:r>
            <a:r>
              <a:rPr lang="en-CA" altLang="en-US" sz="2400" dirty="0" err="1"/>
              <a:t>innlagt</a:t>
            </a:r>
            <a:r>
              <a:rPr lang="en-CA" altLang="en-US" sz="2400" dirty="0"/>
              <a:t> </a:t>
            </a:r>
            <a:r>
              <a:rPr lang="en-CA" altLang="en-US" sz="2400" dirty="0" err="1"/>
              <a:t>i</a:t>
            </a:r>
            <a:r>
              <a:rPr lang="en-CA" altLang="en-US" sz="2400" dirty="0"/>
              <a:t> </a:t>
            </a:r>
            <a:r>
              <a:rPr lang="en-CA" altLang="en-US" sz="2400" dirty="0" err="1"/>
              <a:t>psykisk</a:t>
            </a:r>
            <a:r>
              <a:rPr lang="en-CA" altLang="en-US" sz="2400" dirty="0"/>
              <a:t> </a:t>
            </a:r>
            <a:r>
              <a:rPr lang="en-CA" altLang="en-US" sz="2400" dirty="0" err="1"/>
              <a:t>helsevern</a:t>
            </a:r>
            <a:r>
              <a:rPr lang="en-CA" altLang="en-US" sz="2400" dirty="0"/>
              <a:t> </a:t>
            </a:r>
            <a:r>
              <a:rPr lang="en-CA" altLang="en-US" sz="2400" dirty="0" err="1"/>
              <a:t>føler</a:t>
            </a:r>
            <a:r>
              <a:rPr lang="en-CA" altLang="en-US" sz="2400" dirty="0"/>
              <a:t> </a:t>
            </a:r>
            <a:r>
              <a:rPr lang="en-CA" altLang="en-US" sz="2400" dirty="0" err="1"/>
              <a:t>foreldrene</a:t>
            </a:r>
            <a:r>
              <a:rPr lang="en-CA" altLang="en-US" sz="2400" dirty="0"/>
              <a:t> </a:t>
            </a:r>
            <a:r>
              <a:rPr lang="en-CA" altLang="en-US" sz="2400" dirty="0" err="1"/>
              <a:t>seg</a:t>
            </a:r>
            <a:r>
              <a:rPr lang="en-CA" altLang="en-US" sz="2400" dirty="0"/>
              <a:t> </a:t>
            </a:r>
            <a:r>
              <a:rPr lang="en-CA" altLang="en-US" sz="2400" dirty="0" err="1"/>
              <a:t>som</a:t>
            </a:r>
            <a:r>
              <a:rPr lang="en-CA" altLang="en-US" sz="2400" dirty="0"/>
              <a:t> </a:t>
            </a:r>
            <a:r>
              <a:rPr lang="en-CA" altLang="en-US" sz="2400" dirty="0" err="1"/>
              <a:t>besøkende</a:t>
            </a:r>
            <a:r>
              <a:rPr lang="en-CA" altLang="en-US" sz="2400" dirty="0"/>
              <a:t>, </a:t>
            </a:r>
            <a:r>
              <a:rPr lang="en-CA" altLang="en-US" sz="2400" dirty="0" err="1"/>
              <a:t>og</a:t>
            </a:r>
            <a:r>
              <a:rPr lang="en-CA" altLang="en-US" sz="2400" dirty="0"/>
              <a:t> </a:t>
            </a:r>
            <a:r>
              <a:rPr lang="en-CA" altLang="en-US" sz="2400" dirty="0" err="1"/>
              <a:t>når</a:t>
            </a:r>
            <a:r>
              <a:rPr lang="en-CA" altLang="en-US" sz="2400" dirty="0"/>
              <a:t> de </a:t>
            </a:r>
            <a:r>
              <a:rPr lang="en-CA" altLang="en-US" sz="2400" dirty="0" err="1"/>
              <a:t>drar</a:t>
            </a:r>
            <a:r>
              <a:rPr lang="en-CA" altLang="en-US" sz="2400" dirty="0"/>
              <a:t> </a:t>
            </a:r>
            <a:r>
              <a:rPr lang="en-CA" altLang="en-US" sz="2400" dirty="0" err="1"/>
              <a:t>hjem</a:t>
            </a:r>
            <a:r>
              <a:rPr lang="en-CA" altLang="en-US" sz="2400" dirty="0"/>
              <a:t> </a:t>
            </a:r>
            <a:r>
              <a:rPr lang="en-CA" altLang="en-US" sz="2400" dirty="0" err="1"/>
              <a:t>er</a:t>
            </a:r>
            <a:r>
              <a:rPr lang="en-CA" altLang="en-US" sz="2400" dirty="0"/>
              <a:t> de </a:t>
            </a:r>
            <a:r>
              <a:rPr lang="en-CA" altLang="en-US" sz="2400" dirty="0" err="1"/>
              <a:t>bekymret</a:t>
            </a:r>
            <a:r>
              <a:rPr lang="en-CA" altLang="en-US" sz="2400" dirty="0"/>
              <a:t> </a:t>
            </a:r>
            <a:r>
              <a:rPr lang="en-CA" altLang="en-US" sz="2400" dirty="0" err="1"/>
              <a:t>og</a:t>
            </a:r>
            <a:r>
              <a:rPr lang="en-CA" altLang="en-US" sz="2400" dirty="0"/>
              <a:t> vet </a:t>
            </a:r>
            <a:r>
              <a:rPr lang="en-CA" altLang="en-US" sz="2400" dirty="0" err="1"/>
              <a:t>ikke</a:t>
            </a:r>
            <a:r>
              <a:rPr lang="en-CA" altLang="en-US" sz="2400" dirty="0"/>
              <a:t> </a:t>
            </a:r>
            <a:r>
              <a:rPr lang="en-CA" altLang="en-US" sz="2400" dirty="0" err="1"/>
              <a:t>hvordan</a:t>
            </a:r>
            <a:r>
              <a:rPr lang="en-CA" altLang="en-US" sz="2400" dirty="0"/>
              <a:t> de </a:t>
            </a:r>
            <a:r>
              <a:rPr lang="en-CA" altLang="en-US" sz="2400" dirty="0" err="1"/>
              <a:t>skal</a:t>
            </a:r>
            <a:r>
              <a:rPr lang="en-CA" altLang="en-US" sz="2400" dirty="0"/>
              <a:t> </a:t>
            </a:r>
            <a:r>
              <a:rPr lang="en-CA" altLang="en-US" sz="2400" dirty="0" err="1"/>
              <a:t>håndtere</a:t>
            </a:r>
            <a:r>
              <a:rPr lang="en-CA" altLang="en-US" sz="2400" dirty="0"/>
              <a:t> </a:t>
            </a:r>
            <a:r>
              <a:rPr lang="en-CA" altLang="en-US" sz="2400" dirty="0" err="1"/>
              <a:t>barnet</a:t>
            </a:r>
            <a:r>
              <a:rPr lang="en-CA" altLang="en-US" sz="2400" dirty="0"/>
              <a:t>.</a:t>
            </a:r>
          </a:p>
          <a:p>
            <a:endParaRPr lang="nb-NO" b="1" dirty="0"/>
          </a:p>
          <a:p>
            <a:endParaRPr lang="en-US" cap="all" dirty="0"/>
          </a:p>
          <a:p>
            <a:pPr marL="413345">
              <a:lnSpc>
                <a:spcPct val="90000"/>
              </a:lnSpc>
              <a:spcBef>
                <a:spcPts val="3784"/>
              </a:spcBef>
              <a:buChar char="•"/>
            </a:pPr>
            <a:r>
              <a:rPr lang="en-US" cap="all" dirty="0" err="1"/>
              <a:t>Forestill</a:t>
            </a:r>
            <a:r>
              <a:rPr lang="en-US" cap="all" dirty="0"/>
              <a:t> </a:t>
            </a:r>
            <a:r>
              <a:rPr lang="en-US" cap="all" dirty="0" err="1"/>
              <a:t>dere</a:t>
            </a:r>
            <a:r>
              <a:rPr lang="en-US" cap="all" dirty="0"/>
              <a:t> at </a:t>
            </a:r>
            <a:r>
              <a:rPr lang="en-US" cap="all" dirty="0" err="1"/>
              <a:t>dere</a:t>
            </a:r>
            <a:r>
              <a:rPr lang="en-US" cap="all" dirty="0"/>
              <a:t> </a:t>
            </a:r>
            <a:r>
              <a:rPr lang="en-US" cap="all" dirty="0" err="1"/>
              <a:t>er</a:t>
            </a:r>
            <a:r>
              <a:rPr lang="en-US" cap="all" dirty="0"/>
              <a:t> en </a:t>
            </a:r>
            <a:r>
              <a:rPr lang="en-US" cap="all" dirty="0" err="1"/>
              <a:t>gruppe</a:t>
            </a:r>
            <a:r>
              <a:rPr lang="en-US" cap="all" dirty="0"/>
              <a:t> </a:t>
            </a:r>
            <a:r>
              <a:rPr lang="en-US" cap="all" dirty="0" err="1"/>
              <a:t>høyt</a:t>
            </a:r>
            <a:r>
              <a:rPr lang="en-US" cap="all" dirty="0"/>
              <a:t> </a:t>
            </a:r>
            <a:r>
              <a:rPr lang="en-US" cap="all" dirty="0" err="1"/>
              <a:t>utdannede</a:t>
            </a:r>
            <a:r>
              <a:rPr lang="en-US" cap="all" dirty="0"/>
              <a:t> </a:t>
            </a:r>
            <a:r>
              <a:rPr lang="en-US" cap="all" dirty="0" err="1"/>
              <a:t>erfarne</a:t>
            </a:r>
            <a:r>
              <a:rPr lang="en-US" cap="all" dirty="0"/>
              <a:t> </a:t>
            </a:r>
            <a:r>
              <a:rPr lang="en-US" cap="all" dirty="0" err="1"/>
              <a:t>og</a:t>
            </a:r>
            <a:r>
              <a:rPr lang="en-US" cap="all" dirty="0"/>
              <a:t> </a:t>
            </a:r>
            <a:r>
              <a:rPr lang="en-US" cap="all" dirty="0" err="1"/>
              <a:t>dedikerte</a:t>
            </a:r>
            <a:r>
              <a:rPr lang="en-US" cap="all" dirty="0"/>
              <a:t> </a:t>
            </a:r>
            <a:r>
              <a:rPr lang="en-US" cap="all" dirty="0" err="1"/>
              <a:t>sykepleiere</a:t>
            </a:r>
            <a:r>
              <a:rPr lang="en-US" cap="all" dirty="0"/>
              <a:t> </a:t>
            </a:r>
            <a:r>
              <a:rPr lang="en-US" cap="all" dirty="0" err="1"/>
              <a:t>på</a:t>
            </a:r>
            <a:r>
              <a:rPr lang="en-US" cap="all" dirty="0"/>
              <a:t> </a:t>
            </a:r>
            <a:r>
              <a:rPr lang="en-US" cap="all" dirty="0" err="1"/>
              <a:t>Nyfødtintensiven</a:t>
            </a:r>
            <a:r>
              <a:rPr lang="en-US" cap="all" dirty="0"/>
              <a:t>…</a:t>
            </a:r>
            <a:endParaRPr lang="nb-NO" cap="all" dirty="0"/>
          </a:p>
          <a:p>
            <a:pPr marL="413345">
              <a:lnSpc>
                <a:spcPct val="90000"/>
              </a:lnSpc>
              <a:spcBef>
                <a:spcPts val="3784"/>
              </a:spcBef>
              <a:buChar char="•"/>
            </a:pPr>
            <a:r>
              <a:rPr lang="en-US" cap="all" dirty="0"/>
              <a:t>…</a:t>
            </a:r>
            <a:r>
              <a:rPr lang="en-US" cap="all" dirty="0" err="1"/>
              <a:t>Og</a:t>
            </a:r>
            <a:r>
              <a:rPr lang="en-US" cap="all" dirty="0"/>
              <a:t> at vi </a:t>
            </a:r>
            <a:r>
              <a:rPr lang="en-US" cap="all" dirty="0" err="1"/>
              <a:t>forteller</a:t>
            </a:r>
            <a:r>
              <a:rPr lang="en-US" cap="all" dirty="0"/>
              <a:t> </a:t>
            </a:r>
            <a:r>
              <a:rPr lang="en-US" cap="all" dirty="0" err="1"/>
              <a:t>dere</a:t>
            </a:r>
            <a:r>
              <a:rPr lang="en-US" cap="all" dirty="0"/>
              <a:t> at det </a:t>
            </a:r>
            <a:r>
              <a:rPr lang="en-US" cap="all" dirty="0" err="1"/>
              <a:t>ikke</a:t>
            </a:r>
            <a:r>
              <a:rPr lang="en-US" cap="all" dirty="0"/>
              <a:t> </a:t>
            </a:r>
            <a:r>
              <a:rPr lang="en-US" cap="all" dirty="0" err="1"/>
              <a:t>lenger</a:t>
            </a:r>
            <a:r>
              <a:rPr lang="en-US" cap="all" dirty="0"/>
              <a:t> </a:t>
            </a:r>
            <a:r>
              <a:rPr lang="en-US" cap="all" dirty="0" err="1"/>
              <a:t>er</a:t>
            </a:r>
            <a:r>
              <a:rPr lang="en-US" cap="all" dirty="0"/>
              <a:t> </a:t>
            </a:r>
            <a:r>
              <a:rPr lang="en-US" cap="all" dirty="0" err="1"/>
              <a:t>dere</a:t>
            </a:r>
            <a:r>
              <a:rPr lang="en-US" cap="all" dirty="0"/>
              <a:t> </a:t>
            </a:r>
            <a:r>
              <a:rPr lang="en-US" cap="all" dirty="0" err="1"/>
              <a:t>som</a:t>
            </a:r>
            <a:r>
              <a:rPr lang="en-US" cap="all" dirty="0"/>
              <a:t> </a:t>
            </a:r>
            <a:r>
              <a:rPr lang="en-US" cap="all" dirty="0" err="1"/>
              <a:t>skal</a:t>
            </a:r>
            <a:r>
              <a:rPr lang="en-US" cap="all" dirty="0"/>
              <a:t> ta </a:t>
            </a:r>
            <a:r>
              <a:rPr lang="en-US" cap="all" dirty="0" err="1"/>
              <a:t>vare</a:t>
            </a:r>
            <a:r>
              <a:rPr lang="en-US" cap="all" dirty="0"/>
              <a:t> </a:t>
            </a:r>
            <a:r>
              <a:rPr lang="en-US" cap="all" dirty="0" err="1"/>
              <a:t>på</a:t>
            </a:r>
            <a:r>
              <a:rPr lang="en-US" cap="all" dirty="0"/>
              <a:t> de </a:t>
            </a:r>
            <a:r>
              <a:rPr lang="en-US" cap="all" dirty="0" err="1"/>
              <a:t>nyfødte</a:t>
            </a:r>
            <a:r>
              <a:rPr lang="en-US" cap="all" dirty="0"/>
              <a:t> </a:t>
            </a:r>
            <a:r>
              <a:rPr lang="en-US" cap="all" dirty="0" err="1"/>
              <a:t>babyene</a:t>
            </a:r>
            <a:r>
              <a:rPr lang="en-US" cap="all" dirty="0"/>
              <a:t>.</a:t>
            </a:r>
            <a:endParaRPr lang="en-US" cap="all" dirty="0">
              <a:cs typeface="Calibri"/>
            </a:endParaRPr>
          </a:p>
          <a:p>
            <a:pPr marL="413345">
              <a:lnSpc>
                <a:spcPct val="90000"/>
              </a:lnSpc>
              <a:spcBef>
                <a:spcPts val="3784"/>
              </a:spcBef>
              <a:buChar char="•"/>
            </a:pPr>
            <a:r>
              <a:rPr lang="en-US" cap="all" dirty="0"/>
              <a:t>Vi </a:t>
            </a:r>
            <a:r>
              <a:rPr lang="en-US" cap="all" dirty="0" err="1"/>
              <a:t>skal</a:t>
            </a:r>
            <a:r>
              <a:rPr lang="en-US" cap="all" dirty="0"/>
              <a:t> la </a:t>
            </a:r>
            <a:r>
              <a:rPr lang="en-US" cap="all" dirty="0" err="1"/>
              <a:t>mødrene</a:t>
            </a:r>
            <a:r>
              <a:rPr lang="en-US" cap="all" dirty="0"/>
              <a:t> ta seg av all </a:t>
            </a:r>
            <a:r>
              <a:rPr lang="en-US" cap="all" dirty="0" err="1"/>
              <a:t>håndtering</a:t>
            </a:r>
            <a:r>
              <a:rPr lang="en-US" cap="all" dirty="0"/>
              <a:t> av </a:t>
            </a:r>
            <a:r>
              <a:rPr lang="en-US" cap="all" dirty="0" err="1"/>
              <a:t>babyene</a:t>
            </a:r>
            <a:endParaRPr lang="en-US" cap="all" dirty="0" err="1">
              <a:cs typeface="Calibri"/>
            </a:endParaRPr>
          </a:p>
          <a:p>
            <a:pPr marL="1062201" indent="-648856">
              <a:lnSpc>
                <a:spcPct val="90000"/>
              </a:lnSpc>
              <a:spcBef>
                <a:spcPts val="3784"/>
              </a:spcBef>
              <a:buChar char="•"/>
            </a:pPr>
            <a:r>
              <a:rPr lang="en-US" cap="all" dirty="0"/>
              <a:t>- </a:t>
            </a:r>
            <a:r>
              <a:rPr lang="en-US" cap="all" dirty="0" err="1"/>
              <a:t>uavhengig</a:t>
            </a:r>
            <a:r>
              <a:rPr lang="en-US" cap="all" dirty="0"/>
              <a:t> av </a:t>
            </a:r>
            <a:r>
              <a:rPr lang="en-US" cap="all" dirty="0" err="1"/>
              <a:t>hvor</a:t>
            </a:r>
            <a:r>
              <a:rPr lang="en-US" cap="all" dirty="0"/>
              <a:t> </a:t>
            </a:r>
            <a:r>
              <a:rPr lang="en-US" cap="all" dirty="0" err="1"/>
              <a:t>egnede</a:t>
            </a:r>
            <a:r>
              <a:rPr lang="en-US" cap="all" dirty="0"/>
              <a:t> </a:t>
            </a:r>
            <a:r>
              <a:rPr lang="en-US" cap="all" dirty="0" err="1"/>
              <a:t>dere</a:t>
            </a:r>
            <a:r>
              <a:rPr lang="en-US" cap="all" dirty="0"/>
              <a:t> </a:t>
            </a:r>
            <a:r>
              <a:rPr lang="en-US" cap="all" dirty="0" err="1"/>
              <a:t>synes</a:t>
            </a:r>
            <a:r>
              <a:rPr lang="en-US" cap="all" dirty="0"/>
              <a:t> de </a:t>
            </a:r>
            <a:r>
              <a:rPr lang="en-US" cap="all" dirty="0" err="1"/>
              <a:t>er</a:t>
            </a:r>
            <a:r>
              <a:rPr lang="en-US" cap="all" dirty="0"/>
              <a:t>!</a:t>
            </a:r>
            <a:r>
              <a:rPr lang="en-US" cap="all" dirty="0">
                <a:cs typeface="Calibri"/>
              </a:rPr>
              <a:t> </a:t>
            </a:r>
            <a:r>
              <a:rPr lang="en-US" cap="all" dirty="0"/>
              <a:t>Men DERE </a:t>
            </a:r>
            <a:r>
              <a:rPr lang="en-US" cap="all" dirty="0" err="1"/>
              <a:t>vil</a:t>
            </a:r>
            <a:r>
              <a:rPr lang="en-US" cap="all" dirty="0"/>
              <a:t> </a:t>
            </a:r>
            <a:r>
              <a:rPr lang="en-US" cap="all" dirty="0" err="1"/>
              <a:t>fremdeles</a:t>
            </a:r>
            <a:r>
              <a:rPr lang="en-US" cap="all" dirty="0"/>
              <a:t> ha </a:t>
            </a:r>
            <a:r>
              <a:rPr lang="en-US" cap="all" dirty="0" err="1"/>
              <a:t>ansvaret</a:t>
            </a:r>
            <a:r>
              <a:rPr lang="en-US" cap="all" dirty="0"/>
              <a:t> for </a:t>
            </a:r>
            <a:r>
              <a:rPr lang="en-US" cap="all" dirty="0" err="1"/>
              <a:t>barna</a:t>
            </a:r>
            <a:r>
              <a:rPr lang="en-US" cap="all" dirty="0"/>
              <a:t>!</a:t>
            </a:r>
            <a:endParaRPr lang="en-US" cap="all" dirty="0">
              <a:cs typeface="Calibri"/>
            </a:endParaRPr>
          </a:p>
          <a:p>
            <a:pPr marL="865141" indent="-865141">
              <a:lnSpc>
                <a:spcPct val="120000"/>
              </a:lnSpc>
              <a:spcBef>
                <a:spcPts val="3784"/>
              </a:spcBef>
              <a:buChar char="•"/>
            </a:pPr>
            <a:r>
              <a:rPr lang="en-CA" cap="all" dirty="0" err="1"/>
              <a:t>Hvilke</a:t>
            </a:r>
            <a:r>
              <a:rPr lang="en-CA" cap="all" dirty="0"/>
              <a:t> </a:t>
            </a:r>
            <a:r>
              <a:rPr lang="en-CA" cap="all" dirty="0" err="1"/>
              <a:t>motforestillinger</a:t>
            </a:r>
            <a:r>
              <a:rPr lang="en-CA" cap="all" dirty="0"/>
              <a:t> har du </a:t>
            </a:r>
            <a:r>
              <a:rPr lang="en-CA" cap="all" dirty="0" err="1"/>
              <a:t>som</a:t>
            </a:r>
            <a:r>
              <a:rPr lang="en-CA" cap="all" dirty="0"/>
              <a:t> : </a:t>
            </a:r>
            <a:r>
              <a:rPr lang="en-CA" cap="all" dirty="0" err="1"/>
              <a:t>sykepleier</a:t>
            </a:r>
            <a:r>
              <a:rPr lang="en-CA" cap="all" dirty="0"/>
              <a:t>? </a:t>
            </a:r>
            <a:r>
              <a:rPr lang="en-CA" cap="all" dirty="0" err="1"/>
              <a:t>Forelder</a:t>
            </a:r>
            <a:r>
              <a:rPr lang="en-CA" cap="all" dirty="0"/>
              <a:t>? </a:t>
            </a:r>
            <a:r>
              <a:rPr lang="en-CA" cap="all" dirty="0" err="1"/>
              <a:t>Og</a:t>
            </a:r>
            <a:r>
              <a:rPr lang="en-CA" cap="all" dirty="0"/>
              <a:t> </a:t>
            </a:r>
            <a:r>
              <a:rPr lang="en-CA" cap="all" dirty="0" err="1"/>
              <a:t>hva</a:t>
            </a:r>
            <a:r>
              <a:rPr lang="en-CA" cap="all" dirty="0"/>
              <a:t> om </a:t>
            </a:r>
            <a:r>
              <a:rPr lang="en-CA" cap="all" dirty="0" err="1"/>
              <a:t>dere</a:t>
            </a:r>
            <a:r>
              <a:rPr lang="en-CA" cap="all" dirty="0"/>
              <a:t> var </a:t>
            </a:r>
            <a:r>
              <a:rPr lang="en-CA" cap="all" dirty="0" err="1"/>
              <a:t>babyene</a:t>
            </a:r>
            <a:r>
              <a:rPr lang="en-CA" cap="all" dirty="0"/>
              <a:t>?</a:t>
            </a:r>
            <a:endParaRPr lang="en-CA" cap="all" dirty="0">
              <a:cs typeface="Calibri"/>
            </a:endParaRPr>
          </a:p>
          <a:p>
            <a:pPr marL="865141" indent="-865141">
              <a:lnSpc>
                <a:spcPct val="120000"/>
              </a:lnSpc>
              <a:spcBef>
                <a:spcPts val="3784"/>
              </a:spcBef>
              <a:buChar char="•"/>
            </a:pPr>
            <a:r>
              <a:rPr lang="en-US" cap="all" dirty="0"/>
              <a:t>DR. SHOO K. LEE OPPLEVDE ET PROBLEM…barn </a:t>
            </a:r>
            <a:r>
              <a:rPr lang="en-US" cap="all" dirty="0" err="1"/>
              <a:t>innlagt</a:t>
            </a:r>
            <a:r>
              <a:rPr lang="en-US" cap="all" dirty="0"/>
              <a:t> </a:t>
            </a:r>
            <a:r>
              <a:rPr lang="en-US" cap="all" dirty="0" err="1"/>
              <a:t>på</a:t>
            </a:r>
            <a:r>
              <a:rPr lang="en-US" cap="all" dirty="0"/>
              <a:t> </a:t>
            </a:r>
            <a:r>
              <a:rPr lang="en-US" cap="all" dirty="0" err="1"/>
              <a:t>intensiven</a:t>
            </a:r>
            <a:r>
              <a:rPr lang="en-US" cap="all" dirty="0"/>
              <a:t>, </a:t>
            </a:r>
            <a:r>
              <a:rPr lang="en-US" cap="all" dirty="0" err="1"/>
              <a:t>lav</a:t>
            </a:r>
            <a:r>
              <a:rPr lang="en-US" cap="all" dirty="0"/>
              <a:t> </a:t>
            </a:r>
            <a:r>
              <a:rPr lang="en-US" cap="all" dirty="0" err="1"/>
              <a:t>fødselsvekt</a:t>
            </a:r>
            <a:r>
              <a:rPr lang="en-US" cap="all" dirty="0"/>
              <a:t>, mange </a:t>
            </a:r>
            <a:r>
              <a:rPr lang="en-US" cap="all" dirty="0" err="1"/>
              <a:t>infeksjoner</a:t>
            </a:r>
            <a:r>
              <a:rPr lang="en-US" cap="all" dirty="0"/>
              <a:t>, </a:t>
            </a:r>
            <a:r>
              <a:rPr lang="en-US" cap="all" dirty="0" err="1"/>
              <a:t>ble</a:t>
            </a:r>
            <a:r>
              <a:rPr lang="en-US" cap="all" dirty="0"/>
              <a:t> </a:t>
            </a:r>
            <a:r>
              <a:rPr lang="en-US" cap="all" dirty="0" err="1"/>
              <a:t>ikke</a:t>
            </a:r>
            <a:r>
              <a:rPr lang="en-US" cap="all" dirty="0"/>
              <a:t> </a:t>
            </a:r>
            <a:r>
              <a:rPr lang="en-US" cap="all" dirty="0" err="1"/>
              <a:t>friske</a:t>
            </a:r>
            <a:r>
              <a:rPr lang="en-US" cap="all" dirty="0"/>
              <a:t>. </a:t>
            </a:r>
            <a:endParaRPr lang="en-CA" cap="all" dirty="0"/>
          </a:p>
          <a:p>
            <a:pPr marL="865141" indent="-865141">
              <a:lnSpc>
                <a:spcPct val="120000"/>
              </a:lnSpc>
              <a:spcBef>
                <a:spcPts val="3784"/>
              </a:spcBef>
              <a:buChar char="•"/>
            </a:pPr>
            <a:r>
              <a:rPr lang="en-CA" cap="all" dirty="0"/>
              <a:t>FØDSELSVEKT</a:t>
            </a:r>
            <a:endParaRPr lang="en-CA" cap="all" dirty="0">
              <a:cs typeface="Calibri"/>
            </a:endParaRPr>
          </a:p>
          <a:p>
            <a:pPr marL="865141" indent="-865141">
              <a:lnSpc>
                <a:spcPct val="120000"/>
              </a:lnSpc>
              <a:spcBef>
                <a:spcPts val="3784"/>
              </a:spcBef>
              <a:buChar char="•"/>
            </a:pPr>
            <a:r>
              <a:rPr lang="en-CA" cap="all" dirty="0"/>
              <a:t>INFEKSJON</a:t>
            </a:r>
            <a:endParaRPr lang="en-CA" cap="all" dirty="0">
              <a:cs typeface="Calibri"/>
            </a:endParaRPr>
          </a:p>
          <a:p>
            <a:pPr marL="865141" indent="-865141">
              <a:lnSpc>
                <a:spcPct val="120000"/>
              </a:lnSpc>
              <a:spcBef>
                <a:spcPts val="3784"/>
              </a:spcBef>
              <a:buChar char="•"/>
            </a:pPr>
            <a:r>
              <a:rPr lang="en-CA" cap="all" dirty="0"/>
              <a:t>AMMING</a:t>
            </a:r>
            <a:endParaRPr lang="en-CA" cap="all" dirty="0">
              <a:cs typeface="Calibri"/>
            </a:endParaRPr>
          </a:p>
          <a:p>
            <a:pPr marL="865141" indent="-865141">
              <a:lnSpc>
                <a:spcPct val="120000"/>
              </a:lnSpc>
              <a:spcBef>
                <a:spcPts val="3784"/>
              </a:spcBef>
              <a:buChar char="•"/>
            </a:pPr>
            <a:r>
              <a:rPr lang="en-CA" cap="all" dirty="0"/>
              <a:t>LIGGETID PÅ NYFØDTINTENSIVEN</a:t>
            </a:r>
            <a:endParaRPr lang="en-CA" cap="all" dirty="0">
              <a:cs typeface="Calibri"/>
            </a:endParaRPr>
          </a:p>
          <a:p>
            <a:pPr marL="865141" indent="-865141">
              <a:lnSpc>
                <a:spcPct val="120000"/>
              </a:lnSpc>
              <a:spcBef>
                <a:spcPts val="3784"/>
              </a:spcBef>
              <a:buChar char="•"/>
            </a:pPr>
            <a:r>
              <a:rPr lang="en-CA" cap="all" dirty="0"/>
              <a:t>Dr. Lee: “</a:t>
            </a:r>
            <a:r>
              <a:rPr lang="en-CA" cap="all" dirty="0" err="1"/>
              <a:t>Jeg</a:t>
            </a:r>
            <a:r>
              <a:rPr lang="en-CA" cap="all" dirty="0"/>
              <a:t> </a:t>
            </a:r>
            <a:r>
              <a:rPr lang="en-CA" cap="all" dirty="0" err="1"/>
              <a:t>ønsket</a:t>
            </a:r>
            <a:r>
              <a:rPr lang="en-CA" cap="all" dirty="0"/>
              <a:t> å </a:t>
            </a:r>
            <a:r>
              <a:rPr lang="en-CA" cap="all" dirty="0" err="1"/>
              <a:t>forandre</a:t>
            </a:r>
            <a:r>
              <a:rPr lang="en-CA" cap="all" dirty="0"/>
              <a:t> </a:t>
            </a:r>
            <a:r>
              <a:rPr lang="en-CA" cap="all" dirty="0" err="1"/>
              <a:t>modellen</a:t>
            </a:r>
            <a:r>
              <a:rPr lang="en-CA" cap="all" dirty="0"/>
              <a:t> </a:t>
            </a:r>
            <a:r>
              <a:rPr lang="en-CA" cap="all" dirty="0" err="1"/>
              <a:t>slik</a:t>
            </a:r>
            <a:r>
              <a:rPr lang="en-CA" cap="all" dirty="0"/>
              <a:t> at </a:t>
            </a:r>
            <a:r>
              <a:rPr lang="en-CA" cap="all" dirty="0" err="1"/>
              <a:t>foreldrene</a:t>
            </a:r>
            <a:r>
              <a:rPr lang="en-CA" cap="all" dirty="0"/>
              <a:t> vet </a:t>
            </a:r>
            <a:r>
              <a:rPr lang="en-CA" cap="all" dirty="0" err="1"/>
              <a:t>hva</a:t>
            </a:r>
            <a:r>
              <a:rPr lang="en-CA" cap="all" dirty="0"/>
              <a:t> de </a:t>
            </a:r>
            <a:r>
              <a:rPr lang="en-CA" cap="all" dirty="0" err="1"/>
              <a:t>gjør</a:t>
            </a:r>
            <a:r>
              <a:rPr lang="en-CA" cap="all" dirty="0"/>
              <a:t>…”</a:t>
            </a:r>
            <a:endParaRPr lang="en-CA" cap="all" dirty="0">
              <a:cs typeface="Calibri"/>
            </a:endParaRPr>
          </a:p>
          <a:p>
            <a:pPr marL="865141" indent="-865141">
              <a:lnSpc>
                <a:spcPct val="120000"/>
              </a:lnSpc>
              <a:spcBef>
                <a:spcPts val="3784"/>
              </a:spcBef>
              <a:buChar char="•"/>
            </a:pPr>
            <a:r>
              <a:rPr lang="en-CA" cap="all" dirty="0" err="1">
                <a:cs typeface="Calibri"/>
              </a:rPr>
              <a:t>Når</a:t>
            </a:r>
            <a:r>
              <a:rPr lang="en-CA" cap="all" dirty="0">
                <a:cs typeface="Calibri"/>
              </a:rPr>
              <a:t> </a:t>
            </a:r>
            <a:r>
              <a:rPr lang="en-CA" cap="all" dirty="0" err="1">
                <a:cs typeface="Calibri"/>
              </a:rPr>
              <a:t>foreldre</a:t>
            </a:r>
            <a:r>
              <a:rPr lang="en-CA" cap="all" dirty="0">
                <a:cs typeface="Calibri"/>
              </a:rPr>
              <a:t> </a:t>
            </a:r>
            <a:r>
              <a:rPr lang="en-CA" cap="all" dirty="0" err="1">
                <a:cs typeface="Calibri"/>
              </a:rPr>
              <a:t>tok</a:t>
            </a:r>
            <a:r>
              <a:rPr lang="en-CA" cap="all" dirty="0">
                <a:cs typeface="Calibri"/>
              </a:rPr>
              <a:t> over </a:t>
            </a:r>
            <a:r>
              <a:rPr lang="en-CA" cap="all" dirty="0" err="1">
                <a:cs typeface="Calibri"/>
              </a:rPr>
              <a:t>alle</a:t>
            </a:r>
            <a:r>
              <a:rPr lang="en-CA" cap="all" dirty="0">
                <a:cs typeface="Calibri"/>
              </a:rPr>
              <a:t> </a:t>
            </a:r>
            <a:r>
              <a:rPr lang="en-CA" cap="all" dirty="0" err="1">
                <a:cs typeface="Calibri"/>
              </a:rPr>
              <a:t>prosedyrer</a:t>
            </a:r>
            <a:r>
              <a:rPr lang="en-CA" cap="all" dirty="0">
                <a:cs typeface="Calibri"/>
              </a:rPr>
              <a:t>, </a:t>
            </a:r>
            <a:r>
              <a:rPr lang="en-CA" cap="all" dirty="0" err="1">
                <a:cs typeface="Calibri"/>
              </a:rPr>
              <a:t>begynte</a:t>
            </a:r>
            <a:r>
              <a:rPr lang="en-CA" cap="all" dirty="0">
                <a:cs typeface="Calibri"/>
              </a:rPr>
              <a:t> </a:t>
            </a:r>
            <a:r>
              <a:rPr lang="en-CA" cap="all" dirty="0" err="1">
                <a:cs typeface="Calibri"/>
              </a:rPr>
              <a:t>barna</a:t>
            </a:r>
            <a:r>
              <a:rPr lang="en-CA" cap="all" dirty="0">
                <a:cs typeface="Calibri"/>
              </a:rPr>
              <a:t> å </a:t>
            </a:r>
            <a:r>
              <a:rPr lang="en-CA" cap="all" dirty="0" err="1">
                <a:cs typeface="Calibri"/>
              </a:rPr>
              <a:t>legge</a:t>
            </a:r>
            <a:r>
              <a:rPr lang="en-CA" cap="all" dirty="0">
                <a:cs typeface="Calibri"/>
              </a:rPr>
              <a:t> </a:t>
            </a:r>
            <a:r>
              <a:rPr lang="en-CA" cap="all" dirty="0" err="1">
                <a:cs typeface="Calibri"/>
              </a:rPr>
              <a:t>på</a:t>
            </a:r>
            <a:r>
              <a:rPr lang="en-CA" cap="all" dirty="0">
                <a:cs typeface="Calibri"/>
              </a:rPr>
              <a:t> seg, </a:t>
            </a:r>
            <a:r>
              <a:rPr lang="en-CA" cap="all" dirty="0" err="1">
                <a:cs typeface="Calibri"/>
              </a:rPr>
              <a:t>ingen</a:t>
            </a:r>
            <a:r>
              <a:rPr lang="en-CA" cap="all" dirty="0">
                <a:cs typeface="Calibri"/>
              </a:rPr>
              <a:t> </a:t>
            </a:r>
            <a:r>
              <a:rPr lang="en-CA" cap="all" dirty="0" err="1">
                <a:cs typeface="Calibri"/>
              </a:rPr>
              <a:t>infeksjoner</a:t>
            </a:r>
            <a:r>
              <a:rPr lang="en-CA" cap="all" dirty="0">
                <a:cs typeface="Calibri"/>
              </a:rPr>
              <a:t>...</a:t>
            </a:r>
            <a:r>
              <a:rPr lang="en-CA" cap="all" dirty="0" err="1">
                <a:cs typeface="Calibri"/>
              </a:rPr>
              <a:t>friske</a:t>
            </a:r>
            <a:r>
              <a:rPr lang="en-CA" cap="all" dirty="0">
                <a:cs typeface="Calibri"/>
              </a:rPr>
              <a:t> </a:t>
            </a:r>
            <a:r>
              <a:rPr lang="en-CA" cap="all" dirty="0" err="1">
                <a:cs typeface="Calibri"/>
              </a:rPr>
              <a:t>trivsel</a:t>
            </a:r>
            <a:r>
              <a:rPr lang="en-CA" cap="all" dirty="0">
                <a:cs typeface="Calibri"/>
              </a:rPr>
              <a:t>. </a:t>
            </a:r>
          </a:p>
          <a:p>
            <a:pPr marL="865141" indent="-865141">
              <a:lnSpc>
                <a:spcPct val="120000"/>
              </a:lnSpc>
              <a:spcBef>
                <a:spcPts val="3784"/>
              </a:spcBef>
              <a:buChar char="•"/>
            </a:pPr>
            <a:r>
              <a:rPr lang="en-CA" cap="all" dirty="0">
                <a:cs typeface="Calibri"/>
              </a:rPr>
              <a:t>Barna </a:t>
            </a:r>
            <a:r>
              <a:rPr lang="en-CA" cap="all" dirty="0" err="1">
                <a:cs typeface="Calibri"/>
              </a:rPr>
              <a:t>fikk</a:t>
            </a:r>
            <a:r>
              <a:rPr lang="en-CA" cap="all" dirty="0">
                <a:cs typeface="Calibri"/>
              </a:rPr>
              <a:t> det </a:t>
            </a:r>
            <a:r>
              <a:rPr lang="en-CA" cap="all" dirty="0" err="1">
                <a:cs typeface="Calibri"/>
              </a:rPr>
              <a:t>bedre</a:t>
            </a:r>
            <a:r>
              <a:rPr lang="en-CA" cap="all" dirty="0">
                <a:cs typeface="Calibri"/>
              </a:rPr>
              <a:t>.</a:t>
            </a:r>
          </a:p>
          <a:p>
            <a:pPr marL="865141" indent="-865141">
              <a:lnSpc>
                <a:spcPct val="120000"/>
              </a:lnSpc>
              <a:spcBef>
                <a:spcPts val="3784"/>
              </a:spcBef>
              <a:buChar char="•"/>
            </a:pPr>
            <a:r>
              <a:rPr lang="en-CA" cap="all" dirty="0" err="1">
                <a:cs typeface="Calibri"/>
              </a:rPr>
              <a:t>Poeng</a:t>
            </a:r>
            <a:r>
              <a:rPr lang="en-CA" cap="all" dirty="0">
                <a:cs typeface="Calibri"/>
              </a:rPr>
              <a:t>: de </a:t>
            </a:r>
            <a:r>
              <a:rPr lang="en-CA" cap="all" dirty="0" err="1">
                <a:cs typeface="Calibri"/>
              </a:rPr>
              <a:t>vil</a:t>
            </a:r>
            <a:r>
              <a:rPr lang="en-CA" cap="all" dirty="0">
                <a:cs typeface="Calibri"/>
              </a:rPr>
              <a:t> bare at vi </a:t>
            </a:r>
            <a:r>
              <a:rPr lang="en-CA" cap="all" dirty="0" err="1">
                <a:cs typeface="Calibri"/>
              </a:rPr>
              <a:t>skal</a:t>
            </a:r>
            <a:r>
              <a:rPr lang="en-CA" cap="all" dirty="0">
                <a:cs typeface="Calibri"/>
              </a:rPr>
              <a:t> </a:t>
            </a:r>
            <a:r>
              <a:rPr lang="en-CA" cap="all" dirty="0" err="1">
                <a:cs typeface="Calibri"/>
              </a:rPr>
              <a:t>fikse</a:t>
            </a:r>
            <a:r>
              <a:rPr lang="en-CA" cap="all" dirty="0">
                <a:cs typeface="Calibri"/>
              </a:rPr>
              <a:t> </a:t>
            </a:r>
            <a:r>
              <a:rPr lang="en-CA" cap="all" dirty="0" err="1">
                <a:cs typeface="Calibri"/>
              </a:rPr>
              <a:t>barna</a:t>
            </a:r>
            <a:r>
              <a:rPr lang="en-CA" cap="all" dirty="0">
                <a:cs typeface="Calibri"/>
              </a:rPr>
              <a:t>: </a:t>
            </a:r>
            <a:r>
              <a:rPr lang="en-CA" cap="all" dirty="0" err="1">
                <a:cs typeface="Calibri"/>
              </a:rPr>
              <a:t>konkurrende</a:t>
            </a:r>
            <a:r>
              <a:rPr lang="en-CA" cap="all" dirty="0">
                <a:cs typeface="Calibri"/>
              </a:rPr>
              <a:t> </a:t>
            </a:r>
            <a:r>
              <a:rPr lang="en-CA" cap="all" dirty="0" err="1">
                <a:cs typeface="Calibri"/>
              </a:rPr>
              <a:t>motivasjon</a:t>
            </a:r>
            <a:r>
              <a:rPr lang="en-CA" cap="all" dirty="0">
                <a:cs typeface="Calibri"/>
              </a:rPr>
              <a:t>. </a:t>
            </a:r>
            <a:r>
              <a:rPr lang="en-CA" cap="all" dirty="0" err="1">
                <a:cs typeface="Calibri"/>
              </a:rPr>
              <a:t>Frykt</a:t>
            </a:r>
            <a:r>
              <a:rPr lang="en-CA" cap="all" dirty="0">
                <a:cs typeface="Calibri"/>
              </a:rPr>
              <a:t> for å </a:t>
            </a:r>
            <a:r>
              <a:rPr lang="en-CA" cap="all" dirty="0" err="1">
                <a:cs typeface="Calibri"/>
              </a:rPr>
              <a:t>gjøre</a:t>
            </a:r>
            <a:r>
              <a:rPr lang="en-CA" cap="all" dirty="0">
                <a:cs typeface="Calibri"/>
              </a:rPr>
              <a:t> det </a:t>
            </a:r>
            <a:r>
              <a:rPr lang="en-CA" cap="all" dirty="0" err="1">
                <a:cs typeface="Calibri"/>
              </a:rPr>
              <a:t>verre</a:t>
            </a:r>
            <a:r>
              <a:rPr lang="en-CA" cap="all" dirty="0">
                <a:cs typeface="Calibri"/>
              </a:rPr>
              <a:t> for </a:t>
            </a:r>
            <a:r>
              <a:rPr lang="en-CA" cap="all" dirty="0" err="1">
                <a:cs typeface="Calibri"/>
              </a:rPr>
              <a:t>barna</a:t>
            </a:r>
            <a:r>
              <a:rPr lang="en-CA" cap="all" dirty="0">
                <a:cs typeface="Calibri"/>
              </a:rPr>
              <a:t> </a:t>
            </a:r>
            <a:r>
              <a:rPr lang="en-CA" cap="all" dirty="0" err="1">
                <a:cs typeface="Calibri"/>
              </a:rPr>
              <a:t>hindrer</a:t>
            </a:r>
            <a:r>
              <a:rPr lang="en-CA" cap="all" dirty="0">
                <a:cs typeface="Calibri"/>
              </a:rPr>
              <a:t> de I å ta I </a:t>
            </a:r>
            <a:r>
              <a:rPr lang="en-CA" cap="all" dirty="0" err="1">
                <a:cs typeface="Calibri"/>
              </a:rPr>
              <a:t>bruk</a:t>
            </a:r>
            <a:r>
              <a:rPr lang="en-CA" cap="all" dirty="0">
                <a:cs typeface="Calibri"/>
              </a:rPr>
              <a:t> den </a:t>
            </a:r>
            <a:r>
              <a:rPr lang="en-CA" cap="all" dirty="0" err="1">
                <a:cs typeface="Calibri"/>
              </a:rPr>
              <a:t>omsorgskompetnsen</a:t>
            </a:r>
            <a:r>
              <a:rPr lang="en-CA" cap="all" dirty="0">
                <a:cs typeface="Calibri"/>
              </a:rPr>
              <a:t> de </a:t>
            </a:r>
            <a:r>
              <a:rPr lang="en-CA" cap="all" dirty="0" err="1">
                <a:cs typeface="Calibri"/>
              </a:rPr>
              <a:t>egentlig</a:t>
            </a:r>
            <a:r>
              <a:rPr lang="en-CA" cap="all" dirty="0">
                <a:cs typeface="Calibri"/>
              </a:rPr>
              <a:t> har. </a:t>
            </a:r>
          </a:p>
          <a:p>
            <a:endParaRPr lang="en-US" cap="all" dirty="0">
              <a:cs typeface="Calibri"/>
            </a:endParaRPr>
          </a:p>
          <a:p>
            <a:endParaRPr lang="nb-NO" dirty="0">
              <a:cs typeface="Calibri"/>
            </a:endParaRPr>
          </a:p>
          <a:p>
            <a:endParaRPr lang="nb-NO" dirty="0">
              <a:cs typeface="Calibri"/>
            </a:endParaRPr>
          </a:p>
          <a:p>
            <a:endParaRPr lang="nb-NO" dirty="0">
              <a:cs typeface="Calibri"/>
            </a:endParaRPr>
          </a:p>
          <a:p>
            <a:endParaRPr lang="nb-NO" dirty="0">
              <a:cs typeface="Calibri"/>
            </a:endParaRPr>
          </a:p>
        </p:txBody>
      </p:sp>
      <p:sp>
        <p:nvSpPr>
          <p:cNvPr id="4" name="Plassholder for lysbildenummer 3"/>
          <p:cNvSpPr>
            <a:spLocks noGrp="1"/>
          </p:cNvSpPr>
          <p:nvPr>
            <p:ph type="sldNum" sz="quarter" idx="5"/>
          </p:nvPr>
        </p:nvSpPr>
        <p:spPr/>
        <p:txBody>
          <a:bodyPr/>
          <a:lstStyle/>
          <a:p>
            <a:fld id="{1EB8D0F9-469B-4905-8D55-B0C8268D74F5}" type="slidenum">
              <a:rPr lang="nb-NO" smtClean="0"/>
              <a:t>11</a:t>
            </a:fld>
            <a:endParaRPr lang="nb-NO"/>
          </a:p>
        </p:txBody>
      </p:sp>
    </p:spTree>
    <p:extLst>
      <p:ext uri="{BB962C8B-B14F-4D97-AF65-F5344CB8AC3E}">
        <p14:creationId xmlns:p14="http://schemas.microsoft.com/office/powerpoint/2010/main" val="70630487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3460563">
              <a:defRPr/>
            </a:pPr>
            <a:r>
              <a:rPr lang="nb-NO" sz="4100" dirty="0"/>
              <a:t>09.15 – 09.25	Forelesning om </a:t>
            </a:r>
            <a:r>
              <a:rPr lang="nb-NO" sz="4100" dirty="0" err="1"/>
              <a:t>Atferdsveiledning</a:t>
            </a:r>
            <a:r>
              <a:rPr lang="nb-NO" sz="4100" dirty="0"/>
              <a:t> – Vi skulle hatt et filmklipp her! Anne Hilde starter med et eksempel!</a:t>
            </a:r>
          </a:p>
          <a:p>
            <a:endParaRPr lang="nb-NO" sz="4100" dirty="0"/>
          </a:p>
          <a:p>
            <a:r>
              <a:rPr lang="nb-NO" sz="4100" dirty="0"/>
              <a:t>Vansker med regulering av følelser og atferd henger sammen</a:t>
            </a:r>
          </a:p>
          <a:p>
            <a:pPr defTabSz="3460563">
              <a:defRPr/>
            </a:pPr>
            <a:r>
              <a:rPr lang="nb-NO" sz="4100" dirty="0"/>
              <a:t>Sekundære følelser</a:t>
            </a:r>
          </a:p>
          <a:p>
            <a:pPr defTabSz="3460563">
              <a:defRPr/>
            </a:pPr>
            <a:r>
              <a:rPr lang="nb-NO" sz="4100" dirty="0"/>
              <a:t>For å hjelpe med </a:t>
            </a:r>
            <a:r>
              <a:rPr lang="nb-NO" sz="4100" dirty="0" err="1"/>
              <a:t>atferdsregulering</a:t>
            </a:r>
            <a:r>
              <a:rPr lang="nb-NO" sz="4100" dirty="0"/>
              <a:t> må man først ta tak i emosjonell regulering – eks: «jeg klikka i pissvinkel!»</a:t>
            </a:r>
          </a:p>
          <a:p>
            <a:pPr defTabSz="3460563">
              <a:defRPr/>
            </a:pPr>
            <a:r>
              <a:rPr lang="nb-NO" sz="4100" dirty="0"/>
              <a:t>Vansker med regulering av følelser og atferd henger sammen</a:t>
            </a:r>
          </a:p>
          <a:p>
            <a:pPr defTabSz="3460563">
              <a:defRPr/>
            </a:pPr>
            <a:endParaRPr lang="nb-NO" sz="4100" dirty="0"/>
          </a:p>
          <a:p>
            <a:pPr defTabSz="3460563">
              <a:defRPr/>
            </a:pPr>
            <a:r>
              <a:rPr lang="nb-NO" sz="4100" b="1" dirty="0" err="1"/>
              <a:t>Ikkje</a:t>
            </a:r>
            <a:r>
              <a:rPr lang="nb-NO" sz="4100" b="1" dirty="0"/>
              <a:t> alltid nok med emosjonsveiledning aleine – </a:t>
            </a:r>
            <a:r>
              <a:rPr lang="nb-NO" sz="4100" b="1" dirty="0" err="1"/>
              <a:t>noken</a:t>
            </a:r>
            <a:r>
              <a:rPr lang="nb-NO" sz="4100" b="1" dirty="0"/>
              <a:t> ganger må man ta grep! Stoppe barnet i symptomene. </a:t>
            </a:r>
          </a:p>
          <a:p>
            <a:pPr defTabSz="3460563">
              <a:defRPr/>
            </a:pPr>
            <a:r>
              <a:rPr lang="nb-NO" sz="4100" dirty="0"/>
              <a:t>Ikke nok med emosjonsveiledning alene i alle sammenhenger – eks skolevegring</a:t>
            </a:r>
          </a:p>
          <a:p>
            <a:pPr defTabSz="3460563">
              <a:defRPr/>
            </a:pPr>
            <a:endParaRPr lang="nb-NO" sz="4100" dirty="0"/>
          </a:p>
          <a:p>
            <a:r>
              <a:rPr lang="nb-NO" sz="4100" dirty="0"/>
              <a:t>Veileder foreldrene på </a:t>
            </a:r>
            <a:r>
              <a:rPr lang="nb-NO" sz="4100" b="1" dirty="0"/>
              <a:t>deres atferd, </a:t>
            </a:r>
            <a:r>
              <a:rPr lang="nb-NO" sz="4100" dirty="0"/>
              <a:t>vel så mye som vi veileder foreldrene i hvordan de skal jobbe med barnets atferd.</a:t>
            </a:r>
          </a:p>
          <a:p>
            <a:endParaRPr lang="nb-NO" sz="4100" dirty="0"/>
          </a:p>
          <a:p>
            <a:r>
              <a:rPr lang="nb-NO" sz="4100" dirty="0"/>
              <a:t>(emosjonsveiledning + </a:t>
            </a:r>
            <a:r>
              <a:rPr lang="nb-NO" sz="4100" dirty="0" err="1"/>
              <a:t>sculpting</a:t>
            </a:r>
            <a:r>
              <a:rPr lang="nb-NO" sz="4100" dirty="0"/>
              <a:t>, stemmeleie, fasthet, tone ned neshorn, tøffe opp maneter. Stå opp mot </a:t>
            </a:r>
            <a:r>
              <a:rPr lang="nb-NO" sz="4100" dirty="0" err="1"/>
              <a:t>selvkritiker</a:t>
            </a:r>
            <a:r>
              <a:rPr lang="nb-NO" sz="4100" dirty="0"/>
              <a:t>) </a:t>
            </a:r>
          </a:p>
          <a:p>
            <a:pPr defTabSz="3460563">
              <a:defRPr/>
            </a:pPr>
            <a:endParaRPr lang="nb-NO" sz="4500" dirty="0"/>
          </a:p>
          <a:p>
            <a:pPr defTabSz="3460563">
              <a:defRPr/>
            </a:pPr>
            <a:endParaRPr lang="nb-NO" sz="4500" dirty="0"/>
          </a:p>
          <a:p>
            <a:endParaRPr lang="nb-NO" sz="4500" dirty="0"/>
          </a:p>
        </p:txBody>
      </p:sp>
      <p:sp>
        <p:nvSpPr>
          <p:cNvPr id="4" name="Plassholder for lysbildenummer 3"/>
          <p:cNvSpPr>
            <a:spLocks noGrp="1"/>
          </p:cNvSpPr>
          <p:nvPr>
            <p:ph type="sldNum" sz="quarter" idx="10"/>
          </p:nvPr>
        </p:nvSpPr>
        <p:spPr/>
        <p:txBody>
          <a:bodyPr/>
          <a:lstStyle/>
          <a:p>
            <a:fld id="{44B2E8C7-50E2-4119-B353-56AACFB37853}" type="slidenum">
              <a:rPr lang="nb-NO" smtClean="0"/>
              <a:t>114</a:t>
            </a:fld>
            <a:endParaRPr lang="nb-NO"/>
          </a:p>
        </p:txBody>
      </p:sp>
    </p:spTree>
    <p:extLst>
      <p:ext uri="{BB962C8B-B14F-4D97-AF65-F5344CB8AC3E}">
        <p14:creationId xmlns:p14="http://schemas.microsoft.com/office/powerpoint/2010/main" val="25320865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4100" dirty="0"/>
              <a:t>I mange situasjoner kan det være tilstrekkelig med validering, andre ganger ikke. Eks skolevegring. </a:t>
            </a:r>
          </a:p>
          <a:p>
            <a:endParaRPr lang="nb-NO" sz="4100" dirty="0"/>
          </a:p>
          <a:p>
            <a:r>
              <a:rPr lang="nb-NO" sz="4100" dirty="0"/>
              <a:t>Å stoppe symptomer</a:t>
            </a:r>
          </a:p>
          <a:p>
            <a:r>
              <a:rPr lang="nb-NO" sz="4100" dirty="0"/>
              <a:t>Bruk noe tid på å liste opp den atferd som er mest utfordrende for ditt barn</a:t>
            </a:r>
          </a:p>
          <a:p>
            <a:r>
              <a:rPr lang="nb-NO" sz="4100" dirty="0"/>
              <a:t>Hvordan kan du som forelder føle deg mest mulig styrket til å møte ditt barn i krevende situasjoner?</a:t>
            </a:r>
          </a:p>
          <a:p>
            <a:r>
              <a:rPr lang="nb-NO" sz="4100" dirty="0"/>
              <a:t>Hva har du gjort så langt – hvordan føles dette for deg? For barnet ditt?</a:t>
            </a:r>
          </a:p>
          <a:p>
            <a:r>
              <a:rPr lang="nb-NO" sz="4100" dirty="0"/>
              <a:t>Hvis du kan bruke stegen i møte med ditt barns utfordringer?</a:t>
            </a:r>
            <a:endParaRPr lang="nb-NO" sz="4100" b="1" dirty="0"/>
          </a:p>
          <a:p>
            <a:endParaRPr lang="nb-NO" sz="4100" b="1" dirty="0"/>
          </a:p>
          <a:p>
            <a:r>
              <a:rPr lang="nb-NO" sz="4100" b="1" dirty="0"/>
              <a:t>NB! Akkurat i grensesettingsøyeblikket/symptomhåndtering – ikke gå for dypt inn i validering av frykt/ubehaget ved å spise </a:t>
            </a:r>
            <a:r>
              <a:rPr lang="nb-NO" sz="4100" dirty="0"/>
              <a:t>– kan gjøre det vanskeligere for barnet ditt. Men vær til stede, si «Ja, jeg vet, det er dette vi har snakket om, dette føles ubehagelig, du må likevel spise den skiven.  (Ved for eksempel spiseforstyrrelser – må få i seg næring, hjernen virker ikke uten næring – da virker heller ikke følelsene – ofte derfor forstyrrelsen har utviklet seg – for å ikke kjenne på ubehagelige følelser.</a:t>
            </a:r>
          </a:p>
          <a:p>
            <a:endParaRPr lang="nb-NO" sz="4100" dirty="0"/>
          </a:p>
          <a:p>
            <a:pPr defTabSz="3460563">
              <a:defRPr/>
            </a:pPr>
            <a:r>
              <a:rPr lang="nb-NO" sz="4100" dirty="0"/>
              <a:t>Ethvert forsøk fra deg, så uendelig mye mer verdt for barnet ditt enn perfekte terapeutintervensjoner!</a:t>
            </a:r>
          </a:p>
          <a:p>
            <a:endParaRPr lang="nb-NO" sz="4100" dirty="0"/>
          </a:p>
          <a:p>
            <a:r>
              <a:rPr lang="nb-NO" sz="4100" dirty="0"/>
              <a:t>AH – eksempelet med skolevegring – mamma som klarte å få barnet sitt på skolen.</a:t>
            </a:r>
          </a:p>
        </p:txBody>
      </p:sp>
      <p:sp>
        <p:nvSpPr>
          <p:cNvPr id="4" name="Plassholder for lysbildenummer 3"/>
          <p:cNvSpPr>
            <a:spLocks noGrp="1"/>
          </p:cNvSpPr>
          <p:nvPr>
            <p:ph type="sldNum" sz="quarter" idx="10"/>
          </p:nvPr>
        </p:nvSpPr>
        <p:spPr/>
        <p:txBody>
          <a:bodyPr/>
          <a:lstStyle/>
          <a:p>
            <a:fld id="{778A1720-3A19-40AD-B928-9D429DA2E52C}" type="slidenum">
              <a:rPr lang="nb-NO" smtClean="0"/>
              <a:t>115</a:t>
            </a:fld>
            <a:endParaRPr lang="nb-NO"/>
          </a:p>
        </p:txBody>
      </p:sp>
    </p:spTree>
    <p:extLst>
      <p:ext uri="{BB962C8B-B14F-4D97-AF65-F5344CB8AC3E}">
        <p14:creationId xmlns:p14="http://schemas.microsoft.com/office/powerpoint/2010/main" val="77401192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a:t>På papiret – ser så enkelt ut, men OBS! det er enkelt, men ikke lett </a:t>
            </a:r>
            <a:r>
              <a:rPr lang="nb-NO" baseline="0" dirty="0">
                <a:sym typeface="Wingdings" panose="05000000000000000000" pitchFamily="2" charset="2"/>
              </a:rPr>
              <a:t> </a:t>
            </a:r>
            <a:r>
              <a:rPr lang="nb-NO" b="1" baseline="0" dirty="0">
                <a:sym typeface="Wingdings" panose="05000000000000000000" pitchFamily="2" charset="2"/>
              </a:rPr>
              <a:t>Følefeller</a:t>
            </a:r>
            <a:r>
              <a:rPr lang="nb-NO" baseline="0" dirty="0">
                <a:sym typeface="Wingdings" panose="05000000000000000000" pitchFamily="2" charset="2"/>
              </a:rPr>
              <a:t> </a:t>
            </a:r>
            <a:r>
              <a:rPr lang="nb-NO" b="1" baseline="0" dirty="0">
                <a:sym typeface="Wingdings" panose="05000000000000000000" pitchFamily="2" charset="2"/>
              </a:rPr>
              <a:t>vil stå i veien for deg/forstyrre deg </a:t>
            </a:r>
            <a:r>
              <a:rPr lang="nb-NO" baseline="0" dirty="0">
                <a:sym typeface="Wingdings" panose="05000000000000000000" pitchFamily="2" charset="2"/>
              </a:rPr>
              <a:t>– eks hvis jeg presser for hardt vil han ta sitt eget liv/isolere seg…. jobb med å komme forbi disse! Selvkritikeren vil lett bli aktivert. </a:t>
            </a:r>
          </a:p>
          <a:p>
            <a:r>
              <a:rPr lang="nb-NO" baseline="0" dirty="0">
                <a:sym typeface="Wingdings" panose="05000000000000000000" pitchFamily="2" charset="2"/>
              </a:rPr>
              <a:t>Og NB! Det å jobbe med å stoppe barnet i sine symptomer vil forårsake sterke følelser – kan fremtre i så sterk grad at barnet ikke er til å kjenne igjen. Du vil derfor tro at denne prosessen, og dette emosjonsfokuset bare gjør det verre, og du vil fase deg selv ut, få tanker om at dette ikke kan være riktig, og du vil tro du ikke har riktig/god nok kompetanse. Denne fasen er et nødvendig steg mot bedring. Etter å ha unngått følelser så lenge blir dette som et vulkanutbrudd – gjerne over tid. Men stå i stormen og bruk stegene i emosjonsveiledning til å hjelpe deg/dere over til «den andre siden»</a:t>
            </a:r>
            <a:endParaRPr lang="nb-NO" baseline="0" dirty="0"/>
          </a:p>
          <a:p>
            <a:endParaRPr lang="nb-NO" dirty="0"/>
          </a:p>
        </p:txBody>
      </p:sp>
      <p:sp>
        <p:nvSpPr>
          <p:cNvPr id="4" name="Plassholder for lysbildenummer 3"/>
          <p:cNvSpPr>
            <a:spLocks noGrp="1"/>
          </p:cNvSpPr>
          <p:nvPr>
            <p:ph type="sldNum" sz="quarter" idx="10"/>
          </p:nvPr>
        </p:nvSpPr>
        <p:spPr/>
        <p:txBody>
          <a:bodyPr/>
          <a:lstStyle/>
          <a:p>
            <a:fld id="{778A1720-3A19-40AD-B928-9D429DA2E52C}" type="slidenum">
              <a:rPr lang="nb-NO" smtClean="0"/>
              <a:t>116</a:t>
            </a:fld>
            <a:endParaRPr lang="nb-NO"/>
          </a:p>
        </p:txBody>
      </p:sp>
    </p:spTree>
    <p:extLst>
      <p:ext uri="{BB962C8B-B14F-4D97-AF65-F5344CB8AC3E}">
        <p14:creationId xmlns:p14="http://schemas.microsoft.com/office/powerpoint/2010/main" val="288077369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a:cs typeface="Calibri"/>
              </a:rPr>
              <a:t>Brene</a:t>
            </a:r>
            <a:r>
              <a:rPr lang="en-US" dirty="0">
                <a:cs typeface="Calibri"/>
              </a:rPr>
              <a:t> Brown – </a:t>
            </a:r>
            <a:r>
              <a:rPr lang="en-US" dirty="0" err="1">
                <a:cs typeface="Calibri"/>
              </a:rPr>
              <a:t>empati</a:t>
            </a:r>
            <a:endParaRPr lang="en-US" dirty="0">
              <a:cs typeface="Calibri"/>
            </a:endParaRP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err="1"/>
              <a:t>https</a:t>
            </a:r>
            <a:r>
              <a:rPr lang="nb-NO" dirty="0"/>
              <a:t>://</a:t>
            </a:r>
            <a:r>
              <a:rPr lang="nb-NO" dirty="0" err="1"/>
              <a:t>www.youtube.com</a:t>
            </a:r>
            <a:r>
              <a:rPr lang="nb-NO" dirty="0"/>
              <a:t>/</a:t>
            </a:r>
            <a:r>
              <a:rPr lang="nb-NO" dirty="0" err="1"/>
              <a:t>watch?v</a:t>
            </a:r>
            <a:r>
              <a:rPr lang="nb-NO" dirty="0"/>
              <a:t>=</a:t>
            </a:r>
            <a:r>
              <a:rPr lang="nb-NO" dirty="0" err="1"/>
              <a:t>KZBTYViDPlQ</a:t>
            </a:r>
            <a:endParaRPr lang="nb-NO" dirty="0"/>
          </a:p>
          <a:p>
            <a:endParaRPr lang="en-US" dirty="0">
              <a:cs typeface="Calibri"/>
            </a:endParaRPr>
          </a:p>
        </p:txBody>
      </p:sp>
      <p:sp>
        <p:nvSpPr>
          <p:cNvPr id="4" name="Plassholder for lysbildenummer 3"/>
          <p:cNvSpPr>
            <a:spLocks noGrp="1"/>
          </p:cNvSpPr>
          <p:nvPr>
            <p:ph type="sldNum" sz="quarter" idx="5"/>
          </p:nvPr>
        </p:nvSpPr>
        <p:spPr/>
        <p:txBody>
          <a:bodyPr/>
          <a:lstStyle/>
          <a:p>
            <a:fld id="{0B9D6353-FA78-4C61-8C67-AB269003B7BC}" type="slidenum">
              <a:rPr lang="nb-NO" smtClean="0"/>
              <a:t>117</a:t>
            </a:fld>
            <a:endParaRPr lang="nb-NO"/>
          </a:p>
        </p:txBody>
      </p:sp>
    </p:spTree>
    <p:extLst>
      <p:ext uri="{BB962C8B-B14F-4D97-AF65-F5344CB8AC3E}">
        <p14:creationId xmlns:p14="http://schemas.microsoft.com/office/powerpoint/2010/main" val="83174607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1-3 STOLARBEID</a:t>
            </a:r>
          </a:p>
          <a:p>
            <a:endParaRPr lang="en-CA" dirty="0"/>
          </a:p>
        </p:txBody>
      </p:sp>
      <p:sp>
        <p:nvSpPr>
          <p:cNvPr id="4" name="Slide Number Placeholder 3"/>
          <p:cNvSpPr>
            <a:spLocks noGrp="1"/>
          </p:cNvSpPr>
          <p:nvPr>
            <p:ph type="sldNum" sz="quarter" idx="10"/>
          </p:nvPr>
        </p:nvSpPr>
        <p:spPr/>
        <p:txBody>
          <a:bodyPr/>
          <a:lstStyle/>
          <a:p>
            <a:fld id="{761BAA3C-DA02-4020-8648-D4F82FD6C3FD}" type="slidenum">
              <a:rPr lang="en-CA" smtClean="0"/>
              <a:pPr/>
              <a:t>118</a:t>
            </a:fld>
            <a:endParaRPr lang="en-CA"/>
          </a:p>
        </p:txBody>
      </p:sp>
    </p:spTree>
    <p:extLst>
      <p:ext uri="{BB962C8B-B14F-4D97-AF65-F5344CB8AC3E}">
        <p14:creationId xmlns:p14="http://schemas.microsoft.com/office/powerpoint/2010/main" val="125526191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4B2E8C7-50E2-4119-B353-56AACFB37853}" type="slidenum">
              <a:rPr lang="nb-NO" smtClean="0"/>
              <a:t>119</a:t>
            </a:fld>
            <a:endParaRPr lang="nb-NO"/>
          </a:p>
        </p:txBody>
      </p:sp>
    </p:spTree>
    <p:extLst>
      <p:ext uri="{BB962C8B-B14F-4D97-AF65-F5344CB8AC3E}">
        <p14:creationId xmlns:p14="http://schemas.microsoft.com/office/powerpoint/2010/main" val="103148804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4B2E8C7-50E2-4119-B353-56AACFB37853}" type="slidenum">
              <a:rPr lang="nb-NO" smtClean="0"/>
              <a:t>120</a:t>
            </a:fld>
            <a:endParaRPr lang="nb-NO"/>
          </a:p>
        </p:txBody>
      </p:sp>
    </p:spTree>
    <p:extLst>
      <p:ext uri="{BB962C8B-B14F-4D97-AF65-F5344CB8AC3E}">
        <p14:creationId xmlns:p14="http://schemas.microsoft.com/office/powerpoint/2010/main" val="376059657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1-3 STOLARBEID</a:t>
            </a:r>
          </a:p>
          <a:p>
            <a:endParaRPr lang="en-CA"/>
          </a:p>
        </p:txBody>
      </p:sp>
      <p:sp>
        <p:nvSpPr>
          <p:cNvPr id="4" name="Slide Number Placeholder 3"/>
          <p:cNvSpPr>
            <a:spLocks noGrp="1"/>
          </p:cNvSpPr>
          <p:nvPr>
            <p:ph type="sldNum" sz="quarter" idx="10"/>
          </p:nvPr>
        </p:nvSpPr>
        <p:spPr/>
        <p:txBody>
          <a:bodyPr/>
          <a:lstStyle/>
          <a:p>
            <a:fld id="{761BAA3C-DA02-4020-8648-D4F82FD6C3FD}" type="slidenum">
              <a:rPr lang="en-CA" smtClean="0"/>
              <a:pPr/>
              <a:t>121</a:t>
            </a:fld>
            <a:endParaRPr lang="en-CA"/>
          </a:p>
        </p:txBody>
      </p:sp>
    </p:spTree>
    <p:extLst>
      <p:ext uri="{BB962C8B-B14F-4D97-AF65-F5344CB8AC3E}">
        <p14:creationId xmlns:p14="http://schemas.microsoft.com/office/powerpoint/2010/main" val="414379670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dirty="0"/>
              <a:t>DU HAR BRUKT 14 TIMER AV LIVET DITT HER</a:t>
            </a:r>
          </a:p>
          <a:p>
            <a:endParaRPr lang="en-US" sz="1200" dirty="0"/>
          </a:p>
          <a:p>
            <a:r>
              <a:rPr lang="en-US" sz="1200" b="1" dirty="0"/>
              <a:t>HVA VIL DU ENDRE FOR </a:t>
            </a:r>
            <a:r>
              <a:rPr lang="en-US" sz="1200" b="1" dirty="0" err="1"/>
              <a:t>Å</a:t>
            </a:r>
            <a:r>
              <a:rPr lang="en-US" sz="1200" b="1" dirty="0"/>
              <a:t> GJØRE EN FORSKJELL</a:t>
            </a:r>
            <a:endParaRPr lang="nb-NO" dirty="0"/>
          </a:p>
        </p:txBody>
      </p:sp>
      <p:sp>
        <p:nvSpPr>
          <p:cNvPr id="4" name="Plassholder for lysbildenummer 3"/>
          <p:cNvSpPr>
            <a:spLocks noGrp="1"/>
          </p:cNvSpPr>
          <p:nvPr>
            <p:ph type="sldNum" sz="quarter" idx="10"/>
          </p:nvPr>
        </p:nvSpPr>
        <p:spPr/>
        <p:txBody>
          <a:bodyPr/>
          <a:lstStyle/>
          <a:p>
            <a:fld id="{44B2E8C7-50E2-4119-B353-56AACFB37853}" type="slidenum">
              <a:rPr lang="nb-NO" smtClean="0"/>
              <a:t>122</a:t>
            </a:fld>
            <a:endParaRPr lang="nb-NO"/>
          </a:p>
        </p:txBody>
      </p:sp>
    </p:spTree>
    <p:extLst>
      <p:ext uri="{BB962C8B-B14F-4D97-AF65-F5344CB8AC3E}">
        <p14:creationId xmlns:p14="http://schemas.microsoft.com/office/powerpoint/2010/main" val="279473503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4B2E8C7-50E2-4119-B353-56AACFB37853}" type="slidenum">
              <a:rPr lang="nb-NO" smtClean="0"/>
              <a:t>123</a:t>
            </a:fld>
            <a:endParaRPr lang="nb-NO"/>
          </a:p>
        </p:txBody>
      </p:sp>
    </p:spTree>
    <p:extLst>
      <p:ext uri="{BB962C8B-B14F-4D97-AF65-F5344CB8AC3E}">
        <p14:creationId xmlns:p14="http://schemas.microsoft.com/office/powerpoint/2010/main" val="3785235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10"/>
          </p:nvPr>
        </p:nvSpPr>
        <p:spPr/>
        <p:txBody>
          <a:bodyPr/>
          <a:lstStyle/>
          <a:p>
            <a:fld id="{44B2E8C7-50E2-4119-B353-56AACFB37853}" type="slidenum">
              <a:rPr lang="nb-NO" smtClean="0"/>
              <a:t>12</a:t>
            </a:fld>
            <a:endParaRPr lang="nb-NO"/>
          </a:p>
        </p:txBody>
      </p:sp>
    </p:spTree>
    <p:extLst>
      <p:ext uri="{BB962C8B-B14F-4D97-AF65-F5344CB8AC3E}">
        <p14:creationId xmlns:p14="http://schemas.microsoft.com/office/powerpoint/2010/main" val="68832243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endParaRPr lang="nb-NO" dirty="0"/>
          </a:p>
        </p:txBody>
      </p:sp>
      <p:sp>
        <p:nvSpPr>
          <p:cNvPr id="4" name="Plassholder for lysbildenummer 3"/>
          <p:cNvSpPr>
            <a:spLocks noGrp="1"/>
          </p:cNvSpPr>
          <p:nvPr>
            <p:ph type="sldNum" sz="quarter" idx="10"/>
          </p:nvPr>
        </p:nvSpPr>
        <p:spPr/>
        <p:txBody>
          <a:bodyPr/>
          <a:lstStyle/>
          <a:p>
            <a:fld id="{44B2E8C7-50E2-4119-B353-56AACFB37853}" type="slidenum">
              <a:rPr lang="nb-NO" smtClean="0"/>
              <a:t>124</a:t>
            </a:fld>
            <a:endParaRPr lang="nb-NO"/>
          </a:p>
        </p:txBody>
      </p:sp>
    </p:spTree>
    <p:extLst>
      <p:ext uri="{BB962C8B-B14F-4D97-AF65-F5344CB8AC3E}">
        <p14:creationId xmlns:p14="http://schemas.microsoft.com/office/powerpoint/2010/main" val="40058706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F23C4-77F9-4119-AEB1-879D77392D27}"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2622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10"/>
          </p:nvPr>
        </p:nvSpPr>
        <p:spPr/>
        <p:txBody>
          <a:bodyPr/>
          <a:lstStyle/>
          <a:p>
            <a:fld id="{44B2E8C7-50E2-4119-B353-56AACFB37853}" type="slidenum">
              <a:rPr lang="nb-NO" smtClean="0"/>
              <a:t>13</a:t>
            </a:fld>
            <a:endParaRPr lang="nb-NO"/>
          </a:p>
        </p:txBody>
      </p:sp>
    </p:spTree>
    <p:extLst>
      <p:ext uri="{BB962C8B-B14F-4D97-AF65-F5344CB8AC3E}">
        <p14:creationId xmlns:p14="http://schemas.microsoft.com/office/powerpoint/2010/main" val="3338686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Hele EFST modellen og temaene vi skal gjennom er dekket under akronymet FØL. På engelsk: NET: </a:t>
            </a:r>
            <a:r>
              <a:rPr lang="nb-NO" dirty="0" err="1"/>
              <a:t>navigate</a:t>
            </a:r>
            <a:r>
              <a:rPr lang="nb-NO" dirty="0"/>
              <a:t> </a:t>
            </a:r>
            <a:r>
              <a:rPr lang="nb-NO" dirty="0" err="1"/>
              <a:t>emotion</a:t>
            </a:r>
            <a:r>
              <a:rPr lang="nb-NO" dirty="0"/>
              <a:t>, </a:t>
            </a:r>
            <a:r>
              <a:rPr lang="nb-NO" dirty="0" err="1"/>
              <a:t>enhance</a:t>
            </a:r>
            <a:r>
              <a:rPr lang="nb-NO" dirty="0"/>
              <a:t> </a:t>
            </a:r>
            <a:r>
              <a:rPr lang="nb-NO" dirty="0" err="1"/>
              <a:t>motivation</a:t>
            </a:r>
            <a:r>
              <a:rPr lang="nb-NO" dirty="0"/>
              <a:t>, transform relationships. </a:t>
            </a:r>
            <a:endParaRPr lang="nb-NO" dirty="0">
              <a:cs typeface="Calibri"/>
            </a:endParaRPr>
          </a:p>
          <a:p>
            <a:endParaRPr lang="nb-NO" dirty="0">
              <a:cs typeface="Calibri"/>
            </a:endParaRPr>
          </a:p>
          <a:p>
            <a:r>
              <a:rPr lang="nb-NO" dirty="0"/>
              <a:t>Foreldreveiledningen består av tre faser: </a:t>
            </a:r>
            <a:endParaRPr lang="nb-NO" dirty="0">
              <a:cs typeface="Calibri"/>
            </a:endParaRPr>
          </a:p>
          <a:p>
            <a:r>
              <a:rPr lang="nb-NO" dirty="0"/>
              <a:t>F: forstå følelser. </a:t>
            </a:r>
            <a:r>
              <a:rPr lang="nb-NO" sz="2400" dirty="0"/>
              <a:t>Psykoedukasjon om følelser og emosjonsveiledning.</a:t>
            </a:r>
            <a:endParaRPr lang="nb-NO" dirty="0"/>
          </a:p>
          <a:p>
            <a:r>
              <a:rPr lang="nb-NO" sz="2400" dirty="0"/>
              <a:t>Ø: Øk motivasjonen gjennom å jobbe deg igjennom følefeller eller konkurrerende motivasjon (blokkeringer).</a:t>
            </a:r>
            <a:r>
              <a:rPr lang="nb-NO" dirty="0"/>
              <a:t> </a:t>
            </a:r>
          </a:p>
          <a:p>
            <a:pPr>
              <a:defRPr/>
            </a:pPr>
            <a:r>
              <a:rPr lang="nb-NO" sz="2400" dirty="0"/>
              <a:t>L: </a:t>
            </a:r>
            <a:r>
              <a:rPr lang="nb-NO" dirty="0"/>
              <a:t>Reparasjon og grenser. Tydelig fokus på grenser. Si</a:t>
            </a:r>
            <a:r>
              <a:rPr lang="nb-NO" sz="2400" dirty="0"/>
              <a:t> hva du har lyst til å be om unnskyldning for </a:t>
            </a:r>
            <a:r>
              <a:rPr lang="nb-NO" sz="2400" b="1" dirty="0"/>
              <a:t>eller hvilken skade har du lyst å be om unnskyldning for</a:t>
            </a:r>
            <a:r>
              <a:rPr lang="nb-NO" sz="2400" dirty="0"/>
              <a:t>.</a:t>
            </a:r>
            <a:r>
              <a:rPr lang="nb-NO" dirty="0"/>
              <a:t>  </a:t>
            </a:r>
            <a:endParaRPr lang="nb-NO" sz="2400" dirty="0">
              <a:cs typeface="Calibri"/>
            </a:endParaRPr>
          </a:p>
          <a:p>
            <a:endParaRPr lang="nb-NO" sz="2400" dirty="0">
              <a:cs typeface="Calibri"/>
            </a:endParaRPr>
          </a:p>
          <a:p>
            <a:r>
              <a:rPr lang="nb-NO" i="1" dirty="0"/>
              <a:t>Forstå Følelser</a:t>
            </a:r>
            <a:r>
              <a:rPr lang="nb-NO" dirty="0"/>
              <a:t> handler om å få konkret kunnskap om hva følelser er og lære dere hvordan dere kan veilede barna deres i å håndtere følelser gjennom empatisk validering.   </a:t>
            </a:r>
          </a:p>
          <a:p>
            <a:r>
              <a:rPr lang="nb-NO" i="1" dirty="0"/>
              <a:t>Øk motivasjonen</a:t>
            </a:r>
            <a:r>
              <a:rPr lang="nb-NO" dirty="0"/>
              <a:t> handler om å veilede dere som foreldre, slik at dere kan forstå og</a:t>
            </a:r>
            <a:r>
              <a:rPr lang="nb-NO" b="1" dirty="0"/>
              <a:t> befris fra egne </a:t>
            </a:r>
            <a:r>
              <a:rPr lang="nb-NO" b="1" i="1" dirty="0"/>
              <a:t>følefeller</a:t>
            </a:r>
            <a:r>
              <a:rPr lang="nb-NO" b="1" dirty="0"/>
              <a:t> </a:t>
            </a:r>
            <a:r>
              <a:rPr lang="nb-NO" dirty="0"/>
              <a:t>som hindrer dere fra å se og møte barnas følelser og behov.</a:t>
            </a:r>
            <a:endParaRPr lang="nb-NO" i="1" dirty="0"/>
          </a:p>
          <a:p>
            <a:r>
              <a:rPr lang="nb-NO" i="1" dirty="0"/>
              <a:t>Løse relasjonelle</a:t>
            </a:r>
            <a:r>
              <a:rPr lang="nb-NO" dirty="0"/>
              <a:t> vansker handler </a:t>
            </a:r>
            <a:r>
              <a:rPr lang="nb-NO" b="1" dirty="0"/>
              <a:t>to forhold: </a:t>
            </a:r>
            <a:r>
              <a:rPr lang="nb-NO" dirty="0"/>
              <a:t>1. Å lære dere hvordan dere kan ta radikalt ansvar og </a:t>
            </a:r>
            <a:r>
              <a:rPr lang="nb-NO" b="1" i="1" dirty="0"/>
              <a:t>reparere</a:t>
            </a:r>
            <a:r>
              <a:rPr lang="nb-NO" dirty="0"/>
              <a:t> emosjonelle brudd og </a:t>
            </a:r>
            <a:r>
              <a:rPr lang="nb-NO" i="1" dirty="0"/>
              <a:t>si unnskyld</a:t>
            </a:r>
            <a:r>
              <a:rPr lang="nb-NO" dirty="0"/>
              <a:t> for de emosjonelle sår dere som foreldre (og som alle foreldre) har skapt i barnet, og de negative følelsesmessige konsekvensene det har hatt for barnet. 2. Å lære om grenser og grensetting, som vil si å modellere deres atferd, kroppsspråk og språk, slik at </a:t>
            </a:r>
            <a:r>
              <a:rPr lang="nb-NO" b="1" dirty="0"/>
              <a:t>dere klarer å sette tydelige og gode grenser og gi klare beskjeder</a:t>
            </a:r>
            <a:r>
              <a:rPr lang="nb-NO" dirty="0"/>
              <a:t> til barna på en varm og ivaretagende måte.</a:t>
            </a:r>
            <a:endParaRPr lang="nb-NO" dirty="0">
              <a:cs typeface="Calibri"/>
            </a:endParaRPr>
          </a:p>
          <a:p>
            <a:endParaRPr lang="nb-NO" dirty="0">
              <a:cs typeface="Calibri"/>
            </a:endParaRPr>
          </a:p>
        </p:txBody>
      </p:sp>
      <p:sp>
        <p:nvSpPr>
          <p:cNvPr id="4" name="Plassholder for lysbildenummer 3"/>
          <p:cNvSpPr>
            <a:spLocks noGrp="1"/>
          </p:cNvSpPr>
          <p:nvPr>
            <p:ph type="sldNum" sz="quarter" idx="5"/>
          </p:nvPr>
        </p:nvSpPr>
        <p:spPr/>
        <p:txBody>
          <a:bodyPr/>
          <a:lstStyle/>
          <a:p>
            <a:fld id="{1EB8D0F9-469B-4905-8D55-B0C8268D74F5}" type="slidenum">
              <a:rPr lang="nb-NO" smtClean="0"/>
              <a:t>14</a:t>
            </a:fld>
            <a:endParaRPr lang="nb-NO"/>
          </a:p>
        </p:txBody>
      </p:sp>
    </p:spTree>
    <p:extLst>
      <p:ext uri="{BB962C8B-B14F-4D97-AF65-F5344CB8AC3E}">
        <p14:creationId xmlns:p14="http://schemas.microsoft.com/office/powerpoint/2010/main" val="656265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ikke er kurs i å bli perfekte foreldre, men et kurs for at dere skal bli bedre kjent med dere selv og barna deres sine sårbarheter. Det er heller ikke for alle, men det er ment for de hvor det har skrudd seg skikkelig til og blitt vanskelig i relasjonen til barnet </a:t>
            </a:r>
            <a:r>
              <a:rPr lang="nb-NO" b="1" dirty="0"/>
              <a:t>– avanserte foreldreferdigheter. </a:t>
            </a:r>
            <a:r>
              <a:rPr lang="nb-NO" b="0" dirty="0"/>
              <a:t>Fokuset vårt er å hjelpe dere til å hjelpe barnet deres. </a:t>
            </a:r>
            <a:endParaRPr lang="nb-NO" b="1" dirty="0"/>
          </a:p>
          <a:p>
            <a:endParaRPr lang="nb-NO" b="1" dirty="0"/>
          </a:p>
          <a:p>
            <a:r>
              <a:rPr lang="nb-NO" dirty="0"/>
              <a:t>Ideen i EFST (enten det nå er for foreldre eller andre som jobber med barn og unge) - det er at det er vi voksne som er ansvarlige for det relasjonelle båndet i møte med barna/ungdommene – vi har et radikalt ansvar. Når det oppstår vansker i relasjonen, så er det vi som foreldre som må ta ansvar og jobbe med å se hvilke sårbarheter som ligger bak barnets/ungdommens atferd – og jobbe med å finne ut hva det er i oss som gjør det vanskelig å møte dem med hva de trenger.</a:t>
            </a:r>
          </a:p>
          <a:p>
            <a:endParaRPr lang="nb-NO" dirty="0"/>
          </a:p>
          <a:p>
            <a:pPr defTabSz="1874129">
              <a:defRPr/>
            </a:pPr>
            <a:r>
              <a:rPr lang="nb-NO" sz="2500" dirty="0"/>
              <a:t>Det er en fordel for oss at det er oss selv vi må jobbe med - Er det i meg eller i barnet mitt? Hvis det er i meg kan jeg ta kontroll og fikse det, hvis det er i barnet mitt er det en lost case!</a:t>
            </a:r>
            <a:endParaRPr lang="nb-NO" sz="2500" dirty="0">
              <a:cs typeface="Calibri"/>
            </a:endParaRPr>
          </a:p>
          <a:p>
            <a:endParaRPr lang="nb-NO" dirty="0">
              <a:cs typeface="Calibri"/>
            </a:endParaRPr>
          </a:p>
        </p:txBody>
      </p:sp>
      <p:sp>
        <p:nvSpPr>
          <p:cNvPr id="4" name="Plassholder for lysbildenummer 3"/>
          <p:cNvSpPr>
            <a:spLocks noGrp="1"/>
          </p:cNvSpPr>
          <p:nvPr>
            <p:ph type="sldNum" sz="quarter" idx="5"/>
          </p:nvPr>
        </p:nvSpPr>
        <p:spPr/>
        <p:txBody>
          <a:bodyPr/>
          <a:lstStyle/>
          <a:p>
            <a:fld id="{1EB8D0F9-469B-4905-8D55-B0C8268D74F5}" type="slidenum">
              <a:rPr lang="nb-NO" smtClean="0"/>
              <a:t>15</a:t>
            </a:fld>
            <a:endParaRPr lang="nb-NO"/>
          </a:p>
        </p:txBody>
      </p:sp>
    </p:spTree>
    <p:extLst>
      <p:ext uri="{BB962C8B-B14F-4D97-AF65-F5344CB8AC3E}">
        <p14:creationId xmlns:p14="http://schemas.microsoft.com/office/powerpoint/2010/main" val="699101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Forelderen</a:t>
            </a:r>
            <a:r>
              <a:rPr lang="en-US" dirty="0"/>
              <a:t> </a:t>
            </a:r>
            <a:r>
              <a:rPr lang="en-US" dirty="0" err="1"/>
              <a:t>må</a:t>
            </a:r>
            <a:r>
              <a:rPr lang="en-US" dirty="0"/>
              <a:t> </a:t>
            </a:r>
            <a:r>
              <a:rPr lang="en-US" dirty="0" err="1"/>
              <a:t>forstå</a:t>
            </a:r>
            <a:r>
              <a:rPr lang="en-US" dirty="0"/>
              <a:t> </a:t>
            </a:r>
            <a:r>
              <a:rPr lang="en-US" dirty="0" err="1"/>
              <a:t>følelser</a:t>
            </a:r>
            <a:r>
              <a:rPr lang="en-US" dirty="0"/>
              <a:t> </a:t>
            </a:r>
            <a:r>
              <a:rPr lang="en-US" dirty="0" err="1"/>
              <a:t>og</a:t>
            </a:r>
            <a:r>
              <a:rPr lang="en-US" dirty="0"/>
              <a:t> </a:t>
            </a:r>
            <a:r>
              <a:rPr lang="en-US" dirty="0" err="1"/>
              <a:t>egen</a:t>
            </a:r>
            <a:r>
              <a:rPr lang="en-US" dirty="0"/>
              <a:t> </a:t>
            </a:r>
            <a:r>
              <a:rPr lang="en-US" dirty="0" err="1"/>
              <a:t>konkurrerende</a:t>
            </a:r>
            <a:r>
              <a:rPr lang="en-US" dirty="0"/>
              <a:t> </a:t>
            </a:r>
            <a:r>
              <a:rPr lang="en-US" dirty="0" err="1"/>
              <a:t>motivasjon</a:t>
            </a:r>
            <a:r>
              <a:rPr lang="en-US" dirty="0"/>
              <a:t> </a:t>
            </a:r>
            <a:r>
              <a:rPr lang="en-US" dirty="0" err="1"/>
              <a:t>før</a:t>
            </a:r>
            <a:r>
              <a:rPr lang="en-US" dirty="0"/>
              <a:t> </a:t>
            </a:r>
            <a:r>
              <a:rPr lang="en-US" dirty="0" err="1"/>
              <a:t>han</a:t>
            </a:r>
            <a:r>
              <a:rPr lang="en-US" dirty="0"/>
              <a:t>/</a:t>
            </a:r>
            <a:r>
              <a:rPr lang="en-US" dirty="0" err="1"/>
              <a:t>hun</a:t>
            </a:r>
            <a:r>
              <a:rPr lang="en-US" dirty="0"/>
              <a:t> </a:t>
            </a:r>
            <a:r>
              <a:rPr lang="en-US" dirty="0" err="1"/>
              <a:t>kan</a:t>
            </a:r>
            <a:r>
              <a:rPr lang="en-US" dirty="0"/>
              <a:t> </a:t>
            </a:r>
            <a:r>
              <a:rPr lang="en-US" dirty="0" err="1"/>
              <a:t>bevege</a:t>
            </a:r>
            <a:r>
              <a:rPr lang="en-US" dirty="0"/>
              <a:t> seg hele </a:t>
            </a:r>
            <a:r>
              <a:rPr lang="en-US" dirty="0" err="1"/>
              <a:t>veien</a:t>
            </a:r>
            <a:r>
              <a:rPr lang="en-US" dirty="0"/>
              <a:t> over </a:t>
            </a:r>
            <a:r>
              <a:rPr lang="en-US" dirty="0" err="1"/>
              <a:t>broen</a:t>
            </a:r>
            <a:r>
              <a:rPr lang="en-US" dirty="0"/>
              <a:t> </a:t>
            </a:r>
            <a:r>
              <a:rPr lang="en-US" dirty="0" err="1"/>
              <a:t>til</a:t>
            </a:r>
            <a:r>
              <a:rPr lang="en-US" dirty="0"/>
              <a:t> </a:t>
            </a:r>
            <a:r>
              <a:rPr lang="en-US" dirty="0" err="1"/>
              <a:t>barnet</a:t>
            </a:r>
            <a:r>
              <a:rPr lang="en-US" dirty="0"/>
              <a:t> </a:t>
            </a:r>
            <a:r>
              <a:rPr lang="en-US" dirty="0" err="1"/>
              <a:t>som</a:t>
            </a:r>
            <a:r>
              <a:rPr lang="en-US" dirty="0"/>
              <a:t> sitter </a:t>
            </a:r>
            <a:r>
              <a:rPr lang="en-US" dirty="0" err="1"/>
              <a:t>på</a:t>
            </a:r>
            <a:r>
              <a:rPr lang="en-US" dirty="0"/>
              <a:t> den </a:t>
            </a:r>
            <a:r>
              <a:rPr lang="en-US" dirty="0" err="1"/>
              <a:t>andre</a:t>
            </a:r>
            <a:r>
              <a:rPr lang="en-US" dirty="0"/>
              <a:t> </a:t>
            </a:r>
            <a:r>
              <a:rPr lang="en-US" dirty="0" err="1"/>
              <a:t>siden</a:t>
            </a:r>
            <a:r>
              <a:rPr lang="en-US" dirty="0"/>
              <a:t>. </a:t>
            </a:r>
          </a:p>
          <a:p>
            <a:r>
              <a:rPr lang="en-US" dirty="0" err="1"/>
              <a:t>Løs</a:t>
            </a:r>
            <a:r>
              <a:rPr lang="en-US" dirty="0"/>
              <a:t> </a:t>
            </a:r>
            <a:r>
              <a:rPr lang="en-US" dirty="0" err="1"/>
              <a:t>relasjonelle</a:t>
            </a:r>
            <a:r>
              <a:rPr lang="en-US" dirty="0"/>
              <a:t> </a:t>
            </a:r>
            <a:r>
              <a:rPr lang="en-US" dirty="0" err="1"/>
              <a:t>vansker</a:t>
            </a:r>
            <a:r>
              <a:rPr lang="en-US" dirty="0"/>
              <a:t> handler om </a:t>
            </a:r>
            <a:r>
              <a:rPr lang="en-US" dirty="0" err="1"/>
              <a:t>reparasjon</a:t>
            </a:r>
            <a:r>
              <a:rPr lang="en-US" dirty="0"/>
              <a:t> </a:t>
            </a:r>
            <a:r>
              <a:rPr lang="en-US" dirty="0" err="1"/>
              <a:t>og</a:t>
            </a:r>
            <a:r>
              <a:rPr lang="en-US" dirty="0"/>
              <a:t> </a:t>
            </a:r>
            <a:r>
              <a:rPr lang="en-US" dirty="0" err="1"/>
              <a:t>grenser</a:t>
            </a:r>
            <a:r>
              <a:rPr lang="en-US" dirty="0"/>
              <a:t>.</a:t>
            </a:r>
          </a:p>
          <a:p>
            <a:endParaRPr lang="en-US" dirty="0"/>
          </a:p>
          <a:p>
            <a:r>
              <a:rPr lang="en-US" dirty="0">
                <a:cs typeface="Calibri"/>
              </a:rPr>
              <a:t>For </a:t>
            </a:r>
            <a:r>
              <a:rPr lang="en-US" dirty="0" err="1">
                <a:cs typeface="Calibri"/>
              </a:rPr>
              <a:t>å</a:t>
            </a:r>
            <a:r>
              <a:rPr lang="en-US" dirty="0">
                <a:cs typeface="Calibri"/>
              </a:rPr>
              <a:t> </a:t>
            </a:r>
            <a:r>
              <a:rPr lang="en-US" dirty="0" err="1">
                <a:cs typeface="Calibri"/>
              </a:rPr>
              <a:t>klare</a:t>
            </a:r>
            <a:r>
              <a:rPr lang="en-US" dirty="0">
                <a:cs typeface="Calibri"/>
              </a:rPr>
              <a:t> </a:t>
            </a:r>
            <a:r>
              <a:rPr lang="en-US" dirty="0" err="1">
                <a:cs typeface="Calibri"/>
              </a:rPr>
              <a:t>å</a:t>
            </a:r>
            <a:r>
              <a:rPr lang="en-US" dirty="0">
                <a:cs typeface="Calibri"/>
              </a:rPr>
              <a:t> </a:t>
            </a:r>
            <a:r>
              <a:rPr lang="en-US" dirty="0" err="1">
                <a:cs typeface="Calibri"/>
              </a:rPr>
              <a:t>løse</a:t>
            </a:r>
            <a:r>
              <a:rPr lang="en-US" dirty="0">
                <a:cs typeface="Calibri"/>
              </a:rPr>
              <a:t> </a:t>
            </a:r>
            <a:r>
              <a:rPr lang="en-US" dirty="0" err="1">
                <a:cs typeface="Calibri"/>
              </a:rPr>
              <a:t>relasjonelle</a:t>
            </a:r>
            <a:r>
              <a:rPr lang="en-US" dirty="0">
                <a:cs typeface="Calibri"/>
              </a:rPr>
              <a:t> </a:t>
            </a:r>
            <a:r>
              <a:rPr lang="en-US" dirty="0" err="1">
                <a:cs typeface="Calibri"/>
              </a:rPr>
              <a:t>vansker</a:t>
            </a:r>
            <a:r>
              <a:rPr lang="en-US" dirty="0">
                <a:cs typeface="Calibri"/>
              </a:rPr>
              <a:t> </a:t>
            </a:r>
            <a:r>
              <a:rPr lang="en-US" dirty="0" err="1">
                <a:cs typeface="Calibri"/>
              </a:rPr>
              <a:t>som</a:t>
            </a:r>
            <a:r>
              <a:rPr lang="en-US" dirty="0">
                <a:cs typeface="Calibri"/>
              </a:rPr>
              <a:t> </a:t>
            </a:r>
            <a:r>
              <a:rPr lang="en-US" dirty="0" err="1">
                <a:cs typeface="Calibri"/>
              </a:rPr>
              <a:t>å</a:t>
            </a:r>
            <a:r>
              <a:rPr lang="en-US" dirty="0">
                <a:cs typeface="Calibri"/>
              </a:rPr>
              <a:t> </a:t>
            </a:r>
            <a:r>
              <a:rPr lang="en-US" dirty="0" err="1">
                <a:cs typeface="Calibri"/>
              </a:rPr>
              <a:t>reparere</a:t>
            </a:r>
            <a:r>
              <a:rPr lang="en-US" dirty="0">
                <a:cs typeface="Calibri"/>
              </a:rPr>
              <a:t> </a:t>
            </a:r>
            <a:r>
              <a:rPr lang="en-US" dirty="0" err="1">
                <a:cs typeface="Calibri"/>
              </a:rPr>
              <a:t>når</a:t>
            </a:r>
            <a:r>
              <a:rPr lang="en-US" dirty="0">
                <a:cs typeface="Calibri"/>
              </a:rPr>
              <a:t> </a:t>
            </a:r>
            <a:r>
              <a:rPr lang="en-US" dirty="0" err="1">
                <a:cs typeface="Calibri"/>
              </a:rPr>
              <a:t>noe</a:t>
            </a:r>
            <a:r>
              <a:rPr lang="en-US" dirty="0">
                <a:cs typeface="Calibri"/>
              </a:rPr>
              <a:t> </a:t>
            </a:r>
            <a:r>
              <a:rPr lang="en-US" dirty="0" err="1">
                <a:cs typeface="Calibri"/>
              </a:rPr>
              <a:t>har</a:t>
            </a:r>
            <a:r>
              <a:rPr lang="en-US" dirty="0">
                <a:cs typeface="Calibri"/>
              </a:rPr>
              <a:t> </a:t>
            </a:r>
            <a:r>
              <a:rPr lang="en-US" dirty="0" err="1">
                <a:cs typeface="Calibri"/>
              </a:rPr>
              <a:t>blitt</a:t>
            </a:r>
            <a:r>
              <a:rPr lang="en-US" dirty="0">
                <a:cs typeface="Calibri"/>
              </a:rPr>
              <a:t> </a:t>
            </a:r>
            <a:r>
              <a:rPr lang="en-US" dirty="0" err="1">
                <a:cs typeface="Calibri"/>
              </a:rPr>
              <a:t>feil</a:t>
            </a:r>
            <a:r>
              <a:rPr lang="en-US" dirty="0">
                <a:cs typeface="Calibri"/>
              </a:rPr>
              <a:t>, </a:t>
            </a:r>
            <a:r>
              <a:rPr lang="en-US" dirty="0" err="1">
                <a:cs typeface="Calibri"/>
              </a:rPr>
              <a:t>og</a:t>
            </a:r>
            <a:r>
              <a:rPr lang="en-US" dirty="0">
                <a:cs typeface="Calibri"/>
              </a:rPr>
              <a:t> </a:t>
            </a:r>
            <a:r>
              <a:rPr lang="en-US" dirty="0" err="1">
                <a:cs typeface="Calibri"/>
              </a:rPr>
              <a:t>å</a:t>
            </a:r>
            <a:r>
              <a:rPr lang="en-US" dirty="0">
                <a:cs typeface="Calibri"/>
              </a:rPr>
              <a:t> </a:t>
            </a:r>
            <a:r>
              <a:rPr lang="en-US" dirty="0" err="1">
                <a:cs typeface="Calibri"/>
              </a:rPr>
              <a:t>sette</a:t>
            </a:r>
            <a:r>
              <a:rPr lang="en-US" dirty="0">
                <a:cs typeface="Calibri"/>
              </a:rPr>
              <a:t> </a:t>
            </a:r>
            <a:r>
              <a:rPr lang="en-US" dirty="0" err="1">
                <a:cs typeface="Calibri"/>
              </a:rPr>
              <a:t>tydelige</a:t>
            </a:r>
            <a:r>
              <a:rPr lang="en-US" dirty="0">
                <a:cs typeface="Calibri"/>
              </a:rPr>
              <a:t> </a:t>
            </a:r>
            <a:r>
              <a:rPr lang="en-US" dirty="0" err="1">
                <a:cs typeface="Calibri"/>
              </a:rPr>
              <a:t>og</a:t>
            </a:r>
            <a:r>
              <a:rPr lang="en-US" dirty="0">
                <a:cs typeface="Calibri"/>
              </a:rPr>
              <a:t> </a:t>
            </a:r>
            <a:r>
              <a:rPr lang="en-US" dirty="0" err="1">
                <a:cs typeface="Calibri"/>
              </a:rPr>
              <a:t>varme</a:t>
            </a:r>
            <a:r>
              <a:rPr lang="en-US" dirty="0">
                <a:cs typeface="Calibri"/>
              </a:rPr>
              <a:t> </a:t>
            </a:r>
            <a:r>
              <a:rPr lang="en-US" dirty="0" err="1">
                <a:cs typeface="Calibri"/>
              </a:rPr>
              <a:t>grenser</a:t>
            </a:r>
            <a:r>
              <a:rPr lang="en-US" dirty="0">
                <a:cs typeface="Calibri"/>
              </a:rPr>
              <a:t>, </a:t>
            </a:r>
            <a:r>
              <a:rPr lang="en-US" dirty="0" err="1">
                <a:cs typeface="Calibri"/>
              </a:rPr>
              <a:t>trenger</a:t>
            </a:r>
            <a:r>
              <a:rPr lang="en-US" dirty="0">
                <a:cs typeface="Calibri"/>
              </a:rPr>
              <a:t> vi </a:t>
            </a:r>
            <a:r>
              <a:rPr lang="en-US" dirty="0" err="1">
                <a:cs typeface="Calibri"/>
              </a:rPr>
              <a:t>å</a:t>
            </a:r>
            <a:r>
              <a:rPr lang="en-US" dirty="0">
                <a:cs typeface="Calibri"/>
              </a:rPr>
              <a:t> </a:t>
            </a:r>
            <a:r>
              <a:rPr lang="en-US" dirty="0" err="1">
                <a:cs typeface="Calibri"/>
              </a:rPr>
              <a:t>forstå</a:t>
            </a:r>
            <a:r>
              <a:rPr lang="en-US" dirty="0">
                <a:cs typeface="Calibri"/>
              </a:rPr>
              <a:t> </a:t>
            </a:r>
            <a:r>
              <a:rPr lang="en-US" dirty="0" err="1">
                <a:cs typeface="Calibri"/>
              </a:rPr>
              <a:t>følelser</a:t>
            </a:r>
            <a:r>
              <a:rPr lang="en-US" dirty="0">
                <a:cs typeface="Calibri"/>
              </a:rPr>
              <a:t> </a:t>
            </a:r>
            <a:r>
              <a:rPr lang="en-US" dirty="0" err="1">
                <a:cs typeface="Calibri"/>
              </a:rPr>
              <a:t>og</a:t>
            </a:r>
            <a:r>
              <a:rPr lang="en-US" dirty="0">
                <a:cs typeface="Calibri"/>
              </a:rPr>
              <a:t> </a:t>
            </a:r>
            <a:r>
              <a:rPr lang="en-US" dirty="0" err="1">
                <a:cs typeface="Calibri"/>
              </a:rPr>
              <a:t>lære</a:t>
            </a:r>
            <a:r>
              <a:rPr lang="en-US" dirty="0">
                <a:cs typeface="Calibri"/>
              </a:rPr>
              <a:t> </a:t>
            </a:r>
            <a:r>
              <a:rPr lang="en-US" dirty="0" err="1">
                <a:cs typeface="Calibri"/>
              </a:rPr>
              <a:t>oss</a:t>
            </a:r>
            <a:r>
              <a:rPr lang="en-US" dirty="0">
                <a:cs typeface="Calibri"/>
              </a:rPr>
              <a:t> </a:t>
            </a:r>
            <a:r>
              <a:rPr lang="en-US" dirty="0" err="1">
                <a:cs typeface="Calibri"/>
              </a:rPr>
              <a:t>å</a:t>
            </a:r>
            <a:r>
              <a:rPr lang="en-US" dirty="0">
                <a:cs typeface="Calibri"/>
              </a:rPr>
              <a:t> </a:t>
            </a:r>
            <a:r>
              <a:rPr lang="en-US" dirty="0" err="1">
                <a:cs typeface="Calibri"/>
              </a:rPr>
              <a:t>validere</a:t>
            </a:r>
            <a:r>
              <a:rPr lang="en-US" dirty="0">
                <a:cs typeface="Calibri"/>
              </a:rPr>
              <a:t> </a:t>
            </a:r>
            <a:r>
              <a:rPr lang="en-US" dirty="0" err="1">
                <a:cs typeface="Calibri"/>
              </a:rPr>
              <a:t>følelser</a:t>
            </a:r>
            <a:r>
              <a:rPr lang="en-US" dirty="0">
                <a:cs typeface="Calibri"/>
              </a:rPr>
              <a:t> </a:t>
            </a:r>
            <a:r>
              <a:rPr lang="en-US" dirty="0" err="1">
                <a:cs typeface="Calibri"/>
              </a:rPr>
              <a:t>og</a:t>
            </a:r>
            <a:r>
              <a:rPr lang="en-US" dirty="0">
                <a:cs typeface="Calibri"/>
              </a:rPr>
              <a:t> </a:t>
            </a:r>
            <a:r>
              <a:rPr lang="en-US" dirty="0" err="1">
                <a:cs typeface="Calibri"/>
              </a:rPr>
              <a:t>klare</a:t>
            </a:r>
            <a:r>
              <a:rPr lang="en-US" dirty="0">
                <a:cs typeface="Calibri"/>
              </a:rPr>
              <a:t> </a:t>
            </a:r>
            <a:r>
              <a:rPr lang="en-US" dirty="0" err="1">
                <a:cs typeface="Calibri"/>
              </a:rPr>
              <a:t>å</a:t>
            </a:r>
            <a:r>
              <a:rPr lang="en-US" dirty="0">
                <a:cs typeface="Calibri"/>
              </a:rPr>
              <a:t> </a:t>
            </a:r>
            <a:r>
              <a:rPr lang="en-US" dirty="0" err="1">
                <a:cs typeface="Calibri"/>
              </a:rPr>
              <a:t>fri</a:t>
            </a:r>
            <a:r>
              <a:rPr lang="en-US" dirty="0">
                <a:cs typeface="Calibri"/>
              </a:rPr>
              <a:t> </a:t>
            </a:r>
            <a:r>
              <a:rPr lang="en-US" dirty="0" err="1">
                <a:cs typeface="Calibri"/>
              </a:rPr>
              <a:t>oss</a:t>
            </a:r>
            <a:r>
              <a:rPr lang="en-US" dirty="0">
                <a:cs typeface="Calibri"/>
              </a:rPr>
              <a:t> </a:t>
            </a:r>
            <a:r>
              <a:rPr lang="en-US" dirty="0" err="1">
                <a:cs typeface="Calibri"/>
              </a:rPr>
              <a:t>fra</a:t>
            </a:r>
            <a:r>
              <a:rPr lang="en-US" dirty="0">
                <a:cs typeface="Calibri"/>
              </a:rPr>
              <a:t> </a:t>
            </a:r>
            <a:r>
              <a:rPr lang="en-US" dirty="0" err="1">
                <a:cs typeface="Calibri"/>
              </a:rPr>
              <a:t>egne</a:t>
            </a:r>
            <a:r>
              <a:rPr lang="en-US" dirty="0">
                <a:cs typeface="Calibri"/>
              </a:rPr>
              <a:t> </a:t>
            </a:r>
            <a:r>
              <a:rPr lang="en-US" dirty="0" err="1">
                <a:cs typeface="Calibri"/>
              </a:rPr>
              <a:t>følefeller</a:t>
            </a:r>
            <a:r>
              <a:rPr lang="en-US" dirty="0">
                <a:cs typeface="Calibri"/>
              </a:rPr>
              <a:t>. Men </a:t>
            </a:r>
            <a:r>
              <a:rPr lang="en-US" dirty="0" err="1">
                <a:cs typeface="Calibri"/>
              </a:rPr>
              <a:t>selv</a:t>
            </a:r>
            <a:r>
              <a:rPr lang="en-US" dirty="0">
                <a:cs typeface="Calibri"/>
              </a:rPr>
              <a:t> om vi vet </a:t>
            </a:r>
            <a:r>
              <a:rPr lang="en-US" dirty="0" err="1">
                <a:cs typeface="Calibri"/>
              </a:rPr>
              <a:t>hva</a:t>
            </a:r>
            <a:r>
              <a:rPr lang="en-US" dirty="0">
                <a:cs typeface="Calibri"/>
              </a:rPr>
              <a:t> vi </a:t>
            </a:r>
            <a:r>
              <a:rPr lang="en-US" dirty="0" err="1">
                <a:cs typeface="Calibri"/>
              </a:rPr>
              <a:t>skal</a:t>
            </a:r>
            <a:r>
              <a:rPr lang="en-US" dirty="0">
                <a:cs typeface="Calibri"/>
              </a:rPr>
              <a:t> </a:t>
            </a:r>
            <a:r>
              <a:rPr lang="en-US" dirty="0" err="1">
                <a:cs typeface="Calibri"/>
              </a:rPr>
              <a:t>gjøre</a:t>
            </a:r>
            <a:r>
              <a:rPr lang="en-US" dirty="0">
                <a:cs typeface="Calibri"/>
              </a:rPr>
              <a:t> </a:t>
            </a:r>
            <a:r>
              <a:rPr lang="en-US" dirty="0" err="1">
                <a:cs typeface="Calibri"/>
              </a:rPr>
              <a:t>er</a:t>
            </a:r>
            <a:r>
              <a:rPr lang="en-US" dirty="0">
                <a:cs typeface="Calibri"/>
              </a:rPr>
              <a:t> </a:t>
            </a:r>
            <a:r>
              <a:rPr lang="en-US" dirty="0" err="1">
                <a:cs typeface="Calibri"/>
              </a:rPr>
              <a:t>det</a:t>
            </a:r>
            <a:r>
              <a:rPr lang="en-US" dirty="0">
                <a:cs typeface="Calibri"/>
              </a:rPr>
              <a:t> </a:t>
            </a:r>
            <a:r>
              <a:rPr lang="en-US" dirty="0" err="1">
                <a:cs typeface="Calibri"/>
              </a:rPr>
              <a:t>ikke</a:t>
            </a:r>
            <a:r>
              <a:rPr lang="en-US" dirty="0">
                <a:cs typeface="Calibri"/>
              </a:rPr>
              <a:t> </a:t>
            </a:r>
            <a:r>
              <a:rPr lang="en-US" dirty="0" err="1">
                <a:cs typeface="Calibri"/>
              </a:rPr>
              <a:t>alltid</a:t>
            </a:r>
            <a:r>
              <a:rPr lang="en-US" dirty="0">
                <a:cs typeface="Calibri"/>
              </a:rPr>
              <a:t> vi </a:t>
            </a:r>
            <a:r>
              <a:rPr lang="en-US" dirty="0" err="1">
                <a:cs typeface="Calibri"/>
              </a:rPr>
              <a:t>får</a:t>
            </a:r>
            <a:r>
              <a:rPr lang="en-US" dirty="0">
                <a:cs typeface="Calibri"/>
              </a:rPr>
              <a:t> </a:t>
            </a:r>
            <a:r>
              <a:rPr lang="en-US" dirty="0" err="1">
                <a:cs typeface="Calibri"/>
              </a:rPr>
              <a:t>det</a:t>
            </a:r>
            <a:r>
              <a:rPr lang="en-US" dirty="0">
                <a:cs typeface="Calibri"/>
              </a:rPr>
              <a:t> til </a:t>
            </a:r>
            <a:r>
              <a:rPr lang="en-US" dirty="0" err="1">
                <a:cs typeface="Calibri"/>
              </a:rPr>
              <a:t>likevel</a:t>
            </a:r>
            <a:r>
              <a:rPr lang="en-US" dirty="0">
                <a:cs typeface="Calibri"/>
              </a:rPr>
              <a:t>. </a:t>
            </a:r>
            <a:r>
              <a:rPr lang="en-US" dirty="0" err="1">
                <a:cs typeface="Calibri"/>
              </a:rPr>
              <a:t>Noen</a:t>
            </a:r>
            <a:r>
              <a:rPr lang="en-US" dirty="0">
                <a:cs typeface="Calibri"/>
              </a:rPr>
              <a:t> ganger </a:t>
            </a:r>
            <a:r>
              <a:rPr lang="en-US" dirty="0" err="1">
                <a:cs typeface="Calibri"/>
              </a:rPr>
              <a:t>er</a:t>
            </a:r>
            <a:r>
              <a:rPr lang="en-US" dirty="0">
                <a:cs typeface="Calibri"/>
              </a:rPr>
              <a:t> vi </a:t>
            </a:r>
            <a:r>
              <a:rPr lang="en-US" dirty="0" err="1">
                <a:cs typeface="Calibri"/>
              </a:rPr>
              <a:t>mer</a:t>
            </a:r>
            <a:r>
              <a:rPr lang="en-US" dirty="0">
                <a:cs typeface="Calibri"/>
              </a:rPr>
              <a:t> </a:t>
            </a:r>
            <a:r>
              <a:rPr lang="en-US" dirty="0" err="1">
                <a:cs typeface="Calibri"/>
              </a:rPr>
              <a:t>motivert</a:t>
            </a:r>
            <a:r>
              <a:rPr lang="en-US" dirty="0">
                <a:cs typeface="Calibri"/>
              </a:rPr>
              <a:t> for </a:t>
            </a:r>
            <a:r>
              <a:rPr lang="en-US" dirty="0" err="1">
                <a:cs typeface="Calibri"/>
              </a:rPr>
              <a:t>å</a:t>
            </a:r>
            <a:r>
              <a:rPr lang="en-US" dirty="0">
                <a:cs typeface="Calibri"/>
              </a:rPr>
              <a:t> </a:t>
            </a:r>
            <a:r>
              <a:rPr lang="en-US" dirty="0" err="1">
                <a:cs typeface="Calibri"/>
              </a:rPr>
              <a:t>unngå</a:t>
            </a:r>
            <a:r>
              <a:rPr lang="en-US" dirty="0">
                <a:cs typeface="Calibri"/>
              </a:rPr>
              <a:t> </a:t>
            </a:r>
            <a:r>
              <a:rPr lang="en-US" dirty="0" err="1">
                <a:cs typeface="Calibri"/>
              </a:rPr>
              <a:t>ubehagelige</a:t>
            </a:r>
            <a:r>
              <a:rPr lang="en-US" dirty="0">
                <a:cs typeface="Calibri"/>
              </a:rPr>
              <a:t> </a:t>
            </a:r>
            <a:r>
              <a:rPr lang="en-US" dirty="0" err="1">
                <a:cs typeface="Calibri"/>
              </a:rPr>
              <a:t>og</a:t>
            </a:r>
            <a:r>
              <a:rPr lang="en-US" dirty="0">
                <a:cs typeface="Calibri"/>
              </a:rPr>
              <a:t> </a:t>
            </a:r>
            <a:r>
              <a:rPr lang="en-US" dirty="0" err="1">
                <a:cs typeface="Calibri"/>
              </a:rPr>
              <a:t>skremmende</a:t>
            </a:r>
            <a:r>
              <a:rPr lang="en-US" dirty="0">
                <a:cs typeface="Calibri"/>
              </a:rPr>
              <a:t> </a:t>
            </a:r>
            <a:r>
              <a:rPr lang="en-US" dirty="0" err="1">
                <a:cs typeface="Calibri"/>
              </a:rPr>
              <a:t>følelser</a:t>
            </a:r>
            <a:r>
              <a:rPr lang="en-US" dirty="0">
                <a:cs typeface="Calibri"/>
              </a:rPr>
              <a:t> </a:t>
            </a:r>
            <a:r>
              <a:rPr lang="en-US" dirty="0" err="1">
                <a:cs typeface="Calibri"/>
              </a:rPr>
              <a:t>enn</a:t>
            </a:r>
            <a:r>
              <a:rPr lang="en-US" dirty="0">
                <a:cs typeface="Calibri"/>
              </a:rPr>
              <a:t> vi </a:t>
            </a:r>
            <a:r>
              <a:rPr lang="en-US" dirty="0" err="1">
                <a:cs typeface="Calibri"/>
              </a:rPr>
              <a:t>er</a:t>
            </a:r>
            <a:r>
              <a:rPr lang="en-US" dirty="0">
                <a:cs typeface="Calibri"/>
              </a:rPr>
              <a:t> til </a:t>
            </a:r>
            <a:r>
              <a:rPr lang="en-US" dirty="0" err="1">
                <a:cs typeface="Calibri"/>
              </a:rPr>
              <a:t>å</a:t>
            </a:r>
            <a:r>
              <a:rPr lang="en-US" dirty="0">
                <a:cs typeface="Calibri"/>
              </a:rPr>
              <a:t> </a:t>
            </a:r>
            <a:r>
              <a:rPr lang="en-US" dirty="0" err="1">
                <a:cs typeface="Calibri"/>
              </a:rPr>
              <a:t>gjøre</a:t>
            </a:r>
            <a:r>
              <a:rPr lang="en-US" dirty="0">
                <a:cs typeface="Calibri"/>
              </a:rPr>
              <a:t> </a:t>
            </a:r>
            <a:r>
              <a:rPr lang="en-US" dirty="0" err="1">
                <a:cs typeface="Calibri"/>
              </a:rPr>
              <a:t>det</a:t>
            </a:r>
            <a:r>
              <a:rPr lang="en-US" dirty="0">
                <a:cs typeface="Calibri"/>
              </a:rPr>
              <a:t> vi vet </a:t>
            </a:r>
            <a:r>
              <a:rPr lang="en-US" dirty="0" err="1">
                <a:cs typeface="Calibri"/>
              </a:rPr>
              <a:t>er</a:t>
            </a:r>
            <a:r>
              <a:rPr lang="en-US" dirty="0">
                <a:cs typeface="Calibri"/>
              </a:rPr>
              <a:t> </a:t>
            </a:r>
            <a:r>
              <a:rPr lang="en-US" dirty="0" err="1">
                <a:cs typeface="Calibri"/>
              </a:rPr>
              <a:t>riktig</a:t>
            </a:r>
            <a:r>
              <a:rPr lang="en-US" dirty="0">
                <a:cs typeface="Calibri"/>
              </a:rPr>
              <a:t>. Vi </a:t>
            </a:r>
            <a:r>
              <a:rPr lang="en-US" dirty="0" err="1">
                <a:cs typeface="Calibri"/>
              </a:rPr>
              <a:t>trenger</a:t>
            </a:r>
            <a:r>
              <a:rPr lang="en-US" dirty="0">
                <a:cs typeface="Calibri"/>
              </a:rPr>
              <a:t> </a:t>
            </a:r>
            <a:r>
              <a:rPr lang="en-US" dirty="0" err="1">
                <a:cs typeface="Calibri"/>
              </a:rPr>
              <a:t>altså</a:t>
            </a:r>
            <a:r>
              <a:rPr lang="en-US" dirty="0">
                <a:cs typeface="Calibri"/>
              </a:rPr>
              <a:t> </a:t>
            </a:r>
            <a:r>
              <a:rPr lang="en-US" dirty="0" err="1">
                <a:cs typeface="Calibri"/>
              </a:rPr>
              <a:t>å</a:t>
            </a:r>
            <a:r>
              <a:rPr lang="en-US" dirty="0">
                <a:cs typeface="Calibri"/>
              </a:rPr>
              <a:t> </a:t>
            </a:r>
            <a:r>
              <a:rPr lang="en-US" dirty="0" err="1">
                <a:cs typeface="Calibri"/>
              </a:rPr>
              <a:t>øke</a:t>
            </a:r>
            <a:r>
              <a:rPr lang="en-US" dirty="0">
                <a:cs typeface="Calibri"/>
              </a:rPr>
              <a:t> </a:t>
            </a:r>
            <a:r>
              <a:rPr lang="en-US" dirty="0" err="1">
                <a:cs typeface="Calibri"/>
              </a:rPr>
              <a:t>motivasjonen</a:t>
            </a:r>
            <a:r>
              <a:rPr lang="en-US" dirty="0">
                <a:cs typeface="Calibri"/>
              </a:rPr>
              <a:t> for </a:t>
            </a:r>
            <a:r>
              <a:rPr lang="en-US" dirty="0" err="1">
                <a:cs typeface="Calibri"/>
              </a:rPr>
              <a:t>å</a:t>
            </a:r>
            <a:r>
              <a:rPr lang="en-US" dirty="0">
                <a:cs typeface="Calibri"/>
              </a:rPr>
              <a:t> </a:t>
            </a:r>
            <a:r>
              <a:rPr lang="en-US" dirty="0" err="1">
                <a:cs typeface="Calibri"/>
              </a:rPr>
              <a:t>hjelpe</a:t>
            </a:r>
            <a:r>
              <a:rPr lang="en-US" dirty="0">
                <a:cs typeface="Calibri"/>
              </a:rPr>
              <a:t> </a:t>
            </a:r>
            <a:r>
              <a:rPr lang="en-US" dirty="0" err="1">
                <a:cs typeface="Calibri"/>
              </a:rPr>
              <a:t>barnet</a:t>
            </a:r>
            <a:r>
              <a:rPr lang="en-US" dirty="0">
                <a:cs typeface="Calibri"/>
              </a:rPr>
              <a:t> </a:t>
            </a:r>
            <a:r>
              <a:rPr lang="en-US" dirty="0" err="1">
                <a:cs typeface="Calibri"/>
              </a:rPr>
              <a:t>akkurat</a:t>
            </a:r>
            <a:r>
              <a:rPr lang="en-US" dirty="0">
                <a:cs typeface="Calibri"/>
              </a:rPr>
              <a:t> </a:t>
            </a:r>
            <a:r>
              <a:rPr lang="en-US" dirty="0" err="1">
                <a:cs typeface="Calibri"/>
              </a:rPr>
              <a:t>når</a:t>
            </a:r>
            <a:r>
              <a:rPr lang="en-US" dirty="0">
                <a:cs typeface="Calibri"/>
              </a:rPr>
              <a:t> vi </a:t>
            </a:r>
            <a:r>
              <a:rPr lang="en-US" dirty="0" err="1">
                <a:cs typeface="Calibri"/>
              </a:rPr>
              <a:t>trenger</a:t>
            </a:r>
            <a:r>
              <a:rPr lang="en-US" dirty="0">
                <a:cs typeface="Calibri"/>
              </a:rPr>
              <a:t> det. </a:t>
            </a:r>
          </a:p>
          <a:p>
            <a:endParaRPr lang="en-US" dirty="0">
              <a:cs typeface="Calibri"/>
            </a:endParaRPr>
          </a:p>
          <a:p>
            <a:r>
              <a:rPr lang="en-US" dirty="0" err="1">
                <a:cs typeface="Calibri"/>
              </a:rPr>
              <a:t>Det</a:t>
            </a:r>
            <a:r>
              <a:rPr lang="en-US" dirty="0">
                <a:cs typeface="Calibri"/>
              </a:rPr>
              <a:t> </a:t>
            </a:r>
            <a:r>
              <a:rPr lang="en-US" dirty="0" err="1">
                <a:cs typeface="Calibri"/>
              </a:rPr>
              <a:t>er</a:t>
            </a:r>
            <a:r>
              <a:rPr lang="en-US" dirty="0">
                <a:cs typeface="Calibri"/>
              </a:rPr>
              <a:t> </a:t>
            </a:r>
            <a:r>
              <a:rPr lang="en-US" dirty="0" err="1">
                <a:cs typeface="Calibri"/>
              </a:rPr>
              <a:t>denne</a:t>
            </a:r>
            <a:r>
              <a:rPr lang="en-US" dirty="0">
                <a:cs typeface="Calibri"/>
              </a:rPr>
              <a:t> </a:t>
            </a:r>
            <a:r>
              <a:rPr lang="en-US" dirty="0" err="1">
                <a:cs typeface="Calibri"/>
              </a:rPr>
              <a:t>broen</a:t>
            </a:r>
            <a:r>
              <a:rPr lang="en-US" dirty="0">
                <a:cs typeface="Calibri"/>
              </a:rPr>
              <a:t> vi </a:t>
            </a:r>
            <a:r>
              <a:rPr lang="en-US" dirty="0" err="1">
                <a:cs typeface="Calibri"/>
              </a:rPr>
              <a:t>skal</a:t>
            </a:r>
            <a:r>
              <a:rPr lang="en-US" dirty="0">
                <a:cs typeface="Calibri"/>
              </a:rPr>
              <a:t> over I </a:t>
            </a:r>
            <a:r>
              <a:rPr lang="en-US" dirty="0" err="1">
                <a:cs typeface="Calibri"/>
              </a:rPr>
              <a:t>løpet</a:t>
            </a:r>
            <a:r>
              <a:rPr lang="en-US" dirty="0">
                <a:cs typeface="Calibri"/>
              </a:rPr>
              <a:t> </a:t>
            </a:r>
            <a:r>
              <a:rPr lang="en-US" dirty="0" err="1">
                <a:cs typeface="Calibri"/>
              </a:rPr>
              <a:t>av</a:t>
            </a:r>
            <a:r>
              <a:rPr lang="en-US" dirty="0">
                <a:cs typeface="Calibri"/>
              </a:rPr>
              <a:t> de </a:t>
            </a:r>
            <a:r>
              <a:rPr lang="en-US" dirty="0" err="1">
                <a:cs typeface="Calibri"/>
              </a:rPr>
              <a:t>neste</a:t>
            </a:r>
            <a:r>
              <a:rPr lang="en-US" dirty="0">
                <a:cs typeface="Calibri"/>
              </a:rPr>
              <a:t> </a:t>
            </a:r>
            <a:r>
              <a:rPr lang="en-US" dirty="0" err="1">
                <a:cs typeface="Calibri"/>
              </a:rPr>
              <a:t>dagene</a:t>
            </a:r>
            <a:r>
              <a:rPr lang="en-US" dirty="0">
                <a:cs typeface="Calibri"/>
              </a:rPr>
              <a:t>. For </a:t>
            </a:r>
            <a:r>
              <a:rPr lang="en-US" dirty="0" err="1">
                <a:cs typeface="Calibri"/>
              </a:rPr>
              <a:t>å</a:t>
            </a:r>
            <a:r>
              <a:rPr lang="en-US" dirty="0">
                <a:cs typeface="Calibri"/>
              </a:rPr>
              <a:t> </a:t>
            </a:r>
            <a:r>
              <a:rPr lang="en-US" dirty="0" err="1">
                <a:cs typeface="Calibri"/>
              </a:rPr>
              <a:t>komme</a:t>
            </a:r>
            <a:r>
              <a:rPr lang="en-US" dirty="0">
                <a:cs typeface="Calibri"/>
              </a:rPr>
              <a:t> til </a:t>
            </a:r>
            <a:r>
              <a:rPr lang="en-US" dirty="0" err="1">
                <a:cs typeface="Calibri"/>
              </a:rPr>
              <a:t>målet</a:t>
            </a:r>
            <a:r>
              <a:rPr lang="en-US" dirty="0">
                <a:cs typeface="Calibri"/>
              </a:rPr>
              <a:t> – </a:t>
            </a:r>
            <a:r>
              <a:rPr lang="en-US" dirty="0" err="1">
                <a:cs typeface="Calibri"/>
              </a:rPr>
              <a:t>barnet</a:t>
            </a:r>
            <a:r>
              <a:rPr lang="en-US" dirty="0">
                <a:cs typeface="Calibri"/>
              </a:rPr>
              <a:t> I </a:t>
            </a:r>
            <a:r>
              <a:rPr lang="en-US" dirty="0" err="1">
                <a:cs typeface="Calibri"/>
              </a:rPr>
              <a:t>enden</a:t>
            </a:r>
            <a:r>
              <a:rPr lang="en-US" dirty="0">
                <a:cs typeface="Calibri"/>
              </a:rPr>
              <a:t> </a:t>
            </a:r>
            <a:r>
              <a:rPr lang="en-US" dirty="0" err="1">
                <a:cs typeface="Calibri"/>
              </a:rPr>
              <a:t>av</a:t>
            </a:r>
            <a:r>
              <a:rPr lang="en-US" dirty="0">
                <a:cs typeface="Calibri"/>
              </a:rPr>
              <a:t> </a:t>
            </a:r>
            <a:r>
              <a:rPr lang="en-US" dirty="0" err="1">
                <a:cs typeface="Calibri"/>
              </a:rPr>
              <a:t>broen</a:t>
            </a:r>
            <a:r>
              <a:rPr lang="en-US" dirty="0">
                <a:cs typeface="Calibri"/>
              </a:rPr>
              <a:t>. </a:t>
            </a:r>
            <a:r>
              <a:rPr lang="en-US" dirty="0" err="1">
                <a:cs typeface="Calibri"/>
              </a:rPr>
              <a:t>Ikke</a:t>
            </a:r>
            <a:r>
              <a:rPr lang="en-US" dirty="0">
                <a:cs typeface="Calibri"/>
              </a:rPr>
              <a:t> </a:t>
            </a:r>
            <a:r>
              <a:rPr lang="en-US" dirty="0" err="1">
                <a:cs typeface="Calibri"/>
              </a:rPr>
              <a:t>nok</a:t>
            </a:r>
            <a:r>
              <a:rPr lang="en-US" dirty="0">
                <a:cs typeface="Calibri"/>
              </a:rPr>
              <a:t> </a:t>
            </a:r>
            <a:r>
              <a:rPr lang="en-US" dirty="0" err="1">
                <a:cs typeface="Calibri"/>
              </a:rPr>
              <a:t>å</a:t>
            </a:r>
            <a:r>
              <a:rPr lang="en-US" dirty="0">
                <a:cs typeface="Calibri"/>
              </a:rPr>
              <a:t> </a:t>
            </a:r>
            <a:r>
              <a:rPr lang="en-US" dirty="0" err="1">
                <a:cs typeface="Calibri"/>
              </a:rPr>
              <a:t>forstå</a:t>
            </a:r>
            <a:r>
              <a:rPr lang="en-US" dirty="0">
                <a:cs typeface="Calibri"/>
              </a:rPr>
              <a:t> </a:t>
            </a:r>
            <a:r>
              <a:rPr lang="en-US" dirty="0" err="1">
                <a:cs typeface="Calibri"/>
              </a:rPr>
              <a:t>følelser</a:t>
            </a:r>
            <a:r>
              <a:rPr lang="en-US" dirty="0">
                <a:cs typeface="Calibri"/>
              </a:rPr>
              <a:t>, </a:t>
            </a:r>
            <a:r>
              <a:rPr lang="en-US" dirty="0" err="1">
                <a:cs typeface="Calibri"/>
              </a:rPr>
              <a:t>må</a:t>
            </a:r>
            <a:r>
              <a:rPr lang="en-US" dirty="0">
                <a:cs typeface="Calibri"/>
              </a:rPr>
              <a:t> </a:t>
            </a:r>
            <a:r>
              <a:rPr lang="en-US" dirty="0" err="1">
                <a:cs typeface="Calibri"/>
              </a:rPr>
              <a:t>også</a:t>
            </a:r>
            <a:r>
              <a:rPr lang="en-US" dirty="0">
                <a:cs typeface="Calibri"/>
              </a:rPr>
              <a:t> </a:t>
            </a:r>
            <a:r>
              <a:rPr lang="en-US" dirty="0" err="1">
                <a:cs typeface="Calibri"/>
              </a:rPr>
              <a:t>øke</a:t>
            </a:r>
            <a:r>
              <a:rPr lang="en-US" dirty="0">
                <a:cs typeface="Calibri"/>
              </a:rPr>
              <a:t> </a:t>
            </a:r>
            <a:r>
              <a:rPr lang="en-US" dirty="0" err="1">
                <a:cs typeface="Calibri"/>
              </a:rPr>
              <a:t>motivasjon</a:t>
            </a:r>
            <a:r>
              <a:rPr lang="en-US" dirty="0">
                <a:cs typeface="Calibri"/>
              </a:rPr>
              <a:t> </a:t>
            </a:r>
            <a:r>
              <a:rPr lang="en-US" dirty="0" err="1">
                <a:cs typeface="Calibri"/>
              </a:rPr>
              <a:t>og</a:t>
            </a:r>
            <a:r>
              <a:rPr lang="en-US" dirty="0">
                <a:cs typeface="Calibri"/>
              </a:rPr>
              <a:t> </a:t>
            </a:r>
            <a:r>
              <a:rPr lang="en-US" dirty="0" err="1">
                <a:cs typeface="Calibri"/>
              </a:rPr>
              <a:t>bli</a:t>
            </a:r>
            <a:r>
              <a:rPr lang="en-US" dirty="0">
                <a:cs typeface="Calibri"/>
              </a:rPr>
              <a:t> </a:t>
            </a:r>
            <a:r>
              <a:rPr lang="en-US" dirty="0" err="1">
                <a:cs typeface="Calibri"/>
              </a:rPr>
              <a:t>bevisst</a:t>
            </a:r>
            <a:r>
              <a:rPr lang="en-US" dirty="0">
                <a:cs typeface="Calibri"/>
              </a:rPr>
              <a:t> </a:t>
            </a:r>
            <a:r>
              <a:rPr lang="en-US" dirty="0" err="1">
                <a:cs typeface="Calibri"/>
              </a:rPr>
              <a:t>og</a:t>
            </a:r>
            <a:r>
              <a:rPr lang="en-US" dirty="0">
                <a:cs typeface="Calibri"/>
              </a:rPr>
              <a:t> </a:t>
            </a:r>
            <a:r>
              <a:rPr lang="en-US" dirty="0" err="1">
                <a:cs typeface="Calibri"/>
              </a:rPr>
              <a:t>endre</a:t>
            </a:r>
            <a:r>
              <a:rPr lang="en-US" dirty="0">
                <a:cs typeface="Calibri"/>
              </a:rPr>
              <a:t> </a:t>
            </a:r>
            <a:r>
              <a:rPr lang="en-US" dirty="0" err="1">
                <a:cs typeface="Calibri"/>
              </a:rPr>
              <a:t>det</a:t>
            </a:r>
            <a:r>
              <a:rPr lang="en-US" dirty="0">
                <a:cs typeface="Calibri"/>
              </a:rPr>
              <a:t> </a:t>
            </a:r>
            <a:r>
              <a:rPr lang="en-US" dirty="0" err="1">
                <a:cs typeface="Calibri"/>
              </a:rPr>
              <a:t>som</a:t>
            </a:r>
            <a:r>
              <a:rPr lang="en-US" dirty="0">
                <a:cs typeface="Calibri"/>
              </a:rPr>
              <a:t> holder </a:t>
            </a:r>
            <a:r>
              <a:rPr lang="en-US" dirty="0" err="1">
                <a:cs typeface="Calibri"/>
              </a:rPr>
              <a:t>oss</a:t>
            </a:r>
            <a:r>
              <a:rPr lang="en-US" dirty="0">
                <a:cs typeface="Calibri"/>
              </a:rPr>
              <a:t> til bake </a:t>
            </a:r>
            <a:r>
              <a:rPr lang="en-US" dirty="0" err="1">
                <a:cs typeface="Calibri"/>
              </a:rPr>
              <a:t>fra</a:t>
            </a:r>
            <a:r>
              <a:rPr lang="en-US" dirty="0">
                <a:cs typeface="Calibri"/>
              </a:rPr>
              <a:t> </a:t>
            </a:r>
            <a:r>
              <a:rPr lang="en-US" dirty="0" err="1">
                <a:cs typeface="Calibri"/>
              </a:rPr>
              <a:t>å</a:t>
            </a:r>
            <a:r>
              <a:rPr lang="en-US" dirty="0">
                <a:cs typeface="Calibri"/>
              </a:rPr>
              <a:t> </a:t>
            </a:r>
            <a:r>
              <a:rPr lang="en-US" dirty="0" err="1">
                <a:cs typeface="Calibri"/>
              </a:rPr>
              <a:t>reparere</a:t>
            </a:r>
            <a:r>
              <a:rPr lang="en-US" dirty="0">
                <a:cs typeface="Calibri"/>
              </a:rPr>
              <a:t> </a:t>
            </a:r>
            <a:r>
              <a:rPr lang="en-US" dirty="0" err="1">
                <a:cs typeface="Calibri"/>
              </a:rPr>
              <a:t>og</a:t>
            </a:r>
            <a:r>
              <a:rPr lang="en-US" dirty="0">
                <a:cs typeface="Calibri"/>
              </a:rPr>
              <a:t> </a:t>
            </a:r>
            <a:r>
              <a:rPr lang="en-US" dirty="0" err="1">
                <a:cs typeface="Calibri"/>
              </a:rPr>
              <a:t>sette</a:t>
            </a:r>
            <a:r>
              <a:rPr lang="en-US" dirty="0">
                <a:cs typeface="Calibri"/>
              </a:rPr>
              <a:t> </a:t>
            </a:r>
            <a:r>
              <a:rPr lang="en-US" dirty="0" err="1">
                <a:cs typeface="Calibri"/>
              </a:rPr>
              <a:t>sunne</a:t>
            </a:r>
            <a:r>
              <a:rPr lang="en-US" dirty="0">
                <a:cs typeface="Calibri"/>
              </a:rPr>
              <a:t> </a:t>
            </a:r>
            <a:r>
              <a:rPr lang="en-US" dirty="0" err="1">
                <a:cs typeface="Calibri"/>
              </a:rPr>
              <a:t>grenser</a:t>
            </a:r>
            <a:r>
              <a:rPr lang="en-US" dirty="0">
                <a:cs typeface="Calibri"/>
              </a:rPr>
              <a:t>. </a:t>
            </a:r>
          </a:p>
          <a:p>
            <a:endParaRPr lang="en-US" dirty="0">
              <a:cs typeface="Calibri"/>
            </a:endParaRPr>
          </a:p>
          <a:p>
            <a:r>
              <a:rPr lang="en-US" dirty="0" err="1">
                <a:cs typeface="Calibri"/>
              </a:rPr>
              <a:t>Eks</a:t>
            </a:r>
            <a:r>
              <a:rPr lang="en-US" dirty="0">
                <a:cs typeface="Calibri"/>
              </a:rPr>
              <a:t>. </a:t>
            </a:r>
            <a:r>
              <a:rPr lang="en-US" dirty="0" err="1">
                <a:cs typeface="Calibri"/>
              </a:rPr>
              <a:t>Rusmisbruker</a:t>
            </a:r>
            <a:r>
              <a:rPr lang="en-US" dirty="0">
                <a:cs typeface="Calibri"/>
              </a:rPr>
              <a:t> – </a:t>
            </a:r>
            <a:r>
              <a:rPr lang="en-US" dirty="0" err="1">
                <a:cs typeface="Calibri"/>
              </a:rPr>
              <a:t>motivert</a:t>
            </a:r>
            <a:r>
              <a:rPr lang="en-US" dirty="0">
                <a:cs typeface="Calibri"/>
              </a:rPr>
              <a:t> til </a:t>
            </a:r>
            <a:r>
              <a:rPr lang="en-US" dirty="0" err="1">
                <a:cs typeface="Calibri"/>
              </a:rPr>
              <a:t>å</a:t>
            </a:r>
            <a:r>
              <a:rPr lang="en-US" dirty="0">
                <a:cs typeface="Calibri"/>
              </a:rPr>
              <a:t> </a:t>
            </a:r>
            <a:r>
              <a:rPr lang="en-US" dirty="0" err="1">
                <a:cs typeface="Calibri"/>
              </a:rPr>
              <a:t>slutte</a:t>
            </a:r>
            <a:r>
              <a:rPr lang="en-US" dirty="0">
                <a:cs typeface="Calibri"/>
              </a:rPr>
              <a:t>, men </a:t>
            </a:r>
            <a:r>
              <a:rPr lang="en-US" dirty="0" err="1">
                <a:cs typeface="Calibri"/>
              </a:rPr>
              <a:t>mer</a:t>
            </a:r>
            <a:r>
              <a:rPr lang="en-US" dirty="0">
                <a:cs typeface="Calibri"/>
              </a:rPr>
              <a:t> </a:t>
            </a:r>
            <a:r>
              <a:rPr lang="en-US" dirty="0" err="1">
                <a:cs typeface="Calibri"/>
              </a:rPr>
              <a:t>motivert</a:t>
            </a:r>
            <a:r>
              <a:rPr lang="en-US" dirty="0">
                <a:cs typeface="Calibri"/>
              </a:rPr>
              <a:t> til </a:t>
            </a:r>
            <a:r>
              <a:rPr lang="en-US" dirty="0" err="1">
                <a:cs typeface="Calibri"/>
              </a:rPr>
              <a:t>å</a:t>
            </a:r>
            <a:r>
              <a:rPr lang="en-US" dirty="0">
                <a:cs typeface="Calibri"/>
              </a:rPr>
              <a:t> </a:t>
            </a:r>
            <a:r>
              <a:rPr lang="en-US" dirty="0" err="1">
                <a:cs typeface="Calibri"/>
              </a:rPr>
              <a:t>fortsette</a:t>
            </a:r>
            <a:r>
              <a:rPr lang="en-US" dirty="0">
                <a:cs typeface="Calibri"/>
              </a:rPr>
              <a:t>.</a:t>
            </a:r>
            <a:endParaRPr lang="en-US" dirty="0"/>
          </a:p>
          <a:p>
            <a:endParaRPr lang="en-US" dirty="0"/>
          </a:p>
        </p:txBody>
      </p:sp>
      <p:sp>
        <p:nvSpPr>
          <p:cNvPr id="4" name="Slide Number Placeholder 3"/>
          <p:cNvSpPr>
            <a:spLocks noGrp="1"/>
          </p:cNvSpPr>
          <p:nvPr>
            <p:ph type="sldNum" sz="quarter" idx="10"/>
          </p:nvPr>
        </p:nvSpPr>
        <p:spPr/>
        <p:txBody>
          <a:bodyPr/>
          <a:lstStyle/>
          <a:p>
            <a:fld id="{E58B4092-649F-E045-86C3-197A2713D04A}" type="slidenum">
              <a:rPr lang="en-US" smtClean="0"/>
              <a:pPr/>
              <a:t>16</a:t>
            </a:fld>
            <a:endParaRPr lang="en-US"/>
          </a:p>
        </p:txBody>
      </p:sp>
    </p:spTree>
    <p:extLst>
      <p:ext uri="{BB962C8B-B14F-4D97-AF65-F5344CB8AC3E}">
        <p14:creationId xmlns:p14="http://schemas.microsoft.com/office/powerpoint/2010/main" val="3000980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4B2E8C7-50E2-4119-B353-56AACFB37853}" type="slidenum">
              <a:rPr lang="nb-NO" smtClean="0"/>
              <a:t>17</a:t>
            </a:fld>
            <a:endParaRPr lang="nb-NO"/>
          </a:p>
        </p:txBody>
      </p:sp>
    </p:spTree>
    <p:extLst>
      <p:ext uri="{BB962C8B-B14F-4D97-AF65-F5344CB8AC3E}">
        <p14:creationId xmlns:p14="http://schemas.microsoft.com/office/powerpoint/2010/main" val="4277649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4B2E8C7-50E2-4119-B353-56AACFB37853}" type="slidenum">
              <a:rPr lang="nb-NO" smtClean="0"/>
              <a:t>18</a:t>
            </a:fld>
            <a:endParaRPr lang="nb-NO"/>
          </a:p>
        </p:txBody>
      </p:sp>
    </p:spTree>
    <p:extLst>
      <p:ext uri="{BB962C8B-B14F-4D97-AF65-F5344CB8AC3E}">
        <p14:creationId xmlns:p14="http://schemas.microsoft.com/office/powerpoint/2010/main" val="181513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100" b="0" dirty="0"/>
              <a:t>Vi unngår av redsel for å </a:t>
            </a:r>
            <a:r>
              <a:rPr lang="nb-NO" sz="1100" b="0" dirty="0" err="1"/>
              <a:t>gjre</a:t>
            </a:r>
            <a:r>
              <a:rPr lang="nb-NO" sz="1100" b="0" dirty="0"/>
              <a:t> det verre, for å beskytte oss selv, «uforstand i tjenesten» – vi vet ikke bedre, </a:t>
            </a:r>
            <a:r>
              <a:rPr lang="nb-NO" sz="1100" b="0" dirty="0" err="1"/>
              <a:t>pga</a:t>
            </a:r>
            <a:r>
              <a:rPr lang="nb-NO" sz="1100" b="0" dirty="0"/>
              <a:t> rådvillhet</a:t>
            </a:r>
          </a:p>
        </p:txBody>
      </p:sp>
      <p:sp>
        <p:nvSpPr>
          <p:cNvPr id="4" name="Plassholder for lysbildenummer 3"/>
          <p:cNvSpPr>
            <a:spLocks noGrp="1"/>
          </p:cNvSpPr>
          <p:nvPr>
            <p:ph type="sldNum" sz="quarter" idx="10"/>
          </p:nvPr>
        </p:nvSpPr>
        <p:spPr/>
        <p:txBody>
          <a:bodyPr/>
          <a:lstStyle/>
          <a:p>
            <a:fld id="{44B2E8C7-50E2-4119-B353-56AACFB37853}" type="slidenum">
              <a:rPr lang="nb-NO" smtClean="0"/>
              <a:t>19</a:t>
            </a:fld>
            <a:endParaRPr lang="nb-NO"/>
          </a:p>
        </p:txBody>
      </p:sp>
    </p:spTree>
    <p:extLst>
      <p:ext uri="{BB962C8B-B14F-4D97-AF65-F5344CB8AC3E}">
        <p14:creationId xmlns:p14="http://schemas.microsoft.com/office/powerpoint/2010/main" val="272300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Verdigrunnlaget i EFST er at vi vet du vil og tror du kan.</a:t>
            </a:r>
          </a:p>
          <a:p>
            <a:r>
              <a:rPr lang="nb-NO" dirty="0"/>
              <a:t>Vi tror ikke det finnes umotiverte foreldre, men redde og maktesløse foreldre som trenger å bli møtt med empati og forståelse. Det er mye som er vanskelig og som bidrar til at dere kan begynne å tvile på egne foreldreferdigheter.</a:t>
            </a:r>
          </a:p>
          <a:p>
            <a:endParaRPr lang="nb-NO" dirty="0"/>
          </a:p>
          <a:p>
            <a:r>
              <a:rPr lang="nb-NO" dirty="0"/>
              <a:t>Motivasjon handler ikke om å være eller ikke være motivert, men at det noen ganger kan komme noe i veien. Og det skal vi komme mer til bunns i.</a:t>
            </a:r>
          </a:p>
          <a:p>
            <a:endParaRPr lang="nb-NO" dirty="0"/>
          </a:p>
        </p:txBody>
      </p:sp>
      <p:sp>
        <p:nvSpPr>
          <p:cNvPr id="4" name="Plassholder for lysbildenummer 3"/>
          <p:cNvSpPr>
            <a:spLocks noGrp="1"/>
          </p:cNvSpPr>
          <p:nvPr>
            <p:ph type="sldNum" sz="quarter" idx="5"/>
          </p:nvPr>
        </p:nvSpPr>
        <p:spPr/>
        <p:txBody>
          <a:bodyPr/>
          <a:lstStyle/>
          <a:p>
            <a:fld id="{44B2E8C7-50E2-4119-B353-56AACFB37853}" type="slidenum">
              <a:rPr lang="nb-NO" smtClean="0"/>
              <a:t>2</a:t>
            </a:fld>
            <a:endParaRPr lang="nb-NO"/>
          </a:p>
        </p:txBody>
      </p:sp>
    </p:spTree>
    <p:extLst>
      <p:ext uri="{BB962C8B-B14F-4D97-AF65-F5344CB8AC3E}">
        <p14:creationId xmlns:p14="http://schemas.microsoft.com/office/powerpoint/2010/main" val="1566803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sz="1200" b="0" dirty="0"/>
              <a:t>Følelser som må «pakkes vekk» har tendens til å bli verkebyll over tid</a:t>
            </a:r>
          </a:p>
          <a:p>
            <a:endParaRPr lang="nb-NO" sz="2400" dirty="0"/>
          </a:p>
          <a:p>
            <a:pPr>
              <a:defRPr/>
            </a:pPr>
            <a:r>
              <a:rPr lang="nb-NO" sz="2200" b="1" dirty="0"/>
              <a:t>Kortvarig gevinst – høye omkostninger på sikt (symptomer).</a:t>
            </a:r>
            <a:endParaRPr lang="nb-NO" sz="2200" b="1" dirty="0">
              <a:cs typeface="Calibri"/>
            </a:endParaRPr>
          </a:p>
          <a:p>
            <a:r>
              <a:rPr lang="nb-NO" sz="2200" dirty="0"/>
              <a:t>Følelser som ikke blir tillatt og akseptert kan bli fryktet og gå under jorden (overregulert) eller bli overveldende og eksplosive (underregulert).</a:t>
            </a:r>
            <a:endParaRPr lang="nb-NO" sz="2200" dirty="0">
              <a:cs typeface="Calibri"/>
            </a:endParaRPr>
          </a:p>
          <a:p>
            <a:r>
              <a:rPr lang="nb-NO" sz="2200" dirty="0"/>
              <a:t>Forhøyet risiko for fysiske og psykiske plager</a:t>
            </a:r>
            <a:endParaRPr lang="nb-NO" sz="2200" dirty="0">
              <a:cs typeface="Calibri"/>
            </a:endParaRPr>
          </a:p>
          <a:p>
            <a:pPr>
              <a:defRPr/>
            </a:pPr>
            <a:r>
              <a:rPr lang="nb-NO" sz="2200" dirty="0"/>
              <a:t>Gir forhøyet stressnivå og setter i gang HPA aksen, kortisol og adrenalinkjøret. Langvarig stress forgifter kroppen, svekker immunforsvaret, hemmer utvikling av hjernen. </a:t>
            </a:r>
            <a:endParaRPr lang="nb-NO" sz="2200" dirty="0">
              <a:cs typeface="Calibri"/>
            </a:endParaRPr>
          </a:p>
          <a:p>
            <a:pPr>
              <a:defRPr/>
            </a:pPr>
            <a:r>
              <a:rPr lang="nb-NO" sz="2200" dirty="0"/>
              <a:t>Risikofaktorer for både utvikling, daglig fungering og opplevd velvære</a:t>
            </a:r>
            <a:r>
              <a:rPr lang="nb-NO" sz="2200" dirty="0">
                <a:cs typeface="Calibri"/>
              </a:rPr>
              <a:t>.</a:t>
            </a:r>
          </a:p>
          <a:p>
            <a:pPr lvl="1"/>
            <a:endParaRPr lang="nb-NO" sz="2200" b="1" dirty="0"/>
          </a:p>
          <a:p>
            <a:r>
              <a:rPr lang="nb-NO" sz="2200" dirty="0"/>
              <a:t>UNNGÅ Å UNNGÅ!</a:t>
            </a:r>
            <a:endParaRPr lang="nb-NO" sz="2200" dirty="0">
              <a:cs typeface="Calibri"/>
            </a:endParaRPr>
          </a:p>
          <a:p>
            <a:endParaRPr lang="nb-NO" sz="2400" dirty="0">
              <a:cs typeface="Calibri"/>
            </a:endParaRPr>
          </a:p>
          <a:p>
            <a:r>
              <a:rPr lang="nb-NO" sz="2400" dirty="0"/>
              <a:t>Hvordan unngår vi å unngå følelser?</a:t>
            </a:r>
            <a:r>
              <a:rPr lang="nb-NO" dirty="0"/>
              <a:t> </a:t>
            </a:r>
            <a:endParaRPr lang="nb-NO" sz="2400" dirty="0">
              <a:cs typeface="Calibri"/>
            </a:endParaRPr>
          </a:p>
          <a:p>
            <a:r>
              <a:rPr lang="nb-NO" sz="2400" dirty="0"/>
              <a:t>Ved å gå inn i følelser – eks. fra Hawaii – hvis følelsen er en </a:t>
            </a:r>
            <a:r>
              <a:rPr lang="nb-NO" dirty="0"/>
              <a:t>bølge</a:t>
            </a:r>
            <a:r>
              <a:rPr lang="nb-NO" sz="2400" dirty="0"/>
              <a:t>, og du står stille når den kommer, så slår den deg overende. Hvis du dykker inn i den har alt falt til ro når du kommer ut igjen på andre siden.</a:t>
            </a:r>
            <a:endParaRPr lang="nb-NO" sz="2400" dirty="0">
              <a:cs typeface="Calibri"/>
            </a:endParaRPr>
          </a:p>
          <a:p>
            <a:pPr marL="0" indent="0">
              <a:buNone/>
            </a:pPr>
            <a:endParaRPr lang="nb-NO" sz="1200" b="0" dirty="0"/>
          </a:p>
          <a:p>
            <a:endParaRPr lang="nb-NO" dirty="0"/>
          </a:p>
        </p:txBody>
      </p:sp>
      <p:sp>
        <p:nvSpPr>
          <p:cNvPr id="4" name="Plassholder for lysbildenummer 3"/>
          <p:cNvSpPr>
            <a:spLocks noGrp="1"/>
          </p:cNvSpPr>
          <p:nvPr>
            <p:ph type="sldNum" sz="quarter" idx="10"/>
          </p:nvPr>
        </p:nvSpPr>
        <p:spPr/>
        <p:txBody>
          <a:bodyPr/>
          <a:lstStyle/>
          <a:p>
            <a:fld id="{1EB8D0F9-469B-4905-8D55-B0C8268D74F5}" type="slidenum">
              <a:rPr lang="nb-NO" smtClean="0"/>
              <a:t>20</a:t>
            </a:fld>
            <a:endParaRPr lang="nb-NO"/>
          </a:p>
        </p:txBody>
      </p:sp>
    </p:spTree>
    <p:extLst>
      <p:ext uri="{BB962C8B-B14F-4D97-AF65-F5344CB8AC3E}">
        <p14:creationId xmlns:p14="http://schemas.microsoft.com/office/powerpoint/2010/main" val="3120923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cs typeface="Calibri"/>
              </a:rPr>
              <a:t>Vi tenker at dere har den kunnskapen, motivasjonen og kapasiteten dere trenger for å hjelpe barna deres.  Trenger støtte, børste støv av kunnskaper, trenger å bli møtt med empati. </a:t>
            </a:r>
          </a:p>
          <a:p>
            <a:endParaRPr lang="nb-NO" dirty="0">
              <a:cs typeface="Calibri"/>
            </a:endParaRPr>
          </a:p>
          <a:p>
            <a:r>
              <a:rPr lang="nb-NO" dirty="0">
                <a:cs typeface="Calibri"/>
              </a:rPr>
              <a:t>Psykologstanden og hjelpeapparatet har bidratt til foreldres tvil og usikkerhet, i å formidle at barnet trenger en ekspert for å kunne løse problemet. </a:t>
            </a:r>
          </a:p>
          <a:p>
            <a:r>
              <a:rPr lang="nb-NO" dirty="0">
                <a:cs typeface="Calibri"/>
              </a:rPr>
              <a:t>For det første er ikke psykologen der når det brenner. </a:t>
            </a:r>
            <a:r>
              <a:rPr lang="nb-NO" dirty="0" err="1">
                <a:cs typeface="Calibri"/>
              </a:rPr>
              <a:t>Èn</a:t>
            </a:r>
            <a:r>
              <a:rPr lang="nb-NO" dirty="0">
                <a:cs typeface="Calibri"/>
              </a:rPr>
              <a:t> time i uka for en 6- eller 13 åring, hva er det? Det å bli møtt av foreldrene i et forsøk på å forstå er mye mer virkningsfullt. Dere har muligheten 24/7.</a:t>
            </a:r>
          </a:p>
          <a:p>
            <a:r>
              <a:rPr lang="nb-NO" dirty="0">
                <a:cs typeface="Calibri"/>
              </a:rPr>
              <a:t>Vår relasjon til barnet vil være som en ståltråd sammenlignet med motorvei av ståltråd dere har i form av å være foreldre, og ethvert klønete forsøk fra dere vil være så mye bedre enn en perfekt intervensjon fra en behandler, nettopp fordi det kommer fra dere. </a:t>
            </a:r>
          </a:p>
          <a:p>
            <a:r>
              <a:rPr lang="nb-NO" dirty="0">
                <a:cs typeface="Calibri"/>
              </a:rPr>
              <a:t>Derfor vil vi jobbe for å styrke foreldre, og deres mestringstro. </a:t>
            </a:r>
          </a:p>
          <a:p>
            <a:r>
              <a:rPr lang="nb-NO" dirty="0">
                <a:cs typeface="Calibri"/>
              </a:rPr>
              <a:t>Følefellene våre sier noe annet, «her trengs en ekspert». Foreldre føler seg utrygge og blir redd for å gjøre ting verre. Mange er også redde for at det er deres feil at barnet strever. Fordelen er at de tingene vi gjør feil, er det vi kan gjøre noe med/endre.</a:t>
            </a:r>
          </a:p>
          <a:p>
            <a:endParaRPr lang="nb-NO" dirty="0">
              <a:cs typeface="Calibri"/>
            </a:endParaRPr>
          </a:p>
          <a:p>
            <a:r>
              <a:rPr lang="nb-NO" dirty="0">
                <a:cs typeface="Calibri"/>
              </a:rPr>
              <a:t>Ingen kommer uskadet fra barndommen. Emosjonelle skrubbsår. Ikke et kurs i å unngå em. Skrubbsår, men å bli bevisste hvilke sår og hvordan reparere.</a:t>
            </a:r>
          </a:p>
          <a:p>
            <a:r>
              <a:rPr lang="nb-NO" dirty="0">
                <a:cs typeface="Calibri"/>
              </a:rPr>
              <a:t>Dere trenger ikke øve på å gjøre feil/gå på trynet, men få kunnskap om at det er greit og at det kan repareres.</a:t>
            </a:r>
          </a:p>
          <a:p>
            <a:endParaRPr lang="nb-NO" dirty="0">
              <a:cs typeface="Calibri"/>
            </a:endParaRPr>
          </a:p>
          <a:p>
            <a:r>
              <a:rPr lang="nb-NO" dirty="0">
                <a:cs typeface="Calibri"/>
              </a:rPr>
              <a:t>En av grunnene til at vi liker EFST så godt er at det er en </a:t>
            </a:r>
            <a:r>
              <a:rPr lang="nb-NO" b="1" dirty="0">
                <a:cs typeface="Calibri"/>
              </a:rPr>
              <a:t>livstidsmodell. </a:t>
            </a:r>
            <a:r>
              <a:rPr lang="nb-NO" dirty="0">
                <a:cs typeface="Calibri"/>
              </a:rPr>
              <a:t>Gjelder barn 0-100. Dere har også barn. Foreldrene deres har også muligheten til å reparere.</a:t>
            </a:r>
            <a:endParaRPr lang="nb-NO" dirty="0"/>
          </a:p>
          <a:p>
            <a:endParaRPr lang="nb-NO" dirty="0"/>
          </a:p>
        </p:txBody>
      </p:sp>
      <p:sp>
        <p:nvSpPr>
          <p:cNvPr id="4" name="Plassholder for lysbildenummer 3"/>
          <p:cNvSpPr>
            <a:spLocks noGrp="1"/>
          </p:cNvSpPr>
          <p:nvPr>
            <p:ph type="sldNum" sz="quarter" idx="5"/>
          </p:nvPr>
        </p:nvSpPr>
        <p:spPr/>
        <p:txBody>
          <a:bodyPr/>
          <a:lstStyle/>
          <a:p>
            <a:fld id="{1EB8D0F9-469B-4905-8D55-B0C8268D74F5}" type="slidenum">
              <a:rPr lang="nb-NO" smtClean="0"/>
              <a:t>21</a:t>
            </a:fld>
            <a:endParaRPr lang="nb-NO"/>
          </a:p>
        </p:txBody>
      </p:sp>
    </p:spTree>
    <p:extLst>
      <p:ext uri="{BB962C8B-B14F-4D97-AF65-F5344CB8AC3E}">
        <p14:creationId xmlns:p14="http://schemas.microsoft.com/office/powerpoint/2010/main" val="421173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4B2E8C7-50E2-4119-B353-56AACFB37853}" type="slidenum">
              <a:rPr lang="nb-NO" smtClean="0"/>
              <a:t>22</a:t>
            </a:fld>
            <a:endParaRPr lang="nb-NO"/>
          </a:p>
        </p:txBody>
      </p:sp>
    </p:spTree>
    <p:extLst>
      <p:ext uri="{BB962C8B-B14F-4D97-AF65-F5344CB8AC3E}">
        <p14:creationId xmlns:p14="http://schemas.microsoft.com/office/powerpoint/2010/main" val="22153087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Alfred og Skyggen</a:t>
            </a:r>
          </a:p>
        </p:txBody>
      </p:sp>
      <p:sp>
        <p:nvSpPr>
          <p:cNvPr id="4" name="Plassholder for lysbildenummer 3"/>
          <p:cNvSpPr>
            <a:spLocks noGrp="1"/>
          </p:cNvSpPr>
          <p:nvPr>
            <p:ph type="sldNum" sz="quarter" idx="10"/>
          </p:nvPr>
        </p:nvSpPr>
        <p:spPr/>
        <p:txBody>
          <a:bodyPr/>
          <a:lstStyle/>
          <a:p>
            <a:fld id="{1EB8D0F9-469B-4905-8D55-B0C8268D74F5}" type="slidenum">
              <a:rPr lang="nb-NO" smtClean="0"/>
              <a:t>23</a:t>
            </a:fld>
            <a:endParaRPr lang="nb-NO"/>
          </a:p>
        </p:txBody>
      </p:sp>
    </p:spTree>
    <p:extLst>
      <p:ext uri="{BB962C8B-B14F-4D97-AF65-F5344CB8AC3E}">
        <p14:creationId xmlns:p14="http://schemas.microsoft.com/office/powerpoint/2010/main" val="4278725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b="1" dirty="0"/>
              <a:t> Hvorfor er følelser viktig?</a:t>
            </a:r>
          </a:p>
          <a:p>
            <a:r>
              <a:rPr lang="nb-NO" sz="1100" dirty="0"/>
              <a:t>- Jo fordi de gir informasjon som forteller oss noe om hva vi trenger, og hjelper oss å overleve. Tilhørighet til flokken, unngå farer</a:t>
            </a:r>
            <a:r>
              <a:rPr lang="nb-NO" sz="1100" dirty="0">
                <a:cs typeface="Calibri"/>
              </a:rPr>
              <a:t>.</a:t>
            </a:r>
          </a:p>
          <a:p>
            <a:endParaRPr lang="nb-NO" sz="1100" dirty="0"/>
          </a:p>
          <a:p>
            <a:r>
              <a:rPr lang="nb-NO" sz="1100" dirty="0"/>
              <a:t>Grunnleggende motivasjonssystem</a:t>
            </a:r>
            <a:r>
              <a:rPr lang="nb-NO" sz="1100" dirty="0">
                <a:cs typeface="Calibri"/>
              </a:rPr>
              <a:t>.</a:t>
            </a:r>
          </a:p>
          <a:p>
            <a:r>
              <a:rPr lang="nb-NO" sz="1100" dirty="0"/>
              <a:t>Hjelper oss å overleve – flokken, være i relasjon, menneskebarn hjelpeløse.</a:t>
            </a:r>
            <a:endParaRPr lang="nb-NO" sz="1100" dirty="0">
              <a:cs typeface="Calibri"/>
            </a:endParaRPr>
          </a:p>
          <a:p>
            <a:r>
              <a:rPr lang="nb-NO" sz="1100" dirty="0"/>
              <a:t>Grunnlag for vårt forhold til oss selv og andre</a:t>
            </a:r>
            <a:endParaRPr lang="nb-NO" sz="1100" dirty="0">
              <a:cs typeface="Calibri"/>
            </a:endParaRPr>
          </a:p>
          <a:p>
            <a:endParaRPr lang="nb-NO" sz="1100" dirty="0"/>
          </a:p>
          <a:p>
            <a:r>
              <a:rPr lang="nb-NO" sz="1100" b="1" dirty="0"/>
              <a:t>Et «kompass» som styrer våre handlinger og hjelper oss å finne mening og retning, påvirker både vårt forhold til oss selv og til andre og våre omgivelser. </a:t>
            </a:r>
            <a:endParaRPr lang="nb-NO" sz="1100" b="1" dirty="0">
              <a:cs typeface="Calibri"/>
            </a:endParaRPr>
          </a:p>
        </p:txBody>
      </p:sp>
      <p:sp>
        <p:nvSpPr>
          <p:cNvPr id="4" name="Plassholder for lysbildenummer 3"/>
          <p:cNvSpPr>
            <a:spLocks noGrp="1"/>
          </p:cNvSpPr>
          <p:nvPr>
            <p:ph type="sldNum" sz="quarter" idx="10"/>
          </p:nvPr>
        </p:nvSpPr>
        <p:spPr/>
        <p:txBody>
          <a:bodyPr/>
          <a:lstStyle/>
          <a:p>
            <a:fld id="{44B2E8C7-50E2-4119-B353-56AACFB37853}" type="slidenum">
              <a:rPr lang="nb-NO" smtClean="0"/>
              <a:t>24</a:t>
            </a:fld>
            <a:endParaRPr lang="nb-NO"/>
          </a:p>
        </p:txBody>
      </p:sp>
    </p:spTree>
    <p:extLst>
      <p:ext uri="{BB962C8B-B14F-4D97-AF65-F5344CB8AC3E}">
        <p14:creationId xmlns:p14="http://schemas.microsoft.com/office/powerpoint/2010/main" val="18491485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4B2E8C7-50E2-4119-B353-56AACFB37853}" type="slidenum">
              <a:rPr lang="nb-NO" smtClean="0"/>
              <a:t>25</a:t>
            </a:fld>
            <a:endParaRPr lang="nb-NO"/>
          </a:p>
        </p:txBody>
      </p:sp>
    </p:spTree>
    <p:extLst>
      <p:ext uri="{BB962C8B-B14F-4D97-AF65-F5344CB8AC3E}">
        <p14:creationId xmlns:p14="http://schemas.microsoft.com/office/powerpoint/2010/main" val="3146244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err="1"/>
              <a:t>Plenumsoppgave</a:t>
            </a:r>
            <a:endParaRPr lang="en-US" sz="1100" dirty="0"/>
          </a:p>
        </p:txBody>
      </p:sp>
      <p:sp>
        <p:nvSpPr>
          <p:cNvPr id="4" name="Slide Number Placeholder 3"/>
          <p:cNvSpPr>
            <a:spLocks noGrp="1"/>
          </p:cNvSpPr>
          <p:nvPr>
            <p:ph type="sldNum" sz="quarter" idx="10"/>
          </p:nvPr>
        </p:nvSpPr>
        <p:spPr/>
        <p:txBody>
          <a:bodyPr/>
          <a:lstStyle/>
          <a:p>
            <a:fld id="{CD5FD082-6EAF-41B9-9C3B-AED3625EA83B}" type="slidenum">
              <a:rPr lang="en-CA" smtClean="0"/>
              <a:pPr/>
              <a:t>26</a:t>
            </a:fld>
            <a:endParaRPr lang="en-CA"/>
          </a:p>
        </p:txBody>
      </p:sp>
    </p:spTree>
    <p:extLst>
      <p:ext uri="{BB962C8B-B14F-4D97-AF65-F5344CB8AC3E}">
        <p14:creationId xmlns:p14="http://schemas.microsoft.com/office/powerpoint/2010/main" val="3060344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0" hangingPunct="0"/>
            <a:r>
              <a:rPr lang="nb-NO" sz="2400"/>
              <a:t>Iver/interesse: Kan være en ganske nøytral følelse – dyp konsentrasjon for å løse et matematisk problem</a:t>
            </a:r>
          </a:p>
          <a:p>
            <a:pPr eaLnBrk="0" hangingPunct="0"/>
            <a:r>
              <a:rPr lang="nb-NO" sz="2400"/>
              <a:t>Glede: Litt annerledes enn de andre følelsene – oppstår gjerne som et resultat av at andre viktige emosjonelle behov er blitt møtt.</a:t>
            </a:r>
          </a:p>
          <a:p>
            <a:pPr eaLnBrk="0" hangingPunct="0"/>
            <a:endParaRPr lang="nb-NO" sz="2400"/>
          </a:p>
          <a:p>
            <a:endParaRPr lang="en-US" sz="2400"/>
          </a:p>
          <a:p>
            <a:endParaRPr lang="en-US" sz="2400"/>
          </a:p>
          <a:p>
            <a:endParaRPr lang="en-US" sz="2400"/>
          </a:p>
        </p:txBody>
      </p:sp>
      <p:sp>
        <p:nvSpPr>
          <p:cNvPr id="4" name="Slide Number Placeholder 3"/>
          <p:cNvSpPr>
            <a:spLocks noGrp="1"/>
          </p:cNvSpPr>
          <p:nvPr>
            <p:ph type="sldNum" sz="quarter" idx="10"/>
          </p:nvPr>
        </p:nvSpPr>
        <p:spPr/>
        <p:txBody>
          <a:bodyPr/>
          <a:lstStyle/>
          <a:p>
            <a:pPr defTabSz="990752">
              <a:defRPr/>
            </a:pPr>
            <a:fld id="{CD5FD082-6EAF-41B9-9C3B-AED3625EA83B}" type="slidenum">
              <a:rPr lang="en-CA">
                <a:solidFill>
                  <a:prstClr val="black"/>
                </a:solidFill>
                <a:latin typeface="Calibri" panose="020F0502020204030204"/>
              </a:rPr>
              <a:pPr defTabSz="990752">
                <a:defRPr/>
              </a:pPr>
              <a:t>27</a:t>
            </a:fld>
            <a:endParaRPr lang="en-CA">
              <a:solidFill>
                <a:prstClr val="black"/>
              </a:solidFill>
              <a:latin typeface="Calibri" panose="020F0502020204030204"/>
            </a:endParaRPr>
          </a:p>
        </p:txBody>
      </p:sp>
    </p:spTree>
    <p:extLst>
      <p:ext uri="{BB962C8B-B14F-4D97-AF65-F5344CB8AC3E}">
        <p14:creationId xmlns:p14="http://schemas.microsoft.com/office/powerpoint/2010/main" val="691887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4B2E8C7-50E2-4119-B353-56AACFB37853}" type="slidenum">
              <a:rPr lang="nb-NO" smtClean="0"/>
              <a:t>28</a:t>
            </a:fld>
            <a:endParaRPr lang="nb-NO"/>
          </a:p>
        </p:txBody>
      </p:sp>
    </p:spTree>
    <p:extLst>
      <p:ext uri="{BB962C8B-B14F-4D97-AF65-F5344CB8AC3E}">
        <p14:creationId xmlns:p14="http://schemas.microsoft.com/office/powerpoint/2010/main" val="689917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Denne matrisen er en forenkling, og det er ikke slik i virkeligheten. En følelse er ikke bare en følelse. </a:t>
            </a:r>
          </a:p>
          <a:p>
            <a:r>
              <a:rPr lang="nb-NO" dirty="0"/>
              <a:t>Ny følelse – redd ved fare, sint når urett.</a:t>
            </a:r>
          </a:p>
          <a:p>
            <a:r>
              <a:rPr lang="nb-NO" dirty="0"/>
              <a:t>Gammel – føler deg slem, uinteressant, alene...tar den med inn i nye situasjoner og søker bekreftelser på antagelsen.</a:t>
            </a:r>
          </a:p>
          <a:p>
            <a:endParaRPr lang="nb-NO" dirty="0"/>
          </a:p>
          <a:p>
            <a:r>
              <a:rPr lang="nb-NO" dirty="0"/>
              <a:t>Jobbe med å møte barna der de er, uavhengig av hva de kommer med, og så leter vi etter innganger til det mer sårbare.</a:t>
            </a:r>
          </a:p>
          <a:p>
            <a:endParaRPr lang="nb-NO" dirty="0"/>
          </a:p>
          <a:p>
            <a:r>
              <a:rPr lang="nb-NO" dirty="0"/>
              <a:t>Barn skifter følelser raskere og kan være mer intense i sine følelsesuttrykk, både pos og </a:t>
            </a:r>
            <a:r>
              <a:rPr lang="nb-NO" dirty="0" err="1"/>
              <a:t>neg</a:t>
            </a:r>
            <a:r>
              <a:rPr lang="nb-NO" dirty="0"/>
              <a:t>.</a:t>
            </a:r>
          </a:p>
          <a:p>
            <a:endParaRPr lang="nb-NO" dirty="0"/>
          </a:p>
          <a:p>
            <a:r>
              <a:rPr lang="nb-NO" dirty="0"/>
              <a:t>Medfødt temperament er med å styrer hvordan vi uttrykker og oppfatter følelser.</a:t>
            </a:r>
          </a:p>
          <a:p>
            <a:r>
              <a:rPr lang="nb-NO" dirty="0"/>
              <a:t>De minst aktive spedbarn vil være 100X mindre aktive enn de mest aktive innenfor normalgruppen.</a:t>
            </a:r>
          </a:p>
          <a:p>
            <a:endParaRPr lang="nb-NO" dirty="0"/>
          </a:p>
          <a:p>
            <a:r>
              <a:rPr lang="nb-NO" dirty="0"/>
              <a:t>Jobbe med å møte barna der de er uavhengig hva de kommer med, og så lete etter innganger til det mer sårbare.</a:t>
            </a:r>
          </a:p>
          <a:p>
            <a:endParaRPr lang="nb-NO" dirty="0"/>
          </a:p>
          <a:p>
            <a:r>
              <a:rPr lang="nb-NO" dirty="0"/>
              <a:t>2-åring trist </a:t>
            </a:r>
            <a:r>
              <a:rPr lang="nb-NO" dirty="0" err="1"/>
              <a:t>vs</a:t>
            </a:r>
            <a:r>
              <a:rPr lang="nb-NO" dirty="0"/>
              <a:t> tenåring trist.</a:t>
            </a:r>
          </a:p>
          <a:p>
            <a:endParaRPr lang="nb-NO" dirty="0"/>
          </a:p>
          <a:p>
            <a:r>
              <a:rPr lang="nb-NO" dirty="0"/>
              <a:t>Voksen avviser barnet som er sint (bror sint), blir redd.</a:t>
            </a:r>
          </a:p>
          <a:p>
            <a:r>
              <a:rPr lang="nb-NO" dirty="0"/>
              <a:t>Foreldre som har opplevd seksuelle overgrep går i frys når barnet blir nær.</a:t>
            </a:r>
          </a:p>
          <a:p>
            <a:endParaRPr lang="nb-NO" dirty="0"/>
          </a:p>
        </p:txBody>
      </p:sp>
      <p:sp>
        <p:nvSpPr>
          <p:cNvPr id="4" name="Plassholder for lysbildenummer 3"/>
          <p:cNvSpPr>
            <a:spLocks noGrp="1"/>
          </p:cNvSpPr>
          <p:nvPr>
            <p:ph type="sldNum" sz="quarter" idx="10"/>
          </p:nvPr>
        </p:nvSpPr>
        <p:spPr/>
        <p:txBody>
          <a:bodyPr/>
          <a:lstStyle/>
          <a:p>
            <a:fld id="{17BF23C4-77F9-4119-AEB1-879D77392D27}" type="slidenum">
              <a:rPr lang="nb-NO" smtClean="0"/>
              <a:t>29</a:t>
            </a:fld>
            <a:endParaRPr lang="nb-NO"/>
          </a:p>
        </p:txBody>
      </p:sp>
    </p:spTree>
    <p:extLst>
      <p:ext uri="{BB962C8B-B14F-4D97-AF65-F5344CB8AC3E}">
        <p14:creationId xmlns:p14="http://schemas.microsoft.com/office/powerpoint/2010/main" val="3267959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Alle</a:t>
            </a:r>
            <a:r>
              <a:rPr lang="en-CA" dirty="0"/>
              <a:t> </a:t>
            </a:r>
            <a:r>
              <a:rPr lang="en-CA" dirty="0" err="1"/>
              <a:t>foreldre</a:t>
            </a:r>
            <a:r>
              <a:rPr lang="en-CA" dirty="0"/>
              <a:t> </a:t>
            </a:r>
            <a:r>
              <a:rPr lang="en-CA" dirty="0" err="1"/>
              <a:t>er</a:t>
            </a:r>
            <a:r>
              <a:rPr lang="en-CA" dirty="0"/>
              <a:t> </a:t>
            </a:r>
            <a:r>
              <a:rPr lang="en-CA" dirty="0" err="1"/>
              <a:t>topp</a:t>
            </a:r>
            <a:r>
              <a:rPr lang="en-CA" dirty="0"/>
              <a:t> </a:t>
            </a:r>
            <a:r>
              <a:rPr lang="en-CA" dirty="0" err="1"/>
              <a:t>motiverte</a:t>
            </a:r>
            <a:r>
              <a:rPr lang="en-CA" dirty="0"/>
              <a:t> for å </a:t>
            </a:r>
            <a:r>
              <a:rPr lang="en-CA" dirty="0" err="1"/>
              <a:t>hjelpe</a:t>
            </a:r>
            <a:r>
              <a:rPr lang="en-CA" dirty="0"/>
              <a:t> </a:t>
            </a:r>
            <a:r>
              <a:rPr lang="en-CA" dirty="0" err="1"/>
              <a:t>barna</a:t>
            </a:r>
            <a:r>
              <a:rPr lang="en-CA" dirty="0"/>
              <a:t> sine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B271E5-0222-40DC-930E-092C6540DD4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lassholder for dato 4">
            <a:extLst>
              <a:ext uri="{FF2B5EF4-FFF2-40B4-BE49-F238E27FC236}">
                <a16:creationId xmlns:a16="http://schemas.microsoft.com/office/drawing/2014/main" id="{48729F48-C4E0-4E32-BA85-CF85C33DF37F}"/>
              </a:ext>
            </a:extLst>
          </p:cNvPr>
          <p:cNvSpPr>
            <a:spLocks noGrp="1"/>
          </p:cNvSpPr>
          <p:nvPr>
            <p:ph type="dt" idx="11"/>
          </p:nvPr>
        </p:nvSpPr>
        <p:spPr/>
        <p:txBody>
          <a:bodyPr/>
          <a:lstStyle/>
          <a:p>
            <a:fld id="{9C2C528A-3381-4556-B56E-19AC23D87C6D}" type="datetime1">
              <a:rPr lang="nb-NO" smtClean="0"/>
              <a:t>11.11.2024</a:t>
            </a:fld>
            <a:endParaRPr lang="en-CA"/>
          </a:p>
        </p:txBody>
      </p:sp>
      <p:sp>
        <p:nvSpPr>
          <p:cNvPr id="6" name="Plassholder for bunntekst 5">
            <a:extLst>
              <a:ext uri="{FF2B5EF4-FFF2-40B4-BE49-F238E27FC236}">
                <a16:creationId xmlns:a16="http://schemas.microsoft.com/office/drawing/2014/main" id="{07608FE6-5F1D-4FF2-ABFA-1F172213BA96}"/>
              </a:ext>
            </a:extLst>
          </p:cNvPr>
          <p:cNvSpPr>
            <a:spLocks noGrp="1"/>
          </p:cNvSpPr>
          <p:nvPr>
            <p:ph type="ftr" sz="quarter" idx="12"/>
          </p:nvPr>
        </p:nvSpPr>
        <p:spPr/>
        <p:txBody>
          <a:bodyPr/>
          <a:lstStyle/>
          <a:p>
            <a:r>
              <a:rPr lang="en-US"/>
              <a:t>Copyright Joanne Dolhanty 2018 www.emotionfocusedskillstraining.org</a:t>
            </a:r>
            <a:endParaRPr lang="en-CA"/>
          </a:p>
        </p:txBody>
      </p:sp>
      <p:sp>
        <p:nvSpPr>
          <p:cNvPr id="7" name="Plassholder for topptekst 6">
            <a:extLst>
              <a:ext uri="{FF2B5EF4-FFF2-40B4-BE49-F238E27FC236}">
                <a16:creationId xmlns:a16="http://schemas.microsoft.com/office/drawing/2014/main" id="{BCC50862-FE6F-4BE8-9E98-FF7AF6576F63}"/>
              </a:ext>
            </a:extLst>
          </p:cNvPr>
          <p:cNvSpPr>
            <a:spLocks noGrp="1"/>
          </p:cNvSpPr>
          <p:nvPr>
            <p:ph type="hdr" sz="quarter" idx="13"/>
          </p:nvPr>
        </p:nvSpPr>
        <p:spPr/>
        <p:txBody>
          <a:bodyPr/>
          <a:lstStyle/>
          <a:p>
            <a:r>
              <a:rPr lang="nb-NO"/>
              <a:t>EFST Emosjonsfokusert Ferdighetstrening - for foreldre</a:t>
            </a:r>
            <a:endParaRPr lang="en-CA"/>
          </a:p>
        </p:txBody>
      </p:sp>
    </p:spTree>
    <p:extLst>
      <p:ext uri="{BB962C8B-B14F-4D97-AF65-F5344CB8AC3E}">
        <p14:creationId xmlns:p14="http://schemas.microsoft.com/office/powerpoint/2010/main" val="17058412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a:t>Dessverre er det ikke sånn at alle følelser gir oss god informasjon. Noen følelser er rett og slett misledende, både for oss selv om omverdenen, og det vi ser på overflaten kan være i kontrast med det som skjer «i dypet». </a:t>
            </a:r>
          </a:p>
          <a:p>
            <a:endParaRPr lang="nb-NO" sz="4500" dirty="0"/>
          </a:p>
          <a:p>
            <a:r>
              <a:rPr lang="nb-NO" sz="4500" dirty="0"/>
              <a:t>Eksempler – The </a:t>
            </a:r>
            <a:r>
              <a:rPr lang="nb-NO" sz="4500" dirty="0" err="1"/>
              <a:t>thing</a:t>
            </a:r>
            <a:r>
              <a:rPr lang="nb-NO" sz="4500" dirty="0"/>
              <a:t> is never </a:t>
            </a:r>
            <a:r>
              <a:rPr lang="nb-NO" sz="4500" dirty="0" err="1"/>
              <a:t>the</a:t>
            </a:r>
            <a:r>
              <a:rPr lang="nb-NO" sz="4500" dirty="0"/>
              <a:t> </a:t>
            </a:r>
            <a:r>
              <a:rPr lang="nb-NO" sz="4500" dirty="0" err="1"/>
              <a:t>thing</a:t>
            </a:r>
            <a:r>
              <a:rPr lang="nb-NO" sz="4500" dirty="0"/>
              <a:t>! </a:t>
            </a:r>
          </a:p>
          <a:p>
            <a:endParaRPr lang="nb-NO" sz="4500" dirty="0"/>
          </a:p>
          <a:p>
            <a:pPr marL="149466">
              <a:spcBef>
                <a:spcPts val="1255"/>
              </a:spcBef>
              <a:buSzPts val="2400"/>
            </a:pPr>
            <a:r>
              <a:rPr lang="nb-NO" sz="4700" dirty="0">
                <a:solidFill>
                  <a:srgbClr val="008786"/>
                </a:solidFill>
              </a:rPr>
              <a:t>Vi kan </a:t>
            </a:r>
            <a:r>
              <a:rPr lang="nb-NO" sz="4700" dirty="0" err="1">
                <a:solidFill>
                  <a:srgbClr val="008786"/>
                </a:solidFill>
              </a:rPr>
              <a:t>hj</a:t>
            </a:r>
            <a:r>
              <a:rPr lang="en" sz="4700" dirty="0">
                <a:solidFill>
                  <a:srgbClr val="008786"/>
                </a:solidFill>
              </a:rPr>
              <a:t>elpe Nevroner som FYRER sammen til å KOBLES sammen</a:t>
            </a:r>
            <a:endParaRPr lang="nb-NO" sz="4700" dirty="0">
              <a:ea typeface="Georgia"/>
              <a:cs typeface="Georgia"/>
              <a:sym typeface="Georgia"/>
            </a:endParaRPr>
          </a:p>
          <a:p>
            <a:pPr marL="896798" indent="-747332">
              <a:spcBef>
                <a:spcPts val="1255"/>
              </a:spcBef>
              <a:buSzPts val="2400"/>
              <a:buFont typeface="Georgia"/>
              <a:buChar char="•"/>
            </a:pPr>
            <a:r>
              <a:rPr lang="nb-NO" sz="2400" dirty="0">
                <a:ea typeface="Georgia"/>
                <a:cs typeface="Georgia"/>
                <a:sym typeface="Georgia"/>
              </a:rPr>
              <a:t>I en "ideell verden" - utvikling av “normal” emosjonsregulering</a:t>
            </a:r>
            <a:r>
              <a:rPr lang="nb-NO" sz="2400" dirty="0">
                <a:ea typeface="Georgia"/>
                <a:cs typeface="Georgia"/>
              </a:rPr>
              <a:t>:</a:t>
            </a:r>
          </a:p>
          <a:p>
            <a:pPr marL="1046264" lvl="1">
              <a:spcBef>
                <a:spcPts val="1255"/>
              </a:spcBef>
              <a:buSzPts val="2400"/>
            </a:pPr>
            <a:r>
              <a:rPr lang="nb-NO" sz="3900" dirty="0">
                <a:solidFill>
                  <a:srgbClr val="008786"/>
                </a:solidFill>
                <a:ea typeface="Georgia"/>
                <a:cs typeface="Georgia"/>
                <a:sym typeface="Georgia"/>
              </a:rPr>
              <a:t>Behov blir møtt</a:t>
            </a:r>
            <a:r>
              <a:rPr lang="nb-NO" sz="3900" dirty="0">
                <a:solidFill>
                  <a:schemeClr val="tx2"/>
                </a:solidFill>
                <a:ea typeface="Georgia"/>
                <a:cs typeface="Georgia"/>
                <a:sym typeface="Georgia"/>
              </a:rPr>
              <a:t>. </a:t>
            </a:r>
            <a:r>
              <a:rPr lang="nb-NO" sz="3900" dirty="0">
                <a:ea typeface="Georgia"/>
                <a:cs typeface="Georgia"/>
                <a:sym typeface="Georgia"/>
              </a:rPr>
              <a:t>(Særlig! Som om foreldrene våre møtte behovene våre!)</a:t>
            </a:r>
            <a:endParaRPr lang="nb-NO" sz="3900" dirty="0">
              <a:ea typeface="Georgia"/>
              <a:cs typeface="Georgia"/>
            </a:endParaRPr>
          </a:p>
          <a:p>
            <a:pPr marL="896798" indent="-747332">
              <a:buSzPts val="2400"/>
              <a:buFont typeface="Georgia"/>
              <a:buChar char="•"/>
            </a:pPr>
            <a:r>
              <a:rPr lang="nb-NO" sz="2400" dirty="0">
                <a:ea typeface="Georgia"/>
                <a:cs typeface="Georgia"/>
                <a:sym typeface="Georgia"/>
              </a:rPr>
              <a:t>Når emosjonell utvikling blir forhindret eller fastlåst: </a:t>
            </a:r>
            <a:r>
              <a:rPr lang="nb-NO" sz="2400" dirty="0">
                <a:solidFill>
                  <a:srgbClr val="008786"/>
                </a:solidFill>
                <a:ea typeface="Georgia"/>
                <a:cs typeface="Georgia"/>
                <a:sym typeface="Georgia"/>
              </a:rPr>
              <a:t>Behov blir IKKE møtt</a:t>
            </a:r>
            <a:r>
              <a:rPr lang="nb-NO" sz="2400" dirty="0">
                <a:ea typeface="Georgia"/>
                <a:cs typeface="Georgia"/>
                <a:sym typeface="Georgia"/>
              </a:rPr>
              <a:t>.</a:t>
            </a:r>
            <a:endParaRPr lang="nb-NO" sz="2400" dirty="0">
              <a:ea typeface="Georgia"/>
              <a:cs typeface="Georgia"/>
            </a:endParaRPr>
          </a:p>
          <a:p>
            <a:pPr marL="896798" indent="-747332">
              <a:buSzPts val="2400"/>
              <a:buFont typeface="Georgia"/>
              <a:buChar char="•"/>
            </a:pPr>
            <a:r>
              <a:rPr lang="nb-NO" sz="2400" dirty="0" err="1">
                <a:ea typeface="Georgia"/>
                <a:cs typeface="Georgia"/>
                <a:sym typeface="Georgia"/>
              </a:rPr>
              <a:t>Samregulering</a:t>
            </a:r>
            <a:r>
              <a:rPr lang="nb-NO" sz="2400" dirty="0">
                <a:ea typeface="Georgia"/>
                <a:cs typeface="Georgia"/>
                <a:sym typeface="Georgia"/>
              </a:rPr>
              <a:t> som hjelp til regulering: Når du regulerer sammen med dem kan de også regulere.</a:t>
            </a:r>
            <a:endParaRPr lang="nb-NO" sz="2400" dirty="0">
              <a:ea typeface="Georgia"/>
              <a:cs typeface="Georgia"/>
            </a:endParaRPr>
          </a:p>
          <a:p>
            <a:pPr marL="896798" indent="-747332">
              <a:buSzPts val="2400"/>
              <a:buFont typeface="Georgia"/>
              <a:buChar char="•"/>
            </a:pPr>
            <a:r>
              <a:rPr lang="nb-NO" sz="2400" dirty="0">
                <a:ea typeface="Georgia"/>
                <a:cs typeface="Georgia"/>
                <a:sym typeface="Georgia"/>
              </a:rPr>
              <a:t>Fra </a:t>
            </a:r>
            <a:r>
              <a:rPr lang="nb-NO" sz="2400" dirty="0" err="1">
                <a:ea typeface="Georgia"/>
                <a:cs typeface="Georgia"/>
                <a:sym typeface="Georgia"/>
              </a:rPr>
              <a:t>samregulering</a:t>
            </a:r>
            <a:r>
              <a:rPr lang="nb-NO" sz="2400" dirty="0">
                <a:ea typeface="Georgia"/>
                <a:cs typeface="Georgia"/>
                <a:sym typeface="Georgia"/>
              </a:rPr>
              <a:t> til endring: Det tar tid for barnet å utvikle sin egen reguleringsevne - men det vil skje!</a:t>
            </a:r>
            <a:endParaRPr lang="nb-NO" sz="2400" dirty="0">
              <a:ea typeface="Georgia"/>
              <a:cs typeface="Georgia"/>
            </a:endParaRPr>
          </a:p>
          <a:p>
            <a:endParaRPr lang="nb-NO" sz="4500" dirty="0"/>
          </a:p>
          <a:p>
            <a:endParaRPr lang="nb-NO" baseline="0" dirty="0"/>
          </a:p>
        </p:txBody>
      </p:sp>
      <p:sp>
        <p:nvSpPr>
          <p:cNvPr id="4" name="Plassholder for lysbildenummer 3"/>
          <p:cNvSpPr>
            <a:spLocks noGrp="1"/>
          </p:cNvSpPr>
          <p:nvPr>
            <p:ph type="sldNum" sz="quarter" idx="10"/>
          </p:nvPr>
        </p:nvSpPr>
        <p:spPr/>
        <p:txBody>
          <a:bodyPr/>
          <a:lstStyle/>
          <a:p>
            <a:fld id="{1CDBA521-F45B-784F-8C52-40566D803EE5}" type="slidenum">
              <a:rPr lang="nb-NO" smtClean="0"/>
              <a:t>30</a:t>
            </a:fld>
            <a:endParaRPr lang="nb-NO"/>
          </a:p>
        </p:txBody>
      </p:sp>
    </p:spTree>
    <p:extLst>
      <p:ext uri="{BB962C8B-B14F-4D97-AF65-F5344CB8AC3E}">
        <p14:creationId xmlns:p14="http://schemas.microsoft.com/office/powerpoint/2010/main" val="25766718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nb-NO" dirty="0"/>
              <a:t>Gullet i metoden. Det mest sentrale og det vi vil bruke mest tid på.</a:t>
            </a:r>
          </a:p>
          <a:p>
            <a:r>
              <a:rPr lang="nb-NO" dirty="0"/>
              <a:t>Validering handler i hovedsak om å gi aksept for en følelse – «rimelig at du føler som du gjør».</a:t>
            </a:r>
          </a:p>
          <a:p>
            <a:endParaRPr lang="da-DK" dirty="0"/>
          </a:p>
        </p:txBody>
      </p:sp>
      <p:sp>
        <p:nvSpPr>
          <p:cNvPr id="4" name="Pladsholder til slidenummer 3"/>
          <p:cNvSpPr>
            <a:spLocks noGrp="1"/>
          </p:cNvSpPr>
          <p:nvPr>
            <p:ph type="sldNum" sz="quarter" idx="5"/>
          </p:nvPr>
        </p:nvSpPr>
        <p:spPr/>
        <p:txBody>
          <a:bodyPr/>
          <a:lstStyle/>
          <a:p>
            <a:fld id="{44B2E8C7-50E2-4119-B353-56AACFB37853}" type="slidenum">
              <a:rPr lang="nb-NO" smtClean="0"/>
              <a:t>31</a:t>
            </a:fld>
            <a:endParaRPr lang="nb-NO"/>
          </a:p>
        </p:txBody>
      </p:sp>
    </p:spTree>
    <p:extLst>
      <p:ext uri="{BB962C8B-B14F-4D97-AF65-F5344CB8AC3E}">
        <p14:creationId xmlns:p14="http://schemas.microsoft.com/office/powerpoint/2010/main" val="8325060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Shape 375"/>
          <p:cNvSpPr txBox="1">
            <a:spLocks noGrp="1"/>
          </p:cNvSpPr>
          <p:nvPr>
            <p:ph type="body" idx="1"/>
          </p:nvPr>
        </p:nvSpPr>
        <p:spPr>
          <a:xfrm>
            <a:off x="704160" y="123071226"/>
            <a:ext cx="5633258" cy="116593795"/>
          </a:xfrm>
          <a:prstGeom prst="rect">
            <a:avLst/>
          </a:prstGeom>
          <a:noFill/>
          <a:ln>
            <a:noFill/>
          </a:ln>
        </p:spPr>
        <p:txBody>
          <a:bodyPr spcFirstLastPara="1" wrap="square" lIns="345999" tIns="345999" rIns="345999" bIns="345999" anchor="ctr" anchorCtr="0">
            <a:noAutofit/>
          </a:bodyPr>
          <a:lstStyle/>
          <a:p>
            <a:pPr>
              <a:lnSpc>
                <a:spcPct val="80000"/>
              </a:lnSpc>
            </a:pPr>
            <a:r>
              <a:rPr lang="da-DK" dirty="0"/>
              <a:t>Prøv at tænke på en situation, hvor en du holder af fortæller dig noget svært og sårbart og mærk efter på indersiden i dig, hvad der sker. Får du lyst til at redde? Drage omsorg? Lytte? Fixe? Fortælle om dig selv? Eller noget helt andet. Det er ofte en udfordring for os at være med andres svære følelser, fordi det gør ondt på os at se dem i smerten. Vi vil både have dem væk fra smerten og os selv.</a:t>
            </a:r>
            <a:endParaRPr dirty="0"/>
          </a:p>
        </p:txBody>
      </p:sp>
      <p:sp>
        <p:nvSpPr>
          <p:cNvPr id="376" name="Shape 376"/>
          <p:cNvSpPr>
            <a:spLocks noGrp="1" noRot="1" noChangeAspect="1"/>
          </p:cNvSpPr>
          <p:nvPr>
            <p:ph type="sldImg" idx="2"/>
          </p:nvPr>
        </p:nvSpPr>
        <p:spPr>
          <a:xfrm>
            <a:off x="-82848450" y="19426238"/>
            <a:ext cx="172739050" cy="9716611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84252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648856" indent="-648856">
              <a:lnSpc>
                <a:spcPct val="80000"/>
              </a:lnSpc>
              <a:buClr>
                <a:schemeClr val="dk1"/>
              </a:buClr>
              <a:buSzPts val="1110"/>
              <a:buFont typeface="Calibri"/>
              <a:buChar char="-"/>
            </a:pPr>
            <a:r>
              <a:rPr lang="en" sz="1200" b="1" dirty="0" err="1">
                <a:latin typeface="+mn-lt"/>
                <a:ea typeface="Calibri"/>
                <a:cs typeface="Calibri"/>
                <a:sym typeface="Calibri"/>
              </a:rPr>
              <a:t>Eksempel</a:t>
            </a:r>
            <a:r>
              <a:rPr lang="en" sz="1200" b="1" dirty="0">
                <a:latin typeface="+mn-lt"/>
                <a:ea typeface="Calibri"/>
                <a:cs typeface="Calibri"/>
                <a:sym typeface="Calibri"/>
              </a:rPr>
              <a:t> med </a:t>
            </a:r>
            <a:r>
              <a:rPr lang="en" sz="1200" b="1" dirty="0" err="1">
                <a:latin typeface="+mn-lt"/>
                <a:ea typeface="Calibri"/>
                <a:cs typeface="Calibri"/>
                <a:sym typeface="Calibri"/>
              </a:rPr>
              <a:t>datteren</a:t>
            </a:r>
            <a:r>
              <a:rPr lang="en" sz="1200" b="1" dirty="0">
                <a:latin typeface="+mn-lt"/>
                <a:ea typeface="Calibri"/>
                <a:cs typeface="Calibri"/>
                <a:sym typeface="Calibri"/>
              </a:rPr>
              <a:t>, </a:t>
            </a:r>
            <a:r>
              <a:rPr lang="en" sz="1200" b="1" dirty="0" err="1">
                <a:latin typeface="+mn-lt"/>
                <a:ea typeface="Calibri"/>
                <a:cs typeface="Calibri"/>
                <a:sym typeface="Calibri"/>
              </a:rPr>
              <a:t>som</a:t>
            </a:r>
            <a:r>
              <a:rPr lang="en" sz="1200" b="1" dirty="0">
                <a:latin typeface="+mn-lt"/>
                <a:ea typeface="Calibri"/>
                <a:cs typeface="Calibri"/>
                <a:sym typeface="Calibri"/>
              </a:rPr>
              <a:t> </a:t>
            </a:r>
            <a:r>
              <a:rPr lang="en" sz="1200" b="1" dirty="0" err="1">
                <a:latin typeface="+mn-lt"/>
                <a:ea typeface="Calibri"/>
                <a:cs typeface="Calibri"/>
                <a:sym typeface="Calibri"/>
              </a:rPr>
              <a:t>ikke</a:t>
            </a:r>
            <a:r>
              <a:rPr lang="en" sz="1200" b="1" dirty="0">
                <a:latin typeface="+mn-lt"/>
                <a:ea typeface="Calibri"/>
                <a:cs typeface="Calibri"/>
                <a:sym typeface="Calibri"/>
              </a:rPr>
              <a:t> </a:t>
            </a:r>
            <a:r>
              <a:rPr lang="en" sz="1200" b="1" dirty="0" err="1">
                <a:latin typeface="+mn-lt"/>
                <a:ea typeface="Calibri"/>
                <a:cs typeface="Calibri"/>
                <a:sym typeface="Calibri"/>
              </a:rPr>
              <a:t>er</a:t>
            </a:r>
            <a:r>
              <a:rPr lang="en" sz="1200" b="1" dirty="0">
                <a:latin typeface="+mn-lt"/>
                <a:ea typeface="Calibri"/>
                <a:cs typeface="Calibri"/>
                <a:sym typeface="Calibri"/>
              </a:rPr>
              <a:t> </a:t>
            </a:r>
            <a:r>
              <a:rPr lang="en" sz="1200" b="1" dirty="0" err="1">
                <a:latin typeface="+mn-lt"/>
                <a:ea typeface="Calibri"/>
                <a:cs typeface="Calibri"/>
                <a:sym typeface="Calibri"/>
              </a:rPr>
              <a:t>blevet</a:t>
            </a:r>
            <a:r>
              <a:rPr lang="en" sz="1200" b="1" dirty="0">
                <a:latin typeface="+mn-lt"/>
                <a:ea typeface="Calibri"/>
                <a:cs typeface="Calibri"/>
                <a:sym typeface="Calibri"/>
              </a:rPr>
              <a:t> </a:t>
            </a:r>
            <a:r>
              <a:rPr lang="en" sz="1200" b="1" dirty="0" err="1">
                <a:latin typeface="+mn-lt"/>
                <a:ea typeface="Calibri"/>
                <a:cs typeface="Calibri"/>
                <a:sym typeface="Calibri"/>
              </a:rPr>
              <a:t>inviteret</a:t>
            </a:r>
            <a:r>
              <a:rPr lang="en" sz="1200" b="1" dirty="0">
                <a:latin typeface="+mn-lt"/>
                <a:ea typeface="Calibri"/>
                <a:cs typeface="Calibri"/>
                <a:sym typeface="Calibri"/>
              </a:rPr>
              <a:t> med til fest</a:t>
            </a:r>
          </a:p>
          <a:p>
            <a:pPr marL="648856" indent="-648856">
              <a:lnSpc>
                <a:spcPct val="80000"/>
              </a:lnSpc>
              <a:buClr>
                <a:schemeClr val="dk1"/>
              </a:buClr>
              <a:buSzPts val="1110"/>
              <a:buFont typeface="Calibri"/>
              <a:buChar char="-"/>
            </a:pPr>
            <a:r>
              <a:rPr lang="en" sz="1200" b="1" dirty="0" err="1">
                <a:latin typeface="+mn-lt"/>
                <a:ea typeface="Calibri"/>
                <a:cs typeface="Calibri"/>
                <a:sym typeface="Calibri"/>
              </a:rPr>
              <a:t>Det</a:t>
            </a:r>
            <a:r>
              <a:rPr lang="en" sz="1200" b="1" dirty="0">
                <a:latin typeface="+mn-lt"/>
                <a:ea typeface="Calibri"/>
                <a:cs typeface="Calibri"/>
                <a:sym typeface="Calibri"/>
              </a:rPr>
              <a:t> </a:t>
            </a:r>
            <a:r>
              <a:rPr lang="en" sz="1200" b="1" dirty="0" err="1">
                <a:latin typeface="+mn-lt"/>
                <a:ea typeface="Calibri"/>
                <a:cs typeface="Calibri"/>
                <a:sym typeface="Calibri"/>
              </a:rPr>
              <a:t>beste</a:t>
            </a:r>
            <a:r>
              <a:rPr lang="en" sz="1200" b="1" dirty="0">
                <a:latin typeface="+mn-lt"/>
                <a:ea typeface="Calibri"/>
                <a:cs typeface="Calibri"/>
                <a:sym typeface="Calibri"/>
              </a:rPr>
              <a:t> </a:t>
            </a:r>
            <a:r>
              <a:rPr lang="en" sz="1200" b="1" dirty="0" err="1">
                <a:latin typeface="+mn-lt"/>
                <a:ea typeface="Calibri"/>
                <a:cs typeface="Calibri"/>
                <a:sym typeface="Calibri"/>
              </a:rPr>
              <a:t>er</a:t>
            </a:r>
            <a:r>
              <a:rPr lang="en" sz="1200" b="1" dirty="0">
                <a:latin typeface="+mn-lt"/>
                <a:ea typeface="Calibri"/>
                <a:cs typeface="Calibri"/>
                <a:sym typeface="Calibri"/>
              </a:rPr>
              <a:t> </a:t>
            </a:r>
            <a:r>
              <a:rPr lang="en" sz="1200" b="1" dirty="0" err="1">
                <a:latin typeface="+mn-lt"/>
                <a:ea typeface="Calibri"/>
                <a:cs typeface="Calibri"/>
                <a:sym typeface="Calibri"/>
              </a:rPr>
              <a:t>å</a:t>
            </a:r>
            <a:r>
              <a:rPr lang="en" sz="1200" b="1" dirty="0">
                <a:latin typeface="+mn-lt"/>
                <a:ea typeface="Calibri"/>
                <a:cs typeface="Calibri"/>
                <a:sym typeface="Calibri"/>
              </a:rPr>
              <a:t> </a:t>
            </a:r>
            <a:r>
              <a:rPr lang="en" sz="1200" b="1" dirty="0" err="1">
                <a:latin typeface="+mn-lt"/>
                <a:ea typeface="Calibri"/>
                <a:cs typeface="Calibri"/>
                <a:sym typeface="Calibri"/>
              </a:rPr>
              <a:t>unngå</a:t>
            </a:r>
            <a:r>
              <a:rPr lang="en" sz="1200" b="1" dirty="0">
                <a:latin typeface="+mn-lt"/>
                <a:ea typeface="Calibri"/>
                <a:cs typeface="Calibri"/>
                <a:sym typeface="Calibri"/>
              </a:rPr>
              <a:t> </a:t>
            </a:r>
            <a:r>
              <a:rPr lang="en" sz="1200" b="1" dirty="0" err="1">
                <a:latin typeface="+mn-lt"/>
                <a:ea typeface="Calibri"/>
                <a:cs typeface="Calibri"/>
                <a:sym typeface="Calibri"/>
              </a:rPr>
              <a:t>å</a:t>
            </a:r>
            <a:r>
              <a:rPr lang="en" sz="1200" b="1" dirty="0">
                <a:latin typeface="+mn-lt"/>
                <a:ea typeface="Calibri"/>
                <a:cs typeface="Calibri"/>
                <a:sym typeface="Calibri"/>
              </a:rPr>
              <a:t> </a:t>
            </a:r>
            <a:r>
              <a:rPr lang="en" sz="1200" b="1" dirty="0" err="1">
                <a:latin typeface="+mn-lt"/>
                <a:ea typeface="Calibri"/>
                <a:cs typeface="Calibri"/>
                <a:sym typeface="Calibri"/>
              </a:rPr>
              <a:t>spørre</a:t>
            </a:r>
            <a:r>
              <a:rPr lang="en" sz="1200" b="1" dirty="0">
                <a:latin typeface="+mn-lt"/>
                <a:ea typeface="Calibri"/>
                <a:cs typeface="Calibri"/>
                <a:sym typeface="Calibri"/>
              </a:rPr>
              <a:t> </a:t>
            </a:r>
            <a:r>
              <a:rPr lang="en" sz="1200" b="1" dirty="0" err="1">
                <a:latin typeface="+mn-lt"/>
                <a:ea typeface="Calibri"/>
                <a:cs typeface="Calibri"/>
                <a:sym typeface="Calibri"/>
              </a:rPr>
              <a:t>barnet</a:t>
            </a:r>
            <a:r>
              <a:rPr lang="en" sz="1200" b="1" dirty="0">
                <a:latin typeface="+mn-lt"/>
                <a:ea typeface="Calibri"/>
                <a:cs typeface="Calibri"/>
                <a:sym typeface="Calibri"/>
              </a:rPr>
              <a:t> </a:t>
            </a:r>
            <a:r>
              <a:rPr lang="en" sz="1200" b="1" dirty="0" err="1">
                <a:latin typeface="+mn-lt"/>
                <a:ea typeface="Calibri"/>
                <a:cs typeface="Calibri"/>
                <a:sym typeface="Calibri"/>
              </a:rPr>
              <a:t>ditt</a:t>
            </a:r>
            <a:r>
              <a:rPr lang="en" sz="1200" b="1" dirty="0">
                <a:latin typeface="+mn-lt"/>
                <a:ea typeface="Calibri"/>
                <a:cs typeface="Calibri"/>
                <a:sym typeface="Calibri"/>
              </a:rPr>
              <a:t>: </a:t>
            </a:r>
            <a:r>
              <a:rPr lang="en" sz="1200" b="1" dirty="0" err="1">
                <a:latin typeface="+mn-lt"/>
                <a:ea typeface="Calibri"/>
                <a:cs typeface="Calibri"/>
                <a:sym typeface="Calibri"/>
              </a:rPr>
              <a:t>hvordan</a:t>
            </a:r>
            <a:r>
              <a:rPr lang="en" sz="1200" b="1" dirty="0">
                <a:latin typeface="+mn-lt"/>
                <a:ea typeface="Calibri"/>
                <a:cs typeface="Calibri"/>
                <a:sym typeface="Calibri"/>
              </a:rPr>
              <a:t> </a:t>
            </a:r>
            <a:r>
              <a:rPr lang="en" sz="1200" b="1" dirty="0" err="1">
                <a:latin typeface="+mn-lt"/>
                <a:ea typeface="Calibri"/>
                <a:cs typeface="Calibri"/>
                <a:sym typeface="Calibri"/>
              </a:rPr>
              <a:t>føler</a:t>
            </a:r>
            <a:r>
              <a:rPr lang="en" sz="1200" b="1" dirty="0">
                <a:latin typeface="+mn-lt"/>
                <a:ea typeface="Calibri"/>
                <a:cs typeface="Calibri"/>
                <a:sym typeface="Calibri"/>
              </a:rPr>
              <a:t> du </a:t>
            </a:r>
            <a:r>
              <a:rPr lang="en" sz="1200" b="1" dirty="0" err="1">
                <a:latin typeface="+mn-lt"/>
                <a:ea typeface="Calibri"/>
                <a:cs typeface="Calibri"/>
                <a:sym typeface="Calibri"/>
              </a:rPr>
              <a:t>deg</a:t>
            </a:r>
            <a:r>
              <a:rPr lang="en" sz="1200" b="1" dirty="0">
                <a:latin typeface="+mn-lt"/>
                <a:ea typeface="Calibri"/>
                <a:cs typeface="Calibri"/>
                <a:sym typeface="Calibri"/>
              </a:rPr>
              <a:t>? </a:t>
            </a:r>
            <a:r>
              <a:rPr lang="en" sz="1200" b="1" dirty="0" err="1">
                <a:latin typeface="+mn-lt"/>
                <a:ea typeface="Calibri"/>
                <a:cs typeface="Calibri"/>
                <a:sym typeface="Calibri"/>
              </a:rPr>
              <a:t>Forestille</a:t>
            </a:r>
            <a:r>
              <a:rPr lang="en" sz="1200" b="1" dirty="0">
                <a:latin typeface="+mn-lt"/>
                <a:ea typeface="Calibri"/>
                <a:cs typeface="Calibri"/>
                <a:sym typeface="Calibri"/>
              </a:rPr>
              <a:t> </a:t>
            </a:r>
            <a:r>
              <a:rPr lang="en" sz="1200" b="1" dirty="0" err="1">
                <a:latin typeface="+mn-lt"/>
                <a:ea typeface="Calibri"/>
                <a:cs typeface="Calibri"/>
                <a:sym typeface="Calibri"/>
              </a:rPr>
              <a:t>deg</a:t>
            </a:r>
            <a:r>
              <a:rPr lang="en" sz="1200" b="1" dirty="0">
                <a:latin typeface="+mn-lt"/>
                <a:ea typeface="Calibri"/>
                <a:cs typeface="Calibri"/>
                <a:sym typeface="Calibri"/>
              </a:rPr>
              <a:t> at du </a:t>
            </a:r>
            <a:r>
              <a:rPr lang="en" sz="1200" b="1" dirty="0" err="1">
                <a:latin typeface="+mn-lt"/>
                <a:ea typeface="Calibri"/>
                <a:cs typeface="Calibri"/>
                <a:sym typeface="Calibri"/>
              </a:rPr>
              <a:t>sier</a:t>
            </a:r>
            <a:r>
              <a:rPr lang="en" sz="1200" b="1" dirty="0">
                <a:latin typeface="+mn-lt"/>
                <a:ea typeface="Calibri"/>
                <a:cs typeface="Calibri"/>
                <a:sym typeface="Calibri"/>
              </a:rPr>
              <a:t> til </a:t>
            </a:r>
            <a:r>
              <a:rPr lang="en" sz="1200" b="1" dirty="0" err="1">
                <a:latin typeface="+mn-lt"/>
                <a:ea typeface="Calibri"/>
                <a:cs typeface="Calibri"/>
                <a:sym typeface="Calibri"/>
              </a:rPr>
              <a:t>en</a:t>
            </a:r>
            <a:r>
              <a:rPr lang="en" sz="1200" b="1" dirty="0">
                <a:latin typeface="+mn-lt"/>
                <a:ea typeface="Calibri"/>
                <a:cs typeface="Calibri"/>
                <a:sym typeface="Calibri"/>
              </a:rPr>
              <a:t> 2 </a:t>
            </a:r>
            <a:r>
              <a:rPr lang="en" sz="1200" b="1" dirty="0" err="1">
                <a:latin typeface="+mn-lt"/>
                <a:ea typeface="Calibri"/>
                <a:cs typeface="Calibri"/>
                <a:sym typeface="Calibri"/>
              </a:rPr>
              <a:t>åring</a:t>
            </a:r>
            <a:r>
              <a:rPr lang="en" sz="1200" b="1" dirty="0">
                <a:latin typeface="+mn-lt"/>
                <a:ea typeface="Calibri"/>
                <a:cs typeface="Calibri"/>
                <a:sym typeface="Calibri"/>
              </a:rPr>
              <a:t>. “</a:t>
            </a:r>
            <a:r>
              <a:rPr lang="en" sz="1200" b="1" dirty="0" err="1">
                <a:latin typeface="+mn-lt"/>
                <a:ea typeface="Calibri"/>
                <a:cs typeface="Calibri"/>
                <a:sym typeface="Calibri"/>
              </a:rPr>
              <a:t>Unnskyld</a:t>
            </a:r>
            <a:r>
              <a:rPr lang="en" sz="1200" b="1" dirty="0">
                <a:latin typeface="+mn-lt"/>
                <a:ea typeface="Calibri"/>
                <a:cs typeface="Calibri"/>
                <a:sym typeface="Calibri"/>
              </a:rPr>
              <a:t> men du </a:t>
            </a:r>
            <a:r>
              <a:rPr lang="en" sz="1200" b="1" dirty="0" err="1">
                <a:latin typeface="+mn-lt"/>
                <a:ea typeface="Calibri"/>
                <a:cs typeface="Calibri"/>
                <a:sym typeface="Calibri"/>
              </a:rPr>
              <a:t>fortalte</a:t>
            </a:r>
            <a:r>
              <a:rPr lang="en" sz="1200" b="1" dirty="0">
                <a:latin typeface="+mn-lt"/>
                <a:ea typeface="Calibri"/>
                <a:cs typeface="Calibri"/>
                <a:sym typeface="Calibri"/>
              </a:rPr>
              <a:t> meg </a:t>
            </a:r>
            <a:r>
              <a:rPr lang="en" sz="1200" b="1" dirty="0" err="1">
                <a:latin typeface="+mn-lt"/>
                <a:ea typeface="Calibri"/>
                <a:cs typeface="Calibri"/>
                <a:sym typeface="Calibri"/>
              </a:rPr>
              <a:t>ikke</a:t>
            </a:r>
            <a:r>
              <a:rPr lang="en" sz="1200" b="1" dirty="0">
                <a:latin typeface="+mn-lt"/>
                <a:ea typeface="Calibri"/>
                <a:cs typeface="Calibri"/>
                <a:sym typeface="Calibri"/>
              </a:rPr>
              <a:t> at </a:t>
            </a:r>
            <a:r>
              <a:rPr lang="en" sz="1200" b="1" dirty="0" err="1">
                <a:latin typeface="+mn-lt"/>
                <a:ea typeface="Calibri"/>
                <a:cs typeface="Calibri"/>
                <a:sym typeface="Calibri"/>
              </a:rPr>
              <a:t>bleier</a:t>
            </a:r>
            <a:r>
              <a:rPr lang="en" sz="1200" b="1" dirty="0">
                <a:latin typeface="+mn-lt"/>
                <a:ea typeface="Calibri"/>
                <a:cs typeface="Calibri"/>
                <a:sym typeface="Calibri"/>
              </a:rPr>
              <a:t> </a:t>
            </a:r>
            <a:r>
              <a:rPr lang="en" sz="1200" b="1" dirty="0" err="1">
                <a:latin typeface="+mn-lt"/>
                <a:ea typeface="Calibri"/>
                <a:cs typeface="Calibri"/>
                <a:sym typeface="Calibri"/>
              </a:rPr>
              <a:t>er</a:t>
            </a:r>
            <a:r>
              <a:rPr lang="en" sz="1200" b="1" dirty="0">
                <a:latin typeface="+mn-lt"/>
                <a:ea typeface="Calibri"/>
                <a:cs typeface="Calibri"/>
                <a:sym typeface="Calibri"/>
              </a:rPr>
              <a:t> </a:t>
            </a:r>
            <a:r>
              <a:rPr lang="en" sz="1200" b="1" dirty="0" err="1">
                <a:latin typeface="+mn-lt"/>
                <a:ea typeface="Calibri"/>
                <a:cs typeface="Calibri"/>
                <a:sym typeface="Calibri"/>
              </a:rPr>
              <a:t>ukomfortabelt</a:t>
            </a:r>
            <a:r>
              <a:rPr lang="en" sz="1200" b="1" dirty="0">
                <a:latin typeface="+mn-lt"/>
                <a:ea typeface="Calibri"/>
                <a:cs typeface="Calibri"/>
                <a:sym typeface="Calibri"/>
              </a:rPr>
              <a:t> </a:t>
            </a:r>
            <a:r>
              <a:rPr lang="en" sz="1200" b="1" dirty="0" err="1">
                <a:latin typeface="+mn-lt"/>
                <a:ea typeface="Calibri"/>
                <a:cs typeface="Calibri"/>
                <a:sym typeface="Calibri"/>
              </a:rPr>
              <a:t>å</a:t>
            </a:r>
            <a:r>
              <a:rPr lang="en" sz="1200" b="1" dirty="0">
                <a:latin typeface="+mn-lt"/>
                <a:ea typeface="Calibri"/>
                <a:cs typeface="Calibri"/>
                <a:sym typeface="Calibri"/>
              </a:rPr>
              <a:t> </a:t>
            </a:r>
            <a:r>
              <a:rPr lang="en" sz="1200" b="1" dirty="0" err="1">
                <a:latin typeface="+mn-lt"/>
                <a:ea typeface="Calibri"/>
                <a:cs typeface="Calibri"/>
                <a:sym typeface="Calibri"/>
              </a:rPr>
              <a:t>gå</a:t>
            </a:r>
            <a:r>
              <a:rPr lang="en" sz="1200" b="1" dirty="0">
                <a:latin typeface="+mn-lt"/>
                <a:ea typeface="Calibri"/>
                <a:cs typeface="Calibri"/>
                <a:sym typeface="Calibri"/>
              </a:rPr>
              <a:t> med!” </a:t>
            </a:r>
            <a:endParaRPr lang="en" sz="1200" b="1" dirty="0">
              <a:solidFill>
                <a:schemeClr val="dk1"/>
              </a:solidFill>
              <a:latin typeface="+mn-lt"/>
              <a:ea typeface="Calibri"/>
              <a:cs typeface="Calibri"/>
              <a:sym typeface="Calibri"/>
            </a:endParaRPr>
          </a:p>
          <a:p>
            <a:pPr marL="648856" indent="-648856">
              <a:lnSpc>
                <a:spcPct val="80000"/>
              </a:lnSpc>
              <a:buClr>
                <a:schemeClr val="dk1"/>
              </a:buClr>
              <a:buSzPts val="1110"/>
              <a:buFont typeface="Calibri"/>
              <a:buChar char="-"/>
            </a:pPr>
            <a:r>
              <a:rPr lang="en" sz="1200" b="1" dirty="0">
                <a:latin typeface="+mn-lt"/>
                <a:ea typeface="Calibri"/>
                <a:cs typeface="Calibri"/>
                <a:sym typeface="Calibri"/>
              </a:rPr>
              <a:t>Barn hater det. </a:t>
            </a:r>
            <a:r>
              <a:rPr lang="en" sz="1200" b="1" dirty="0" err="1">
                <a:latin typeface="+mn-lt"/>
                <a:ea typeface="Calibri"/>
                <a:cs typeface="Calibri"/>
                <a:sym typeface="Calibri"/>
              </a:rPr>
              <a:t>Det</a:t>
            </a:r>
            <a:r>
              <a:rPr lang="en" sz="1200" b="1" dirty="0">
                <a:latin typeface="+mn-lt"/>
                <a:ea typeface="Calibri"/>
                <a:cs typeface="Calibri"/>
                <a:sym typeface="Calibri"/>
              </a:rPr>
              <a:t> </a:t>
            </a:r>
            <a:r>
              <a:rPr lang="en" sz="1200" b="1" dirty="0" err="1">
                <a:latin typeface="+mn-lt"/>
                <a:ea typeface="Calibri"/>
                <a:cs typeface="Calibri"/>
                <a:sym typeface="Calibri"/>
              </a:rPr>
              <a:t>er</a:t>
            </a:r>
            <a:r>
              <a:rPr lang="en" sz="1200" b="1" dirty="0">
                <a:latin typeface="+mn-lt"/>
                <a:ea typeface="Calibri"/>
                <a:cs typeface="Calibri"/>
                <a:sym typeface="Calibri"/>
              </a:rPr>
              <a:t> </a:t>
            </a:r>
            <a:r>
              <a:rPr lang="en" sz="1200" b="1" dirty="0" err="1">
                <a:latin typeface="+mn-lt"/>
                <a:ea typeface="Calibri"/>
                <a:cs typeface="Calibri"/>
                <a:sym typeface="Calibri"/>
              </a:rPr>
              <a:t>helt</a:t>
            </a:r>
            <a:r>
              <a:rPr lang="en" sz="1200" b="1" dirty="0">
                <a:latin typeface="+mn-lt"/>
                <a:ea typeface="Calibri"/>
                <a:cs typeface="Calibri"/>
                <a:sym typeface="Calibri"/>
              </a:rPr>
              <a:t> ok </a:t>
            </a:r>
            <a:r>
              <a:rPr lang="en" sz="1200" b="1" dirty="0" err="1">
                <a:latin typeface="+mn-lt"/>
                <a:ea typeface="Calibri"/>
                <a:cs typeface="Calibri"/>
                <a:sym typeface="Calibri"/>
              </a:rPr>
              <a:t>å</a:t>
            </a:r>
            <a:r>
              <a:rPr lang="en" sz="1200" b="1" dirty="0">
                <a:latin typeface="+mn-lt"/>
                <a:ea typeface="Calibri"/>
                <a:cs typeface="Calibri"/>
                <a:sym typeface="Calibri"/>
              </a:rPr>
              <a:t> ta </a:t>
            </a:r>
            <a:r>
              <a:rPr lang="en" sz="1200" b="1" dirty="0" err="1">
                <a:latin typeface="+mn-lt"/>
                <a:ea typeface="Calibri"/>
                <a:cs typeface="Calibri"/>
                <a:sym typeface="Calibri"/>
              </a:rPr>
              <a:t>feil</a:t>
            </a:r>
            <a:r>
              <a:rPr lang="en" sz="1200" b="1" dirty="0">
                <a:latin typeface="+mn-lt"/>
                <a:ea typeface="Calibri"/>
                <a:cs typeface="Calibri"/>
                <a:sym typeface="Calibri"/>
              </a:rPr>
              <a:t>, </a:t>
            </a:r>
            <a:r>
              <a:rPr lang="en" sz="1200" b="1" dirty="0" err="1">
                <a:latin typeface="+mn-lt"/>
                <a:ea typeface="Calibri"/>
                <a:cs typeface="Calibri"/>
                <a:sym typeface="Calibri"/>
              </a:rPr>
              <a:t>og</a:t>
            </a:r>
            <a:r>
              <a:rPr lang="en" sz="1200" b="1" dirty="0">
                <a:latin typeface="+mn-lt"/>
                <a:ea typeface="Calibri"/>
                <a:cs typeface="Calibri"/>
                <a:sym typeface="Calibri"/>
              </a:rPr>
              <a:t> de </a:t>
            </a:r>
            <a:r>
              <a:rPr lang="en" sz="1200" b="1" dirty="0" err="1">
                <a:latin typeface="+mn-lt"/>
                <a:ea typeface="Calibri"/>
                <a:cs typeface="Calibri"/>
                <a:sym typeface="Calibri"/>
              </a:rPr>
              <a:t>vil</a:t>
            </a:r>
            <a:r>
              <a:rPr lang="en" sz="1200" b="1" dirty="0">
                <a:latin typeface="+mn-lt"/>
                <a:ea typeface="Calibri"/>
                <a:cs typeface="Calibri"/>
                <a:sym typeface="Calibri"/>
              </a:rPr>
              <a:t> </a:t>
            </a:r>
            <a:r>
              <a:rPr lang="en" sz="1200" b="1" dirty="0" err="1">
                <a:latin typeface="+mn-lt"/>
                <a:ea typeface="Calibri"/>
                <a:cs typeface="Calibri"/>
                <a:sym typeface="Calibri"/>
              </a:rPr>
              <a:t>korrigere</a:t>
            </a:r>
            <a:r>
              <a:rPr lang="en" sz="1200" b="1" dirty="0">
                <a:latin typeface="+mn-lt"/>
                <a:ea typeface="Calibri"/>
                <a:cs typeface="Calibri"/>
                <a:sym typeface="Calibri"/>
              </a:rPr>
              <a:t> </a:t>
            </a:r>
            <a:r>
              <a:rPr lang="en" sz="1200" b="1" dirty="0" err="1">
                <a:latin typeface="+mn-lt"/>
                <a:ea typeface="Calibri"/>
                <a:cs typeface="Calibri"/>
                <a:sym typeface="Calibri"/>
              </a:rPr>
              <a:t>deg</a:t>
            </a:r>
            <a:r>
              <a:rPr lang="en" sz="1200" b="1" dirty="0">
                <a:latin typeface="+mn-lt"/>
                <a:ea typeface="Calibri"/>
                <a:cs typeface="Calibri"/>
                <a:sym typeface="Calibri"/>
              </a:rPr>
              <a:t>…</a:t>
            </a:r>
            <a:endParaRPr lang="en" sz="1200" b="1" dirty="0">
              <a:latin typeface="+mn-lt"/>
              <a:ea typeface="Calibri"/>
              <a:cs typeface="Calibri"/>
            </a:endParaRPr>
          </a:p>
          <a:p>
            <a:pPr marL="648856" indent="-648856">
              <a:lnSpc>
                <a:spcPct val="80000"/>
              </a:lnSpc>
              <a:buClr>
                <a:schemeClr val="dk1"/>
              </a:buClr>
              <a:buSzPts val="1110"/>
              <a:buFont typeface="Calibri"/>
              <a:buChar char="-"/>
            </a:pPr>
            <a:r>
              <a:rPr lang="en" sz="1200" dirty="0" err="1">
                <a:solidFill>
                  <a:schemeClr val="dk1"/>
                </a:solidFill>
                <a:latin typeface="+mn-lt"/>
                <a:ea typeface="Calibri"/>
                <a:cs typeface="Calibri"/>
                <a:sym typeface="Calibri"/>
              </a:rPr>
              <a:t>Empatisk</a:t>
            </a:r>
            <a:r>
              <a:rPr lang="en" sz="1200" dirty="0">
                <a:solidFill>
                  <a:schemeClr val="dk1"/>
                </a:solidFill>
                <a:latin typeface="+mn-lt"/>
                <a:ea typeface="Calibri"/>
                <a:cs typeface="Calibri"/>
                <a:sym typeface="Calibri"/>
              </a:rPr>
              <a:t> </a:t>
            </a:r>
            <a:r>
              <a:rPr lang="en" sz="1200" dirty="0" err="1">
                <a:solidFill>
                  <a:schemeClr val="dk1"/>
                </a:solidFill>
                <a:latin typeface="+mn-lt"/>
                <a:ea typeface="Calibri"/>
                <a:cs typeface="Calibri"/>
                <a:sym typeface="Calibri"/>
              </a:rPr>
              <a:t>gjetning</a:t>
            </a:r>
            <a:r>
              <a:rPr lang="en" sz="1200" dirty="0">
                <a:solidFill>
                  <a:schemeClr val="dk1"/>
                </a:solidFill>
                <a:latin typeface="+mn-lt"/>
                <a:ea typeface="Calibri"/>
                <a:cs typeface="Calibri"/>
                <a:sym typeface="Calibri"/>
              </a:rPr>
              <a:t> </a:t>
            </a:r>
            <a:r>
              <a:rPr lang="en" sz="1200" dirty="0" err="1">
                <a:solidFill>
                  <a:schemeClr val="dk1"/>
                </a:solidFill>
                <a:latin typeface="+mn-lt"/>
                <a:ea typeface="Calibri"/>
                <a:cs typeface="Calibri"/>
                <a:sym typeface="Calibri"/>
              </a:rPr>
              <a:t>eller</a:t>
            </a:r>
            <a:r>
              <a:rPr lang="en" sz="1200" dirty="0">
                <a:solidFill>
                  <a:schemeClr val="dk1"/>
                </a:solidFill>
                <a:latin typeface="+mn-lt"/>
                <a:ea typeface="Calibri"/>
                <a:cs typeface="Calibri"/>
                <a:sym typeface="Calibri"/>
              </a:rPr>
              <a:t> </a:t>
            </a:r>
            <a:r>
              <a:rPr lang="en" sz="1200" dirty="0" err="1">
                <a:solidFill>
                  <a:schemeClr val="dk1"/>
                </a:solidFill>
                <a:latin typeface="+mn-lt"/>
                <a:ea typeface="Calibri"/>
                <a:cs typeface="Calibri"/>
                <a:sym typeface="Calibri"/>
              </a:rPr>
              <a:t>antakelse</a:t>
            </a:r>
            <a:r>
              <a:rPr lang="en" sz="1200" dirty="0">
                <a:solidFill>
                  <a:schemeClr val="dk1"/>
                </a:solidFill>
                <a:latin typeface="+mn-lt"/>
                <a:ea typeface="Calibri"/>
                <a:cs typeface="Calibri"/>
                <a:sym typeface="Calibri"/>
              </a:rPr>
              <a:t> </a:t>
            </a:r>
            <a:r>
              <a:rPr lang="en" sz="1200" dirty="0" err="1">
                <a:solidFill>
                  <a:schemeClr val="dk1"/>
                </a:solidFill>
                <a:latin typeface="+mn-lt"/>
                <a:ea typeface="Calibri"/>
                <a:cs typeface="Calibri"/>
                <a:sym typeface="Calibri"/>
              </a:rPr>
              <a:t>er</a:t>
            </a:r>
            <a:r>
              <a:rPr lang="en" sz="1200" dirty="0">
                <a:solidFill>
                  <a:schemeClr val="dk1"/>
                </a:solidFill>
                <a:latin typeface="+mn-lt"/>
                <a:ea typeface="Calibri"/>
                <a:cs typeface="Calibri"/>
                <a:sym typeface="Calibri"/>
              </a:rPr>
              <a:t> </a:t>
            </a:r>
            <a:r>
              <a:rPr lang="en" sz="1200" dirty="0" err="1">
                <a:solidFill>
                  <a:schemeClr val="dk1"/>
                </a:solidFill>
                <a:latin typeface="+mn-lt"/>
                <a:ea typeface="Calibri"/>
                <a:cs typeface="Calibri"/>
                <a:sym typeface="Calibri"/>
              </a:rPr>
              <a:t>alltid</a:t>
            </a:r>
            <a:r>
              <a:rPr lang="en" sz="1200" dirty="0">
                <a:solidFill>
                  <a:schemeClr val="dk1"/>
                </a:solidFill>
                <a:latin typeface="+mn-lt"/>
                <a:ea typeface="Calibri"/>
                <a:cs typeface="Calibri"/>
                <a:sym typeface="Calibri"/>
              </a:rPr>
              <a:t> </a:t>
            </a:r>
            <a:r>
              <a:rPr lang="en" sz="1200" dirty="0" err="1">
                <a:solidFill>
                  <a:schemeClr val="dk1"/>
                </a:solidFill>
                <a:latin typeface="+mn-lt"/>
                <a:ea typeface="Calibri"/>
                <a:cs typeface="Calibri"/>
                <a:sym typeface="Calibri"/>
              </a:rPr>
              <a:t>bedre</a:t>
            </a:r>
            <a:r>
              <a:rPr lang="en" sz="1200" dirty="0">
                <a:solidFill>
                  <a:schemeClr val="dk1"/>
                </a:solidFill>
                <a:latin typeface="+mn-lt"/>
                <a:ea typeface="Calibri"/>
                <a:cs typeface="Calibri"/>
                <a:sym typeface="Calibri"/>
              </a:rPr>
              <a:t> </a:t>
            </a:r>
            <a:r>
              <a:rPr lang="en" sz="1200" dirty="0" err="1">
                <a:solidFill>
                  <a:schemeClr val="dk1"/>
                </a:solidFill>
                <a:latin typeface="+mn-lt"/>
                <a:ea typeface="Calibri"/>
                <a:cs typeface="Calibri"/>
                <a:sym typeface="Calibri"/>
              </a:rPr>
              <a:t>enn</a:t>
            </a:r>
            <a:r>
              <a:rPr lang="en" sz="1200" dirty="0">
                <a:solidFill>
                  <a:schemeClr val="dk1"/>
                </a:solidFill>
                <a:latin typeface="+mn-lt"/>
                <a:ea typeface="Calibri"/>
                <a:cs typeface="Calibri"/>
                <a:sym typeface="Calibri"/>
              </a:rPr>
              <a:t> et </a:t>
            </a:r>
            <a:r>
              <a:rPr lang="en" sz="1200" dirty="0" err="1">
                <a:solidFill>
                  <a:schemeClr val="dk1"/>
                </a:solidFill>
                <a:latin typeface="+mn-lt"/>
                <a:ea typeface="Calibri"/>
                <a:cs typeface="Calibri"/>
                <a:sym typeface="Calibri"/>
              </a:rPr>
              <a:t>spørsmål</a:t>
            </a:r>
            <a:r>
              <a:rPr lang="en" sz="1200" dirty="0">
                <a:solidFill>
                  <a:schemeClr val="dk1"/>
                </a:solidFill>
                <a:latin typeface="+mn-lt"/>
                <a:ea typeface="Calibri"/>
                <a:cs typeface="Calibri"/>
                <a:sym typeface="Calibri"/>
              </a:rPr>
              <a:t>. </a:t>
            </a:r>
          </a:p>
          <a:p>
            <a:pPr marL="648856" indent="-648856">
              <a:lnSpc>
                <a:spcPct val="80000"/>
              </a:lnSpc>
              <a:buClr>
                <a:schemeClr val="dk1"/>
              </a:buClr>
              <a:buSzPts val="1110"/>
              <a:buFont typeface="Calibri"/>
              <a:buChar char="-"/>
            </a:pPr>
            <a:endParaRPr lang="en" sz="1200" dirty="0">
              <a:cs typeface="Calibri"/>
            </a:endParaRPr>
          </a:p>
          <a:p>
            <a:pPr marL="648856" indent="-648856">
              <a:lnSpc>
                <a:spcPct val="80000"/>
              </a:lnSpc>
              <a:buClr>
                <a:schemeClr val="dk1"/>
              </a:buClr>
              <a:buSzPts val="1110"/>
              <a:buFont typeface="Calibri"/>
              <a:buChar char="-"/>
            </a:pPr>
            <a:r>
              <a:rPr lang="en" sz="1200" dirty="0" err="1">
                <a:cs typeface="Calibri"/>
              </a:rPr>
              <a:t>Å</a:t>
            </a:r>
            <a:r>
              <a:rPr lang="en" sz="1200" dirty="0">
                <a:cs typeface="Calibri"/>
              </a:rPr>
              <a:t> </a:t>
            </a:r>
            <a:r>
              <a:rPr lang="en" sz="1200" dirty="0" err="1">
                <a:cs typeface="Calibri"/>
              </a:rPr>
              <a:t>bekrefte</a:t>
            </a:r>
            <a:r>
              <a:rPr lang="en" sz="1200" dirty="0">
                <a:cs typeface="Calibri"/>
              </a:rPr>
              <a:t> </a:t>
            </a:r>
            <a:r>
              <a:rPr lang="en" sz="1200" dirty="0" err="1">
                <a:cs typeface="Calibri"/>
              </a:rPr>
              <a:t>følelsen</a:t>
            </a:r>
            <a:r>
              <a:rPr lang="en" sz="1200" dirty="0">
                <a:cs typeface="Calibri"/>
              </a:rPr>
              <a:t> </a:t>
            </a:r>
            <a:r>
              <a:rPr lang="en" sz="1200" dirty="0" err="1">
                <a:cs typeface="Calibri"/>
              </a:rPr>
              <a:t>og</a:t>
            </a:r>
            <a:r>
              <a:rPr lang="en" sz="1200" dirty="0">
                <a:cs typeface="Calibri"/>
              </a:rPr>
              <a:t> </a:t>
            </a:r>
            <a:r>
              <a:rPr lang="en" sz="1200" dirty="0" err="1">
                <a:cs typeface="Calibri"/>
              </a:rPr>
              <a:t>møte</a:t>
            </a:r>
            <a:r>
              <a:rPr lang="en" sz="1200" dirty="0">
                <a:cs typeface="Calibri"/>
              </a:rPr>
              <a:t> </a:t>
            </a:r>
            <a:r>
              <a:rPr lang="en" sz="1200" dirty="0" err="1">
                <a:cs typeface="Calibri"/>
              </a:rPr>
              <a:t>det</a:t>
            </a:r>
            <a:r>
              <a:rPr lang="en" sz="1200" dirty="0">
                <a:cs typeface="Calibri"/>
              </a:rPr>
              <a:t> </a:t>
            </a:r>
            <a:r>
              <a:rPr lang="en" sz="1200" dirty="0" err="1">
                <a:cs typeface="Calibri"/>
              </a:rPr>
              <a:t>emosjonelle</a:t>
            </a:r>
            <a:r>
              <a:rPr lang="en" sz="1200" dirty="0">
                <a:cs typeface="Calibri"/>
              </a:rPr>
              <a:t> </a:t>
            </a:r>
            <a:r>
              <a:rPr lang="en" sz="1200" dirty="0" err="1">
                <a:cs typeface="Calibri"/>
              </a:rPr>
              <a:t>behovet</a:t>
            </a:r>
            <a:r>
              <a:rPr lang="en" sz="1200" dirty="0">
                <a:cs typeface="Calibri"/>
              </a:rPr>
              <a:t> – </a:t>
            </a:r>
            <a:r>
              <a:rPr lang="en" sz="1200" dirty="0" err="1">
                <a:cs typeface="Calibri"/>
              </a:rPr>
              <a:t>ikke</a:t>
            </a:r>
            <a:r>
              <a:rPr lang="en" sz="1200" dirty="0">
                <a:cs typeface="Calibri"/>
              </a:rPr>
              <a:t> </a:t>
            </a:r>
            <a:r>
              <a:rPr lang="en" sz="1200" dirty="0" err="1">
                <a:cs typeface="Calibri"/>
              </a:rPr>
              <a:t>det</a:t>
            </a:r>
            <a:r>
              <a:rPr lang="en" sz="1200" dirty="0">
                <a:cs typeface="Calibri"/>
              </a:rPr>
              <a:t> </a:t>
            </a:r>
            <a:r>
              <a:rPr lang="en" sz="1200" dirty="0" err="1">
                <a:cs typeface="Calibri"/>
              </a:rPr>
              <a:t>samme</a:t>
            </a:r>
            <a:r>
              <a:rPr lang="en" sz="1200" dirty="0">
                <a:cs typeface="Calibri"/>
              </a:rPr>
              <a:t> </a:t>
            </a:r>
            <a:r>
              <a:rPr lang="en" sz="1200" dirty="0" err="1">
                <a:cs typeface="Calibri"/>
              </a:rPr>
              <a:t>som</a:t>
            </a:r>
            <a:r>
              <a:rPr lang="en" sz="1200" dirty="0">
                <a:cs typeface="Calibri"/>
              </a:rPr>
              <a:t> </a:t>
            </a:r>
            <a:r>
              <a:rPr lang="en" sz="1200" dirty="0" err="1">
                <a:cs typeface="Calibri"/>
              </a:rPr>
              <a:t>å</a:t>
            </a:r>
            <a:r>
              <a:rPr lang="en" sz="1200" dirty="0">
                <a:cs typeface="Calibri"/>
              </a:rPr>
              <a:t> </a:t>
            </a:r>
            <a:r>
              <a:rPr lang="en" sz="1200" dirty="0" err="1">
                <a:cs typeface="Calibri"/>
              </a:rPr>
              <a:t>gi</a:t>
            </a:r>
            <a:r>
              <a:rPr lang="en" sz="1200" dirty="0">
                <a:cs typeface="Calibri"/>
              </a:rPr>
              <a:t> </a:t>
            </a:r>
            <a:r>
              <a:rPr lang="en" sz="1200" dirty="0" err="1">
                <a:cs typeface="Calibri"/>
              </a:rPr>
              <a:t>barnet</a:t>
            </a:r>
            <a:r>
              <a:rPr lang="en" sz="1200" dirty="0">
                <a:cs typeface="Calibri"/>
              </a:rPr>
              <a:t> </a:t>
            </a:r>
            <a:r>
              <a:rPr lang="en" sz="1200" dirty="0" err="1">
                <a:cs typeface="Calibri"/>
              </a:rPr>
              <a:t>det</a:t>
            </a:r>
            <a:r>
              <a:rPr lang="en" sz="1200" dirty="0">
                <a:cs typeface="Calibri"/>
              </a:rPr>
              <a:t> </a:t>
            </a:r>
            <a:r>
              <a:rPr lang="en" sz="1200" dirty="0" err="1">
                <a:cs typeface="Calibri"/>
              </a:rPr>
              <a:t>hun</a:t>
            </a:r>
            <a:r>
              <a:rPr lang="en" sz="1200" dirty="0">
                <a:cs typeface="Calibri"/>
              </a:rPr>
              <a:t> </a:t>
            </a:r>
            <a:r>
              <a:rPr lang="en" sz="1200" dirty="0" err="1">
                <a:cs typeface="Calibri"/>
              </a:rPr>
              <a:t>vil</a:t>
            </a:r>
            <a:r>
              <a:rPr lang="en" sz="1200" dirty="0">
                <a:cs typeface="Calibri"/>
              </a:rPr>
              <a:t> ha! </a:t>
            </a:r>
          </a:p>
          <a:p>
            <a:pPr marL="648856" indent="-648856">
              <a:lnSpc>
                <a:spcPct val="80000"/>
              </a:lnSpc>
              <a:buClr>
                <a:schemeClr val="dk1"/>
              </a:buClr>
              <a:buSzPts val="1110"/>
              <a:buFont typeface="Calibri"/>
              <a:buChar char="-"/>
            </a:pPr>
            <a:endParaRPr lang="en" sz="1200" dirty="0">
              <a:cs typeface="Calibri"/>
            </a:endParaRPr>
          </a:p>
          <a:p>
            <a:pPr marL="648856" indent="-648856">
              <a:lnSpc>
                <a:spcPct val="80000"/>
              </a:lnSpc>
              <a:buClr>
                <a:schemeClr val="dk1"/>
              </a:buClr>
              <a:buSzPts val="1110"/>
              <a:buFont typeface="Calibri"/>
              <a:buChar char="-"/>
            </a:pPr>
            <a:r>
              <a:rPr lang="en" sz="1200" dirty="0">
                <a:cs typeface="Calibri"/>
              </a:rPr>
              <a:t>At du </a:t>
            </a:r>
            <a:r>
              <a:rPr lang="en" sz="1200" dirty="0" err="1">
                <a:cs typeface="Calibri"/>
              </a:rPr>
              <a:t>er</a:t>
            </a:r>
            <a:r>
              <a:rPr lang="en" sz="1200" dirty="0">
                <a:cs typeface="Calibri"/>
              </a:rPr>
              <a:t> </a:t>
            </a:r>
            <a:r>
              <a:rPr lang="en" sz="1200" dirty="0" err="1">
                <a:cs typeface="Calibri"/>
              </a:rPr>
              <a:t>sammen</a:t>
            </a:r>
            <a:r>
              <a:rPr lang="en" sz="1200" dirty="0">
                <a:cs typeface="Calibri"/>
              </a:rPr>
              <a:t> med </a:t>
            </a:r>
            <a:r>
              <a:rPr lang="en" sz="1200" dirty="0" err="1">
                <a:cs typeface="Calibri"/>
              </a:rPr>
              <a:t>barnet</a:t>
            </a:r>
            <a:r>
              <a:rPr lang="en" sz="1200" dirty="0">
                <a:cs typeface="Calibri"/>
              </a:rPr>
              <a:t> </a:t>
            </a:r>
            <a:r>
              <a:rPr lang="en" sz="1200" dirty="0" err="1">
                <a:cs typeface="Calibri"/>
              </a:rPr>
              <a:t>i</a:t>
            </a:r>
            <a:r>
              <a:rPr lang="en" sz="1200" dirty="0">
                <a:cs typeface="Calibri"/>
              </a:rPr>
              <a:t> </a:t>
            </a:r>
            <a:r>
              <a:rPr lang="en" sz="1200" dirty="0" err="1">
                <a:cs typeface="Calibri"/>
              </a:rPr>
              <a:t>det</a:t>
            </a:r>
            <a:r>
              <a:rPr lang="en" sz="1200" dirty="0">
                <a:cs typeface="Calibri"/>
              </a:rPr>
              <a:t> </a:t>
            </a:r>
            <a:r>
              <a:rPr lang="en" sz="1200" dirty="0" err="1">
                <a:cs typeface="Calibri"/>
              </a:rPr>
              <a:t>vonde</a:t>
            </a:r>
            <a:r>
              <a:rPr lang="en" sz="1200" dirty="0">
                <a:cs typeface="Calibri"/>
              </a:rPr>
              <a:t> </a:t>
            </a:r>
            <a:r>
              <a:rPr lang="en" sz="1200" dirty="0" err="1">
                <a:cs typeface="Calibri"/>
              </a:rPr>
              <a:t>hjelper</a:t>
            </a:r>
            <a:r>
              <a:rPr lang="en" sz="1200" dirty="0">
                <a:cs typeface="Calibri"/>
              </a:rPr>
              <a:t> </a:t>
            </a:r>
            <a:r>
              <a:rPr lang="en" sz="1200" dirty="0" err="1">
                <a:cs typeface="Calibri"/>
              </a:rPr>
              <a:t>barnet</a:t>
            </a:r>
            <a:r>
              <a:rPr lang="en" sz="1200" dirty="0">
                <a:cs typeface="Calibri"/>
              </a:rPr>
              <a:t> med </a:t>
            </a:r>
            <a:r>
              <a:rPr lang="en" sz="1200" dirty="0" err="1">
                <a:cs typeface="Calibri"/>
              </a:rPr>
              <a:t>å</a:t>
            </a:r>
            <a:r>
              <a:rPr lang="en" sz="1200" dirty="0">
                <a:cs typeface="Calibri"/>
              </a:rPr>
              <a:t> </a:t>
            </a:r>
            <a:r>
              <a:rPr lang="en" sz="1200" dirty="0" err="1">
                <a:cs typeface="Calibri"/>
              </a:rPr>
              <a:t>bli</a:t>
            </a:r>
            <a:r>
              <a:rPr lang="en" sz="1200" dirty="0">
                <a:cs typeface="Calibri"/>
              </a:rPr>
              <a:t> </a:t>
            </a:r>
            <a:r>
              <a:rPr lang="en" sz="1200" dirty="0" err="1">
                <a:cs typeface="Calibri"/>
              </a:rPr>
              <a:t>lenge</a:t>
            </a:r>
            <a:r>
              <a:rPr lang="en" sz="1200" dirty="0">
                <a:cs typeface="Calibri"/>
              </a:rPr>
              <a:t> </a:t>
            </a:r>
            <a:r>
              <a:rPr lang="en" sz="1200" dirty="0" err="1">
                <a:cs typeface="Calibri"/>
              </a:rPr>
              <a:t>nok</a:t>
            </a:r>
            <a:r>
              <a:rPr lang="en" sz="1200" dirty="0">
                <a:cs typeface="Calibri"/>
              </a:rPr>
              <a:t> </a:t>
            </a:r>
            <a:r>
              <a:rPr lang="en" sz="1200" dirty="0" err="1">
                <a:cs typeface="Calibri"/>
              </a:rPr>
              <a:t>i</a:t>
            </a:r>
            <a:r>
              <a:rPr lang="en" sz="1200" dirty="0">
                <a:cs typeface="Calibri"/>
              </a:rPr>
              <a:t> </a:t>
            </a:r>
            <a:r>
              <a:rPr lang="en" sz="1200" dirty="0" err="1">
                <a:cs typeface="Calibri"/>
              </a:rPr>
              <a:t>følelsen</a:t>
            </a:r>
            <a:r>
              <a:rPr lang="en" sz="1200" dirty="0">
                <a:cs typeface="Calibri"/>
              </a:rPr>
              <a:t> til </a:t>
            </a:r>
            <a:r>
              <a:rPr lang="en" sz="1200" dirty="0" err="1">
                <a:cs typeface="Calibri"/>
              </a:rPr>
              <a:t>å</a:t>
            </a:r>
            <a:r>
              <a:rPr lang="en" sz="1200" dirty="0">
                <a:cs typeface="Calibri"/>
              </a:rPr>
              <a:t> </a:t>
            </a:r>
            <a:r>
              <a:rPr lang="en" sz="1200" dirty="0" err="1">
                <a:cs typeface="Calibri"/>
              </a:rPr>
              <a:t>få</a:t>
            </a:r>
            <a:r>
              <a:rPr lang="en" sz="1200" dirty="0">
                <a:cs typeface="Calibri"/>
              </a:rPr>
              <a:t> </a:t>
            </a:r>
            <a:r>
              <a:rPr lang="en" sz="1200" dirty="0" err="1">
                <a:cs typeface="Calibri"/>
              </a:rPr>
              <a:t>tilgang</a:t>
            </a:r>
            <a:r>
              <a:rPr lang="en" sz="1200" dirty="0">
                <a:cs typeface="Calibri"/>
              </a:rPr>
              <a:t> </a:t>
            </a:r>
            <a:r>
              <a:rPr lang="en" sz="1200" dirty="0" err="1">
                <a:cs typeface="Calibri"/>
              </a:rPr>
              <a:t>på</a:t>
            </a:r>
            <a:r>
              <a:rPr lang="en" sz="1200" dirty="0">
                <a:cs typeface="Calibri"/>
              </a:rPr>
              <a:t> </a:t>
            </a:r>
            <a:r>
              <a:rPr lang="en" sz="1200" dirty="0" err="1">
                <a:cs typeface="Calibri"/>
              </a:rPr>
              <a:t>informasjon</a:t>
            </a:r>
            <a:r>
              <a:rPr lang="en" sz="1200" dirty="0">
                <a:cs typeface="Calibri"/>
              </a:rPr>
              <a:t> om </a:t>
            </a:r>
            <a:r>
              <a:rPr lang="en" sz="1200" dirty="0" err="1">
                <a:cs typeface="Calibri"/>
              </a:rPr>
              <a:t>hva</a:t>
            </a:r>
            <a:r>
              <a:rPr lang="en" sz="1200" dirty="0">
                <a:cs typeface="Calibri"/>
              </a:rPr>
              <a:t> </a:t>
            </a:r>
            <a:r>
              <a:rPr lang="en" sz="1200" dirty="0" err="1">
                <a:cs typeface="Calibri"/>
              </a:rPr>
              <a:t>hun</a:t>
            </a:r>
            <a:r>
              <a:rPr lang="en" sz="1200" dirty="0">
                <a:cs typeface="Calibri"/>
              </a:rPr>
              <a:t> </a:t>
            </a:r>
            <a:r>
              <a:rPr lang="en" sz="1200" dirty="0" err="1">
                <a:cs typeface="Calibri"/>
              </a:rPr>
              <a:t>trenger</a:t>
            </a:r>
            <a:r>
              <a:rPr lang="en" sz="1200" dirty="0">
                <a:cs typeface="Calibri"/>
              </a:rPr>
              <a:t>, </a:t>
            </a:r>
            <a:r>
              <a:rPr lang="en" sz="1200" dirty="0" err="1">
                <a:cs typeface="Calibri"/>
              </a:rPr>
              <a:t>og</a:t>
            </a:r>
            <a:r>
              <a:rPr lang="en" sz="1200" dirty="0">
                <a:cs typeface="Calibri"/>
              </a:rPr>
              <a:t> </a:t>
            </a:r>
            <a:r>
              <a:rPr lang="en" sz="1200" dirty="0" err="1">
                <a:cs typeface="Calibri"/>
              </a:rPr>
              <a:t>bli</a:t>
            </a:r>
            <a:r>
              <a:rPr lang="en" sz="1200" dirty="0">
                <a:cs typeface="Calibri"/>
              </a:rPr>
              <a:t> </a:t>
            </a:r>
            <a:r>
              <a:rPr lang="en" sz="1200" dirty="0" err="1">
                <a:cs typeface="Calibri"/>
              </a:rPr>
              <a:t>møtt</a:t>
            </a:r>
            <a:r>
              <a:rPr lang="en" sz="1200" dirty="0">
                <a:cs typeface="Calibri"/>
              </a:rPr>
              <a:t> </a:t>
            </a:r>
            <a:r>
              <a:rPr lang="en" sz="1200" dirty="0" err="1">
                <a:cs typeface="Calibri"/>
              </a:rPr>
              <a:t>på</a:t>
            </a:r>
            <a:r>
              <a:rPr lang="en" sz="1200" dirty="0">
                <a:cs typeface="Calibri"/>
              </a:rPr>
              <a:t> det.</a:t>
            </a:r>
          </a:p>
          <a:p>
            <a:pPr marL="648856" indent="-648856">
              <a:lnSpc>
                <a:spcPct val="80000"/>
              </a:lnSpc>
              <a:buClr>
                <a:schemeClr val="dk1"/>
              </a:buClr>
              <a:buSzPts val="1110"/>
              <a:buFont typeface="Calibri"/>
              <a:buChar char="-"/>
            </a:pPr>
            <a:endParaRPr lang="en" sz="1200" dirty="0">
              <a:cs typeface="Calibri"/>
            </a:endParaRPr>
          </a:p>
          <a:p>
            <a:r>
              <a:rPr lang="nb-NO" dirty="0"/>
              <a:t>Eks. 2-åring glemt bamse i </a:t>
            </a:r>
            <a:r>
              <a:rPr lang="nb-NO" dirty="0" err="1"/>
              <a:t>bhg</a:t>
            </a:r>
            <a:r>
              <a:rPr lang="nb-NO" dirty="0"/>
              <a:t>. Men ofte ikke så lett å skjønne. Ofte leter vi etter årsaken til følelsen slik at vi kan løse problemet, og jakten på «hvorfor» kan hindre oss i å være sammen med barnet i smerten. Hvis vi ikke forstår kan vi ikke anta at barnet forstår. </a:t>
            </a:r>
          </a:p>
          <a:p>
            <a:r>
              <a:rPr lang="nb-NO" dirty="0"/>
              <a:t>Ved validering skal vi anta uten å stille spørsmål. Beskrivelse lettere enn hente frem info selv. </a:t>
            </a:r>
          </a:p>
          <a:p>
            <a:r>
              <a:rPr lang="nb-NO" dirty="0"/>
              <a:t>Barna trenger å bli lest som en åpen bok. Trenger at vi som foreldre forstår.</a:t>
            </a:r>
          </a:p>
          <a:p>
            <a:endParaRPr lang="nb-NO" dirty="0"/>
          </a:p>
          <a:p>
            <a:r>
              <a:rPr lang="nb-NO" dirty="0"/>
              <a:t>Validering handler om å snakke om opplevelsen, </a:t>
            </a:r>
            <a:r>
              <a:rPr lang="nb-NO" dirty="0" err="1"/>
              <a:t>gyldiggjøre</a:t>
            </a:r>
            <a:r>
              <a:rPr lang="nb-NO" dirty="0"/>
              <a:t>. Er ikke det samme som å dulle med barna eller ikke ha grenser. </a:t>
            </a:r>
          </a:p>
          <a:p>
            <a:r>
              <a:rPr lang="nb-NO" dirty="0"/>
              <a:t>Trene på å beskrive følelsen du ser. Og unngå å gå for den lyse siden.</a:t>
            </a:r>
          </a:p>
          <a:p>
            <a:r>
              <a:rPr lang="nb-NO" dirty="0"/>
              <a:t>Må være genuin.</a:t>
            </a:r>
          </a:p>
          <a:p>
            <a:pPr marL="648856" indent="-648856">
              <a:lnSpc>
                <a:spcPct val="80000"/>
              </a:lnSpc>
              <a:buClr>
                <a:schemeClr val="dk1"/>
              </a:buClr>
              <a:buSzPts val="1110"/>
              <a:buFont typeface="Calibri"/>
              <a:buChar char="-"/>
            </a:pPr>
            <a:endParaRPr lang="nb-NO" dirty="0"/>
          </a:p>
        </p:txBody>
      </p:sp>
      <p:sp>
        <p:nvSpPr>
          <p:cNvPr id="4" name="Plassholder for lysbildenummer 3"/>
          <p:cNvSpPr>
            <a:spLocks noGrp="1"/>
          </p:cNvSpPr>
          <p:nvPr>
            <p:ph type="sldNum" sz="quarter" idx="5"/>
          </p:nvPr>
        </p:nvSpPr>
        <p:spPr/>
        <p:txBody>
          <a:bodyPr/>
          <a:lstStyle/>
          <a:p>
            <a:fld id="{44B2E8C7-50E2-4119-B353-56AACFB37853}" type="slidenum">
              <a:rPr lang="nb-NO" smtClean="0"/>
              <a:t>33</a:t>
            </a:fld>
            <a:endParaRPr lang="nb-NO"/>
          </a:p>
        </p:txBody>
      </p:sp>
    </p:spTree>
    <p:extLst>
      <p:ext uri="{BB962C8B-B14F-4D97-AF65-F5344CB8AC3E}">
        <p14:creationId xmlns:p14="http://schemas.microsoft.com/office/powerpoint/2010/main" val="23696109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cs typeface="Calibri"/>
              </a:rPr>
              <a:t>Kan </a:t>
            </a:r>
            <a:r>
              <a:rPr lang="en-US" dirty="0" err="1">
                <a:cs typeface="Calibri"/>
              </a:rPr>
              <a:t>ikke</a:t>
            </a:r>
            <a:r>
              <a:rPr lang="en-US" dirty="0">
                <a:cs typeface="Calibri"/>
              </a:rPr>
              <a:t> </a:t>
            </a:r>
            <a:r>
              <a:rPr lang="en-US" dirty="0" err="1">
                <a:cs typeface="Calibri"/>
              </a:rPr>
              <a:t>gjøres</a:t>
            </a:r>
            <a:r>
              <a:rPr lang="en-US" dirty="0">
                <a:cs typeface="Calibri"/>
              </a:rPr>
              <a:t> </a:t>
            </a:r>
            <a:r>
              <a:rPr lang="en-US" dirty="0" err="1">
                <a:cs typeface="Calibri"/>
              </a:rPr>
              <a:t>uten</a:t>
            </a:r>
            <a:r>
              <a:rPr lang="en-US" dirty="0">
                <a:cs typeface="Calibri"/>
              </a:rPr>
              <a:t> </a:t>
            </a:r>
            <a:r>
              <a:rPr lang="en-US" dirty="0" err="1">
                <a:cs typeface="Calibri"/>
              </a:rPr>
              <a:t>empati</a:t>
            </a:r>
            <a:r>
              <a:rPr lang="en-US" dirty="0">
                <a:cs typeface="Calibri"/>
              </a:rPr>
              <a:t> </a:t>
            </a:r>
            <a:r>
              <a:rPr lang="en-US" dirty="0" err="1">
                <a:cs typeface="Calibri"/>
              </a:rPr>
              <a:t>og</a:t>
            </a:r>
            <a:r>
              <a:rPr lang="en-US" dirty="0">
                <a:cs typeface="Calibri"/>
              </a:rPr>
              <a:t> </a:t>
            </a:r>
            <a:r>
              <a:rPr lang="en-US" dirty="0" err="1">
                <a:cs typeface="Calibri"/>
              </a:rPr>
              <a:t>innlevelse</a:t>
            </a:r>
            <a:r>
              <a:rPr lang="en-US" dirty="0">
                <a:cs typeface="Calibri"/>
              </a:rPr>
              <a:t>; </a:t>
            </a:r>
            <a:r>
              <a:rPr lang="nb-NO" sz="4500" b="1" dirty="0"/>
              <a:t>Vi er med pasienten og konstruerer virkelighetene våre. Vi lager alltid en virkelighet for barna våre. </a:t>
            </a:r>
            <a:endParaRPr lang="nb-NO" sz="4500" dirty="0"/>
          </a:p>
          <a:p>
            <a:r>
              <a:rPr lang="nb-NO" sz="4500" dirty="0"/>
              <a:t> </a:t>
            </a:r>
          </a:p>
          <a:p>
            <a:pPr defTabSz="3460563">
              <a:defRPr/>
            </a:pPr>
            <a:r>
              <a:rPr lang="nb-NO" sz="4500" b="1" dirty="0"/>
              <a:t>Empatisk </a:t>
            </a:r>
            <a:r>
              <a:rPr lang="nb-NO" sz="4500" b="1" dirty="0" err="1"/>
              <a:t>inntoning</a:t>
            </a:r>
            <a:r>
              <a:rPr lang="nb-NO" sz="4500" b="1" dirty="0"/>
              <a:t> på affekt: </a:t>
            </a:r>
            <a:r>
              <a:rPr lang="en-US" dirty="0" err="1">
                <a:cs typeface="Calibri"/>
              </a:rPr>
              <a:t>presis</a:t>
            </a:r>
            <a:r>
              <a:rPr lang="en-US" dirty="0">
                <a:cs typeface="Calibri"/>
              </a:rPr>
              <a:t> </a:t>
            </a:r>
            <a:r>
              <a:rPr lang="en-US" dirty="0" err="1">
                <a:cs typeface="Calibri"/>
              </a:rPr>
              <a:t>empati</a:t>
            </a:r>
            <a:r>
              <a:rPr lang="en-US" dirty="0">
                <a:cs typeface="Calibri"/>
              </a:rPr>
              <a:t> </a:t>
            </a:r>
            <a:r>
              <a:rPr lang="en-US" dirty="0" err="1">
                <a:cs typeface="Calibri"/>
              </a:rPr>
              <a:t>gir</a:t>
            </a:r>
            <a:r>
              <a:rPr lang="en-US" dirty="0">
                <a:cs typeface="Calibri"/>
              </a:rPr>
              <a:t> et </a:t>
            </a:r>
            <a:r>
              <a:rPr lang="en-US" dirty="0" err="1">
                <a:cs typeface="Calibri"/>
              </a:rPr>
              <a:t>nytt</a:t>
            </a:r>
            <a:r>
              <a:rPr lang="en-US" dirty="0">
                <a:cs typeface="Calibri"/>
              </a:rPr>
              <a:t> </a:t>
            </a:r>
            <a:r>
              <a:rPr lang="en-US" dirty="0" err="1">
                <a:cs typeface="Calibri"/>
              </a:rPr>
              <a:t>indre</a:t>
            </a:r>
            <a:r>
              <a:rPr lang="en-US" dirty="0">
                <a:cs typeface="Calibri"/>
              </a:rPr>
              <a:t> </a:t>
            </a:r>
            <a:r>
              <a:rPr lang="en-US" dirty="0" err="1">
                <a:cs typeface="Calibri"/>
              </a:rPr>
              <a:t>fotfeste</a:t>
            </a:r>
            <a:r>
              <a:rPr lang="en-US" dirty="0">
                <a:cs typeface="Calibri"/>
              </a:rPr>
              <a:t>. </a:t>
            </a:r>
            <a:r>
              <a:rPr lang="nb-NO" sz="4500" dirty="0"/>
              <a:t>Når noen skjønner og bekrefter hvordan noen har det, så gjør det ikke så vondt lenger, selv om det fortsatt er der. </a:t>
            </a:r>
          </a:p>
          <a:p>
            <a:endParaRPr lang="en-US" dirty="0">
              <a:cs typeface="Calibri"/>
            </a:endParaRPr>
          </a:p>
          <a:p>
            <a:endParaRPr lang="en-US" dirty="0">
              <a:cs typeface="Calibri"/>
            </a:endParaRPr>
          </a:p>
        </p:txBody>
      </p:sp>
      <p:sp>
        <p:nvSpPr>
          <p:cNvPr id="4" name="Plassholder for lysbildenummer 3"/>
          <p:cNvSpPr>
            <a:spLocks noGrp="1"/>
          </p:cNvSpPr>
          <p:nvPr>
            <p:ph type="sldNum" sz="quarter" idx="5"/>
          </p:nvPr>
        </p:nvSpPr>
        <p:spPr/>
        <p:txBody>
          <a:bodyPr/>
          <a:lstStyle/>
          <a:p>
            <a:fld id="{1EB8D0F9-469B-4905-8D55-B0C8268D74F5}" type="slidenum">
              <a:rPr lang="nb-NO" smtClean="0"/>
              <a:t>34</a:t>
            </a:fld>
            <a:endParaRPr lang="nb-NO"/>
          </a:p>
        </p:txBody>
      </p:sp>
    </p:spTree>
    <p:extLst>
      <p:ext uri="{BB962C8B-B14F-4D97-AF65-F5344CB8AC3E}">
        <p14:creationId xmlns:p14="http://schemas.microsoft.com/office/powerpoint/2010/main" val="16276396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4B2E8C7-50E2-4119-B353-56AACFB37853}" type="slidenum">
              <a:rPr lang="nb-NO" smtClean="0"/>
              <a:t>35</a:t>
            </a:fld>
            <a:endParaRPr lang="nb-NO"/>
          </a:p>
        </p:txBody>
      </p:sp>
    </p:spTree>
    <p:extLst>
      <p:ext uri="{BB962C8B-B14F-4D97-AF65-F5344CB8AC3E}">
        <p14:creationId xmlns:p14="http://schemas.microsoft.com/office/powerpoint/2010/main" val="8507015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Enkel </a:t>
            </a:r>
            <a:r>
              <a:rPr lang="nb-NO" dirty="0" err="1"/>
              <a:t>valdiering</a:t>
            </a:r>
            <a:r>
              <a:rPr lang="nb-NO" dirty="0"/>
              <a:t>: «</a:t>
            </a:r>
            <a:r>
              <a:rPr lang="nb-NO" dirty="0" err="1"/>
              <a:t>Forståeligt</a:t>
            </a:r>
            <a:r>
              <a:rPr lang="nb-NO" dirty="0"/>
              <a:t> du er nervøs, fordi du skal til eksamen»</a:t>
            </a:r>
          </a:p>
          <a:p>
            <a:r>
              <a:rPr lang="nb-NO" dirty="0"/>
              <a:t>Dyb validering: «</a:t>
            </a:r>
            <a:r>
              <a:rPr lang="nb-NO" dirty="0" err="1"/>
              <a:t>Forståeligt</a:t>
            </a:r>
            <a:r>
              <a:rPr lang="nb-NO" dirty="0"/>
              <a:t> du er nervøs, fordi du skal til eksamen og du ved, hvor svært tysk har været for </a:t>
            </a:r>
            <a:r>
              <a:rPr lang="nb-NO" dirty="0" err="1"/>
              <a:t>dig</a:t>
            </a:r>
            <a:r>
              <a:rPr lang="nb-NO" dirty="0"/>
              <a:t>. Så </a:t>
            </a:r>
            <a:r>
              <a:rPr lang="nb-NO" dirty="0" err="1"/>
              <a:t>selvom</a:t>
            </a:r>
            <a:r>
              <a:rPr lang="nb-NO" dirty="0"/>
              <a:t> du virkelig har knoklet med at lære det, så sidder der stadig en </a:t>
            </a:r>
            <a:r>
              <a:rPr lang="nb-NO" dirty="0" err="1"/>
              <a:t>usikkerhed</a:t>
            </a:r>
            <a:r>
              <a:rPr lang="nb-NO" dirty="0"/>
              <a:t> om det nu er godt nok. Jeg ved, hvor stor betydning det har for </a:t>
            </a:r>
            <a:r>
              <a:rPr lang="nb-NO" dirty="0" err="1"/>
              <a:t>dig</a:t>
            </a:r>
            <a:r>
              <a:rPr lang="nb-NO" dirty="0"/>
              <a:t> at klare </a:t>
            </a:r>
            <a:r>
              <a:rPr lang="nb-NO" dirty="0" err="1"/>
              <a:t>dig</a:t>
            </a:r>
            <a:r>
              <a:rPr lang="nb-NO" dirty="0"/>
              <a:t> </a:t>
            </a:r>
            <a:r>
              <a:rPr lang="nb-NO" dirty="0" err="1"/>
              <a:t>igennem</a:t>
            </a:r>
            <a:r>
              <a:rPr lang="nb-NO" dirty="0"/>
              <a:t>.»</a:t>
            </a:r>
          </a:p>
        </p:txBody>
      </p:sp>
      <p:sp>
        <p:nvSpPr>
          <p:cNvPr id="4" name="Plassholder for lysbildenummer 3"/>
          <p:cNvSpPr>
            <a:spLocks noGrp="1"/>
          </p:cNvSpPr>
          <p:nvPr>
            <p:ph type="sldNum" sz="quarter" idx="5"/>
          </p:nvPr>
        </p:nvSpPr>
        <p:spPr/>
        <p:txBody>
          <a:bodyPr/>
          <a:lstStyle/>
          <a:p>
            <a:fld id="{44B2E8C7-50E2-4119-B353-56AACFB37853}" type="slidenum">
              <a:rPr lang="nb-NO" smtClean="0"/>
              <a:t>36</a:t>
            </a:fld>
            <a:endParaRPr lang="nb-NO"/>
          </a:p>
        </p:txBody>
      </p:sp>
    </p:spTree>
    <p:extLst>
      <p:ext uri="{BB962C8B-B14F-4D97-AF65-F5344CB8AC3E}">
        <p14:creationId xmlns:p14="http://schemas.microsoft.com/office/powerpoint/2010/main" val="3771228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4B2E8C7-50E2-4119-B353-56AACFB37853}" type="slidenum">
              <a:rPr lang="nb-NO" smtClean="0"/>
              <a:t>37</a:t>
            </a:fld>
            <a:endParaRPr lang="nb-NO"/>
          </a:p>
        </p:txBody>
      </p:sp>
    </p:spTree>
    <p:extLst>
      <p:ext uri="{BB962C8B-B14F-4D97-AF65-F5344CB8AC3E}">
        <p14:creationId xmlns:p14="http://schemas.microsoft.com/office/powerpoint/2010/main" val="35866917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4B2E8C7-50E2-4119-B353-56AACFB37853}" type="slidenum">
              <a:rPr lang="nb-NO" smtClean="0"/>
              <a:t>38</a:t>
            </a:fld>
            <a:endParaRPr lang="nb-NO"/>
          </a:p>
        </p:txBody>
      </p:sp>
    </p:spTree>
    <p:extLst>
      <p:ext uri="{BB962C8B-B14F-4D97-AF65-F5344CB8AC3E}">
        <p14:creationId xmlns:p14="http://schemas.microsoft.com/office/powerpoint/2010/main" val="16091131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Å krige er emosjonelt svært kostbart, og man får sjelden valuta for pengene! </a:t>
            </a:r>
          </a:p>
        </p:txBody>
      </p:sp>
      <p:sp>
        <p:nvSpPr>
          <p:cNvPr id="4" name="Plassholder for lysbildenummer 3"/>
          <p:cNvSpPr>
            <a:spLocks noGrp="1"/>
          </p:cNvSpPr>
          <p:nvPr>
            <p:ph type="sldNum" sz="quarter" idx="10"/>
          </p:nvPr>
        </p:nvSpPr>
        <p:spPr/>
        <p:txBody>
          <a:bodyPr/>
          <a:lstStyle/>
          <a:p>
            <a:fld id="{1EB8D0F9-469B-4905-8D55-B0C8268D74F5}" type="slidenum">
              <a:rPr lang="nb-NO" smtClean="0"/>
              <a:t>39</a:t>
            </a:fld>
            <a:endParaRPr lang="nb-NO"/>
          </a:p>
        </p:txBody>
      </p:sp>
    </p:spTree>
    <p:extLst>
      <p:ext uri="{BB962C8B-B14F-4D97-AF65-F5344CB8AC3E}">
        <p14:creationId xmlns:p14="http://schemas.microsoft.com/office/powerpoint/2010/main" val="10489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Si at dette er en demonstrasjon. Vi ønsker at en forelder skal komme opp og vise sine foreldreferdigheter. Det er tross alt de som er eksperter på barna sine. Så hva pleier de å gjøre når barnet ikke vil gjøre som det får beskjed om? Kom opp og vis. Dersom ingen melder seg frivillig, plukker vi bare en som begynner. Alle skal frem, så spiller ingen rolle hvem vi begynner med. </a:t>
            </a:r>
            <a:endParaRPr lang="en-CA" dirty="0"/>
          </a:p>
        </p:txBody>
      </p:sp>
      <p:sp>
        <p:nvSpPr>
          <p:cNvPr id="4" name="Slide Number Placeholder 3"/>
          <p:cNvSpPr>
            <a:spLocks noGrp="1"/>
          </p:cNvSpPr>
          <p:nvPr>
            <p:ph type="sldNum" sz="quarter" idx="10"/>
          </p:nvPr>
        </p:nvSpPr>
        <p:spPr/>
        <p:txBody>
          <a:bodyPr/>
          <a:lstStyle/>
          <a:p>
            <a:fld id="{761BAA3C-DA02-4020-8648-D4F82FD6C3FD}" type="slidenum">
              <a:rPr lang="en-CA" smtClean="0"/>
              <a:pPr/>
              <a:t>4</a:t>
            </a:fld>
            <a:endParaRPr lang="en-CA"/>
          </a:p>
        </p:txBody>
      </p:sp>
    </p:spTree>
    <p:extLst>
      <p:ext uri="{BB962C8B-B14F-4D97-AF65-F5344CB8AC3E}">
        <p14:creationId xmlns:p14="http://schemas.microsoft.com/office/powerpoint/2010/main" val="13505614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Shape 452"/>
          <p:cNvSpPr>
            <a:spLocks noGrp="1" noRot="1" noChangeAspect="1"/>
          </p:cNvSpPr>
          <p:nvPr>
            <p:ph type="sldImg" idx="2"/>
          </p:nvPr>
        </p:nvSpPr>
        <p:spPr>
          <a:xfrm>
            <a:off x="-74207688" y="32386588"/>
            <a:ext cx="155455938" cy="874442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53" name="Shape 453"/>
          <p:cNvSpPr txBox="1">
            <a:spLocks noGrp="1"/>
          </p:cNvSpPr>
          <p:nvPr>
            <p:ph type="body" idx="1"/>
          </p:nvPr>
        </p:nvSpPr>
        <p:spPr>
          <a:xfrm>
            <a:off x="704160" y="124690585"/>
            <a:ext cx="5633258" cy="102023822"/>
          </a:xfrm>
          <a:prstGeom prst="rect">
            <a:avLst/>
          </a:prstGeom>
          <a:noFill/>
          <a:ln>
            <a:noFill/>
          </a:ln>
        </p:spPr>
        <p:txBody>
          <a:bodyPr spcFirstLastPara="1" wrap="square" lIns="345999" tIns="172953" rIns="345999" bIns="172953" anchor="t" anchorCtr="0">
            <a:noAutofit/>
          </a:bodyPr>
          <a:lstStyle/>
          <a:p>
            <a:r>
              <a:rPr lang="nb-NO" dirty="0"/>
              <a:t>Nadia</a:t>
            </a:r>
            <a:endParaRPr dirty="0"/>
          </a:p>
        </p:txBody>
      </p:sp>
      <p:sp>
        <p:nvSpPr>
          <p:cNvPr id="454" name="Shape 454"/>
          <p:cNvSpPr txBox="1">
            <a:spLocks noGrp="1"/>
          </p:cNvSpPr>
          <p:nvPr>
            <p:ph type="sldNum" idx="12"/>
          </p:nvPr>
        </p:nvSpPr>
        <p:spPr>
          <a:xfrm>
            <a:off x="3988599" y="246097491"/>
            <a:ext cx="3051348" cy="12997369"/>
          </a:xfrm>
          <a:prstGeom prst="rect">
            <a:avLst/>
          </a:prstGeom>
          <a:noFill/>
          <a:ln>
            <a:noFill/>
          </a:ln>
        </p:spPr>
        <p:txBody>
          <a:bodyPr spcFirstLastPara="1" wrap="square" lIns="345999" tIns="172953" rIns="345999" bIns="172953" anchor="b" anchorCtr="0">
            <a:noAutofit/>
          </a:bodyPr>
          <a:lstStyle/>
          <a:p>
            <a:fld id="{00000000-1234-1234-1234-123412341234}" type="slidenum">
              <a:rPr lang="en">
                <a:solidFill>
                  <a:schemeClr val="dk1"/>
                </a:solidFill>
                <a:latin typeface="Arial"/>
                <a:ea typeface="Arial"/>
                <a:cs typeface="Arial"/>
                <a:sym typeface="Arial"/>
              </a:rPr>
              <a:pPr/>
              <a:t>40</a:t>
            </a:fld>
            <a:endParaRPr>
              <a:solidFill>
                <a:schemeClr val="dk1"/>
              </a:solidFill>
              <a:latin typeface="Arial"/>
              <a:ea typeface="Arial"/>
              <a:cs typeface="Arial"/>
              <a:sym typeface="Arial"/>
            </a:endParaRPr>
          </a:p>
        </p:txBody>
      </p:sp>
    </p:spTree>
    <p:extLst>
      <p:ext uri="{BB962C8B-B14F-4D97-AF65-F5344CB8AC3E}">
        <p14:creationId xmlns:p14="http://schemas.microsoft.com/office/powerpoint/2010/main" val="34178864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4B2E8C7-50E2-4119-B353-56AACFB37853}" type="slidenum">
              <a:rPr lang="nb-NO" smtClean="0"/>
              <a:t>41</a:t>
            </a:fld>
            <a:endParaRPr lang="nb-NO"/>
          </a:p>
        </p:txBody>
      </p:sp>
    </p:spTree>
    <p:extLst>
      <p:ext uri="{BB962C8B-B14F-4D97-AF65-F5344CB8AC3E}">
        <p14:creationId xmlns:p14="http://schemas.microsoft.com/office/powerpoint/2010/main" val="12755770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Ofte kan vi tenke at vi validerer uten at dette faktisk er tilfelle.</a:t>
            </a:r>
          </a:p>
          <a:p>
            <a:r>
              <a:rPr lang="nb-NO" dirty="0"/>
              <a:t>Positiv invalidering – positiv kvalitet/valør, men viser ingen aksept for følelsen</a:t>
            </a:r>
          </a:p>
          <a:p>
            <a:r>
              <a:rPr lang="nb-NO" dirty="0"/>
              <a:t>Negativ invalidering – negativ valør og ingen aksept for følelsen</a:t>
            </a:r>
          </a:p>
          <a:p>
            <a:r>
              <a:rPr lang="nb-NO" dirty="0"/>
              <a:t>Negativ validering – bekreftelse av den negative følelsen</a:t>
            </a:r>
          </a:p>
          <a:p>
            <a:r>
              <a:rPr lang="nb-NO" dirty="0"/>
              <a:t>Empatisk validering – vise aksept for følelsen og gi mening/</a:t>
            </a:r>
            <a:r>
              <a:rPr lang="nb-NO" dirty="0" err="1"/>
              <a:t>gyldiggjøre</a:t>
            </a:r>
            <a:endParaRPr lang="nb-NO" dirty="0"/>
          </a:p>
          <a:p>
            <a:endParaRPr lang="nb-NO" dirty="0"/>
          </a:p>
        </p:txBody>
      </p:sp>
      <p:sp>
        <p:nvSpPr>
          <p:cNvPr id="4" name="Plassholder for lysbildenummer 3"/>
          <p:cNvSpPr>
            <a:spLocks noGrp="1"/>
          </p:cNvSpPr>
          <p:nvPr>
            <p:ph type="sldNum" sz="quarter" idx="5"/>
          </p:nvPr>
        </p:nvSpPr>
        <p:spPr/>
        <p:txBody>
          <a:bodyPr/>
          <a:lstStyle/>
          <a:p>
            <a:fld id="{44B2E8C7-50E2-4119-B353-56AACFB37853}" type="slidenum">
              <a:rPr lang="nb-NO" smtClean="0"/>
              <a:t>42</a:t>
            </a:fld>
            <a:endParaRPr lang="nb-NO"/>
          </a:p>
        </p:txBody>
      </p:sp>
    </p:spTree>
    <p:extLst>
      <p:ext uri="{BB962C8B-B14F-4D97-AF65-F5344CB8AC3E}">
        <p14:creationId xmlns:p14="http://schemas.microsoft.com/office/powerpoint/2010/main" val="34177478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Øve i plenum</a:t>
            </a:r>
          </a:p>
        </p:txBody>
      </p:sp>
      <p:sp>
        <p:nvSpPr>
          <p:cNvPr id="4" name="Plassholder for lysbildenummer 3"/>
          <p:cNvSpPr>
            <a:spLocks noGrp="1"/>
          </p:cNvSpPr>
          <p:nvPr>
            <p:ph type="sldNum" sz="quarter" idx="5"/>
          </p:nvPr>
        </p:nvSpPr>
        <p:spPr/>
        <p:txBody>
          <a:bodyPr/>
          <a:lstStyle/>
          <a:p>
            <a:fld id="{44B2E8C7-50E2-4119-B353-56AACFB37853}" type="slidenum">
              <a:rPr lang="nb-NO" smtClean="0"/>
              <a:t>43</a:t>
            </a:fld>
            <a:endParaRPr lang="nb-NO"/>
          </a:p>
        </p:txBody>
      </p:sp>
    </p:spTree>
    <p:extLst>
      <p:ext uri="{BB962C8B-B14F-4D97-AF65-F5344CB8AC3E}">
        <p14:creationId xmlns:p14="http://schemas.microsoft.com/office/powerpoint/2010/main" val="37785585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u="none" strike="noStrike" kern="1200" dirty="0">
                <a:solidFill>
                  <a:schemeClr val="tx1"/>
                </a:solidFill>
                <a:effectLst/>
                <a:latin typeface="+mn-lt"/>
                <a:ea typeface="+mn-ea"/>
                <a:cs typeface="+mn-cs"/>
              </a:rPr>
              <a:t>Validering er ofte (selvom ikke altid!) det første skridt, når vi reagerer på vores barns følelser og adfærd.</a:t>
            </a:r>
          </a:p>
          <a:p>
            <a:r>
              <a:rPr lang="da-DK" sz="1200" b="0" i="0" u="none" strike="noStrike" kern="1200" dirty="0">
                <a:solidFill>
                  <a:schemeClr val="tx1"/>
                </a:solidFill>
                <a:effectLst/>
                <a:latin typeface="+mn-lt"/>
                <a:ea typeface="+mn-ea"/>
                <a:cs typeface="+mn-cs"/>
              </a:rPr>
              <a:t>Vi anerkender deres følelser, hvilket hjælper dem til at finde ro.</a:t>
            </a:r>
          </a:p>
          <a:p>
            <a:r>
              <a:rPr lang="da-DK" sz="1200" b="0" i="0" u="none" strike="noStrike" kern="1200" dirty="0">
                <a:solidFill>
                  <a:schemeClr val="tx1"/>
                </a:solidFill>
                <a:effectLst/>
                <a:latin typeface="+mn-lt"/>
                <a:ea typeface="+mn-ea"/>
                <a:cs typeface="+mn-cs"/>
              </a:rPr>
              <a:t>Nu føler de, at vi FORSTÅR dem. Som om vi er på deres side. Dette er afgørende, fordi det åbner døren for, at vi kan hjælpe dem med at håndtere situationen.</a:t>
            </a:r>
          </a:p>
          <a:p>
            <a:r>
              <a:rPr lang="da-DK" sz="1200" b="0" i="0" u="none" strike="noStrike" kern="1200" dirty="0">
                <a:solidFill>
                  <a:schemeClr val="tx1"/>
                </a:solidFill>
                <a:effectLst/>
                <a:latin typeface="+mn-lt"/>
                <a:ea typeface="+mn-ea"/>
                <a:cs typeface="+mn-cs"/>
              </a:rPr>
              <a:t>Jeg er sikker på, at du også kender denne følelse!</a:t>
            </a:r>
          </a:p>
          <a:p>
            <a:r>
              <a:rPr lang="da-DK" sz="1200" b="0" i="0" u="none" strike="noStrike" kern="1200" dirty="0">
                <a:solidFill>
                  <a:schemeClr val="tx1"/>
                </a:solidFill>
                <a:effectLst/>
                <a:latin typeface="+mn-lt"/>
                <a:ea typeface="+mn-ea"/>
                <a:cs typeface="+mn-cs"/>
              </a:rPr>
              <a:t>Når du føler dig virkelig set og hørt af en anden, føles det rart, ikke?</a:t>
            </a:r>
          </a:p>
          <a:p>
            <a:r>
              <a:rPr lang="da-DK" sz="1200" b="0" i="0" u="none" strike="noStrike" kern="1200" dirty="0">
                <a:solidFill>
                  <a:schemeClr val="tx1"/>
                </a:solidFill>
                <a:effectLst/>
                <a:latin typeface="+mn-lt"/>
                <a:ea typeface="+mn-ea"/>
                <a:cs typeface="+mn-cs"/>
              </a:rPr>
              <a:t>Du begynder at sænke paraderne, føler dig lidt mere afslappet og bliver mere åben over for kommunikation og input.</a:t>
            </a:r>
          </a:p>
          <a:p>
            <a:r>
              <a:rPr lang="da-DK" sz="1200" b="0" i="0" u="none" strike="noStrike" kern="1200" dirty="0">
                <a:solidFill>
                  <a:schemeClr val="tx1"/>
                </a:solidFill>
                <a:effectLst/>
                <a:latin typeface="+mn-lt"/>
                <a:ea typeface="+mn-ea"/>
                <a:cs typeface="+mn-cs"/>
              </a:rPr>
              <a:t>Ægte validering hjælper også med at ændre tonen fra "dig mod dit barn" til "dig og dit barn på samme hold mod det problem, I står overfor."</a:t>
            </a:r>
          </a:p>
          <a:p>
            <a:endParaRPr lang="da-DK" dirty="0"/>
          </a:p>
        </p:txBody>
      </p:sp>
      <p:sp>
        <p:nvSpPr>
          <p:cNvPr id="4" name="Pladsholder til slidenummer 3"/>
          <p:cNvSpPr>
            <a:spLocks noGrp="1"/>
          </p:cNvSpPr>
          <p:nvPr>
            <p:ph type="sldNum" sz="quarter" idx="5"/>
          </p:nvPr>
        </p:nvSpPr>
        <p:spPr/>
        <p:txBody>
          <a:bodyPr/>
          <a:lstStyle/>
          <a:p>
            <a:fld id="{44B2E8C7-50E2-4119-B353-56AACFB37853}" type="slidenum">
              <a:rPr lang="nb-NO" smtClean="0"/>
              <a:t>44</a:t>
            </a:fld>
            <a:endParaRPr lang="nb-NO"/>
          </a:p>
        </p:txBody>
      </p:sp>
    </p:spTree>
    <p:extLst>
      <p:ext uri="{BB962C8B-B14F-4D97-AF65-F5344CB8AC3E}">
        <p14:creationId xmlns:p14="http://schemas.microsoft.com/office/powerpoint/2010/main" val="32184799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4B2E8C7-50E2-4119-B353-56AACFB37853}" type="slidenum">
              <a:rPr lang="nb-NO" smtClean="0"/>
              <a:t>45</a:t>
            </a:fld>
            <a:endParaRPr lang="nb-NO"/>
          </a:p>
        </p:txBody>
      </p:sp>
    </p:spTree>
    <p:extLst>
      <p:ext uri="{BB962C8B-B14F-4D97-AF65-F5344CB8AC3E}">
        <p14:creationId xmlns:p14="http://schemas.microsoft.com/office/powerpoint/2010/main" val="2181432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20</a:t>
            </a:r>
          </a:p>
          <a:p>
            <a:r>
              <a:rPr lang="en-CA" dirty="0" err="1"/>
              <a:t>Sidemann</a:t>
            </a:r>
            <a:r>
              <a:rPr lang="en-CA" dirty="0"/>
              <a:t> </a:t>
            </a:r>
            <a:r>
              <a:rPr lang="en-CA" dirty="0" err="1"/>
              <a:t>forteller</a:t>
            </a:r>
            <a:r>
              <a:rPr lang="en-CA" dirty="0"/>
              <a:t> om </a:t>
            </a:r>
            <a:r>
              <a:rPr lang="en-CA" dirty="0" err="1"/>
              <a:t>noe</a:t>
            </a:r>
            <a:r>
              <a:rPr lang="en-CA" dirty="0"/>
              <a:t> </a:t>
            </a:r>
            <a:r>
              <a:rPr lang="en-CA" dirty="0" err="1"/>
              <a:t>han</a:t>
            </a:r>
            <a:r>
              <a:rPr lang="en-CA" dirty="0"/>
              <a:t>/</a:t>
            </a:r>
            <a:r>
              <a:rPr lang="en-CA" dirty="0" err="1"/>
              <a:t>hun</a:t>
            </a:r>
            <a:r>
              <a:rPr lang="en-CA" dirty="0"/>
              <a:t> </a:t>
            </a:r>
            <a:r>
              <a:rPr lang="en-CA" dirty="0" err="1"/>
              <a:t>ble</a:t>
            </a:r>
            <a:r>
              <a:rPr lang="en-CA" dirty="0"/>
              <a:t> </a:t>
            </a:r>
            <a:r>
              <a:rPr lang="en-CA" dirty="0" err="1"/>
              <a:t>opprørt</a:t>
            </a:r>
            <a:r>
              <a:rPr lang="en-CA" dirty="0"/>
              <a:t> over (3-4 </a:t>
            </a:r>
            <a:r>
              <a:rPr lang="en-CA" dirty="0" err="1"/>
              <a:t>setninger</a:t>
            </a:r>
            <a:r>
              <a:rPr lang="en-CA" dirty="0"/>
              <a:t>). Den </a:t>
            </a:r>
            <a:r>
              <a:rPr lang="en-CA" dirty="0" err="1"/>
              <a:t>andre</a:t>
            </a:r>
            <a:r>
              <a:rPr lang="en-CA" dirty="0"/>
              <a:t> </a:t>
            </a:r>
            <a:r>
              <a:rPr lang="en-CA" dirty="0" err="1"/>
              <a:t>invaliderer</a:t>
            </a:r>
            <a:r>
              <a:rPr lang="en-CA" dirty="0"/>
              <a:t>. </a:t>
            </a:r>
            <a:r>
              <a:rPr lang="en-CA" dirty="0" err="1"/>
              <a:t>Øvelsen</a:t>
            </a:r>
            <a:r>
              <a:rPr lang="en-CA" dirty="0"/>
              <a:t> </a:t>
            </a:r>
            <a:r>
              <a:rPr lang="en-CA" dirty="0" err="1"/>
              <a:t>stoppes</a:t>
            </a:r>
            <a:r>
              <a:rPr lang="en-CA" dirty="0"/>
              <a:t>. </a:t>
            </a:r>
            <a:r>
              <a:rPr lang="en-CA" dirty="0" err="1"/>
              <a:t>Historien</a:t>
            </a:r>
            <a:r>
              <a:rPr lang="en-CA" dirty="0"/>
              <a:t> </a:t>
            </a:r>
            <a:r>
              <a:rPr lang="en-CA" dirty="0" err="1"/>
              <a:t>fortelles</a:t>
            </a:r>
            <a:r>
              <a:rPr lang="en-CA" dirty="0"/>
              <a:t> </a:t>
            </a:r>
            <a:r>
              <a:rPr lang="en-CA" dirty="0" err="1"/>
              <a:t>på</a:t>
            </a:r>
            <a:r>
              <a:rPr lang="en-CA" dirty="0"/>
              <a:t> </a:t>
            </a:r>
            <a:r>
              <a:rPr lang="en-CA" dirty="0" err="1"/>
              <a:t>nytt</a:t>
            </a:r>
            <a:r>
              <a:rPr lang="en-CA" dirty="0"/>
              <a:t> (3-4 </a:t>
            </a:r>
            <a:r>
              <a:rPr lang="en-CA" dirty="0" err="1"/>
              <a:t>setninger</a:t>
            </a:r>
            <a:r>
              <a:rPr lang="en-CA" dirty="0"/>
              <a:t>), den </a:t>
            </a:r>
            <a:r>
              <a:rPr lang="en-CA" dirty="0" err="1"/>
              <a:t>andre</a:t>
            </a:r>
            <a:r>
              <a:rPr lang="en-CA" dirty="0"/>
              <a:t> </a:t>
            </a:r>
            <a:r>
              <a:rPr lang="en-CA" dirty="0" err="1"/>
              <a:t>validerer</a:t>
            </a:r>
            <a:r>
              <a:rPr lang="en-CA" dirty="0"/>
              <a:t>.</a:t>
            </a:r>
          </a:p>
          <a:p>
            <a:r>
              <a:rPr lang="en-CA" dirty="0"/>
              <a:t>Den </a:t>
            </a:r>
            <a:r>
              <a:rPr lang="en-CA" dirty="0" err="1"/>
              <a:t>som</a:t>
            </a:r>
            <a:r>
              <a:rPr lang="en-CA" dirty="0"/>
              <a:t> </a:t>
            </a:r>
            <a:r>
              <a:rPr lang="en-CA" dirty="0" err="1"/>
              <a:t>ikke</a:t>
            </a:r>
            <a:r>
              <a:rPr lang="en-CA" dirty="0"/>
              <a:t> har </a:t>
            </a:r>
            <a:r>
              <a:rPr lang="en-CA" dirty="0" err="1"/>
              <a:t>fortalt</a:t>
            </a:r>
            <a:r>
              <a:rPr lang="en-CA" dirty="0"/>
              <a:t> sin </a:t>
            </a:r>
            <a:r>
              <a:rPr lang="en-CA" dirty="0" err="1"/>
              <a:t>historie</a:t>
            </a:r>
            <a:r>
              <a:rPr lang="en-CA" dirty="0"/>
              <a:t> </a:t>
            </a:r>
            <a:r>
              <a:rPr lang="en-CA" dirty="0" err="1"/>
              <a:t>forteller</a:t>
            </a:r>
            <a:r>
              <a:rPr lang="en-CA" dirty="0"/>
              <a:t>, den </a:t>
            </a:r>
            <a:r>
              <a:rPr lang="en-CA" dirty="0" err="1"/>
              <a:t>andre</a:t>
            </a:r>
            <a:r>
              <a:rPr lang="en-CA" dirty="0"/>
              <a:t> </a:t>
            </a:r>
            <a:r>
              <a:rPr lang="en-CA" dirty="0" err="1"/>
              <a:t>invaliderer</a:t>
            </a:r>
            <a:r>
              <a:rPr lang="en-CA" dirty="0"/>
              <a:t>, </a:t>
            </a:r>
            <a:r>
              <a:rPr lang="en-CA" dirty="0" err="1"/>
              <a:t>deretter</a:t>
            </a:r>
            <a:r>
              <a:rPr lang="en-CA" dirty="0"/>
              <a:t> </a:t>
            </a:r>
            <a:r>
              <a:rPr lang="en-CA" dirty="0" err="1"/>
              <a:t>validerer</a:t>
            </a:r>
            <a:r>
              <a:rPr lang="en-CA" dirty="0"/>
              <a:t>.</a:t>
            </a:r>
          </a:p>
          <a:p>
            <a:r>
              <a:rPr lang="en-CA" dirty="0" err="1"/>
              <a:t>Erfaringsutveksling</a:t>
            </a:r>
            <a:r>
              <a:rPr lang="en-CA" dirty="0"/>
              <a:t> </a:t>
            </a:r>
            <a:r>
              <a:rPr lang="en-CA" dirty="0" err="1"/>
              <a:t>i</a:t>
            </a:r>
            <a:r>
              <a:rPr lang="en-CA" dirty="0"/>
              <a:t> plenum.</a:t>
            </a:r>
          </a:p>
          <a:p>
            <a:endParaRPr lang="en-CA" dirty="0"/>
          </a:p>
          <a:p>
            <a:r>
              <a:rPr lang="en-CA" dirty="0" err="1"/>
              <a:t>Ble</a:t>
            </a:r>
            <a:r>
              <a:rPr lang="en-CA" dirty="0"/>
              <a:t> </a:t>
            </a:r>
            <a:r>
              <a:rPr lang="en-CA" dirty="0" err="1"/>
              <a:t>følelsen</a:t>
            </a:r>
            <a:r>
              <a:rPr lang="en-CA" dirty="0"/>
              <a:t> </a:t>
            </a:r>
            <a:r>
              <a:rPr lang="en-CA" dirty="0" err="1"/>
              <a:t>verre</a:t>
            </a:r>
            <a:r>
              <a:rPr lang="en-CA" dirty="0"/>
              <a:t>/</a:t>
            </a:r>
            <a:r>
              <a:rPr lang="en-CA" dirty="0" err="1"/>
              <a:t>sterkere</a:t>
            </a:r>
            <a:r>
              <a:rPr lang="en-CA" dirty="0"/>
              <a:t> </a:t>
            </a:r>
            <a:r>
              <a:rPr lang="en-CA" dirty="0" err="1"/>
              <a:t>ved</a:t>
            </a:r>
            <a:r>
              <a:rPr lang="en-CA" dirty="0"/>
              <a:t> </a:t>
            </a:r>
            <a:r>
              <a:rPr lang="en-CA" dirty="0" err="1"/>
              <a:t>invalidering</a:t>
            </a:r>
            <a:r>
              <a:rPr lang="en-CA" dirty="0"/>
              <a:t>/</a:t>
            </a:r>
            <a:r>
              <a:rPr lang="en-CA" dirty="0" err="1"/>
              <a:t>validering</a:t>
            </a:r>
            <a:r>
              <a:rPr lang="en-CA" dirty="0"/>
              <a:t>?</a:t>
            </a:r>
          </a:p>
          <a:p>
            <a:r>
              <a:rPr lang="en-CA" dirty="0" err="1"/>
              <a:t>Hvis</a:t>
            </a:r>
            <a:r>
              <a:rPr lang="en-CA" dirty="0"/>
              <a:t> </a:t>
            </a:r>
            <a:r>
              <a:rPr lang="en-CA" dirty="0" err="1"/>
              <a:t>sidemannen</a:t>
            </a:r>
            <a:r>
              <a:rPr lang="en-CA" dirty="0"/>
              <a:t> </a:t>
            </a:r>
            <a:r>
              <a:rPr lang="en-CA" dirty="0" err="1"/>
              <a:t>bommet</a:t>
            </a:r>
            <a:r>
              <a:rPr lang="en-CA" dirty="0"/>
              <a:t> md </a:t>
            </a:r>
            <a:r>
              <a:rPr lang="en-CA" dirty="0" err="1"/>
              <a:t>valideringen</a:t>
            </a:r>
            <a:r>
              <a:rPr lang="en-CA" dirty="0"/>
              <a:t> – </a:t>
            </a:r>
            <a:r>
              <a:rPr lang="en-CA" dirty="0" err="1"/>
              <a:t>hva</a:t>
            </a:r>
            <a:r>
              <a:rPr lang="en-CA" dirty="0"/>
              <a:t> </a:t>
            </a:r>
            <a:r>
              <a:rPr lang="en-CA" dirty="0" err="1"/>
              <a:t>skjedde</a:t>
            </a:r>
            <a:r>
              <a:rPr lang="en-CA" dirty="0"/>
              <a:t>?</a:t>
            </a:r>
          </a:p>
          <a:p>
            <a:endParaRPr lang="en-CA" dirty="0"/>
          </a:p>
        </p:txBody>
      </p:sp>
      <p:sp>
        <p:nvSpPr>
          <p:cNvPr id="4" name="Slide Number Placeholder 3"/>
          <p:cNvSpPr>
            <a:spLocks noGrp="1"/>
          </p:cNvSpPr>
          <p:nvPr>
            <p:ph type="sldNum" sz="quarter" idx="10"/>
          </p:nvPr>
        </p:nvSpPr>
        <p:spPr/>
        <p:txBody>
          <a:bodyPr/>
          <a:lstStyle/>
          <a:p>
            <a:fld id="{761BAA3C-DA02-4020-8648-D4F82FD6C3FD}" type="slidenum">
              <a:rPr lang="en-CA" smtClean="0"/>
              <a:pPr/>
              <a:t>46</a:t>
            </a:fld>
            <a:endParaRPr lang="en-CA"/>
          </a:p>
        </p:txBody>
      </p:sp>
    </p:spTree>
    <p:extLst>
      <p:ext uri="{BB962C8B-B14F-4D97-AF65-F5344CB8AC3E}">
        <p14:creationId xmlns:p14="http://schemas.microsoft.com/office/powerpoint/2010/main" val="27147994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t>Ferdigheter innen emosjonsveiledning gir deg som forelder mulighet til å støtte barnet ditt når han/hun opplever emosjonell smerte. </a:t>
            </a:r>
          </a:p>
          <a:p>
            <a:r>
              <a:rPr lang="nb-NO" sz="1200" dirty="0"/>
              <a:t>Det vil føre til et sterkere bånd mellom deg og barnet ditt, men det vil også øke ditt barns kompetanse i å håndtere vanskelige følelser, noe som gjør symptomer på vansker overflødige!</a:t>
            </a:r>
          </a:p>
          <a:p>
            <a:r>
              <a:rPr lang="nb-NO" sz="1200" dirty="0"/>
              <a:t>Dine forsøk på å stoppe ditt barns symptomer vil være mer effektive, fordi dere nå snakker om det som er viktig, som er den underliggende årsaken til at symptomene oppstår!</a:t>
            </a:r>
          </a:p>
          <a:p>
            <a:r>
              <a:rPr lang="nb-NO" sz="1200" dirty="0"/>
              <a:t>Barnet ditt vil oppleve at du endelig forstår! Og barnet føler seg mindre alene i det vanskelige!</a:t>
            </a:r>
          </a:p>
          <a:p>
            <a:r>
              <a:rPr lang="nb-NO" sz="1200" dirty="0"/>
              <a:t>Barnet vil også lære at vanskelige følelser er en del av livet, og at det er mulig å håndtere dette (på samme måte som kan håndtere det å være tørst eller trøtt – det finnes en «løsning»). </a:t>
            </a:r>
            <a:r>
              <a:rPr lang="nb-NO" sz="1200" b="1" dirty="0"/>
              <a:t>Emosjoner/følelser er ikke farlige, men nyttige, og forteller oss hva vi trenger!</a:t>
            </a:r>
          </a:p>
          <a:p>
            <a:r>
              <a:rPr lang="nb-NO" sz="1200" dirty="0"/>
              <a:t>Og på sikt vil barnet ditt internalisere evnen til å regulere seg selv emosjonelt, istedenfor å bruke symptomer som strategi!</a:t>
            </a:r>
          </a:p>
          <a:p>
            <a:endParaRPr lang="nb-NO" dirty="0"/>
          </a:p>
          <a:p>
            <a:r>
              <a:rPr lang="nb-NO" dirty="0"/>
              <a:t>Det er aldri for sent å be om unnskyldning eller å reparere. </a:t>
            </a:r>
          </a:p>
          <a:p>
            <a:endParaRPr lang="nb-NO" dirty="0"/>
          </a:p>
        </p:txBody>
      </p:sp>
      <p:sp>
        <p:nvSpPr>
          <p:cNvPr id="4" name="Plassholder for lysbildenummer 3"/>
          <p:cNvSpPr>
            <a:spLocks noGrp="1"/>
          </p:cNvSpPr>
          <p:nvPr>
            <p:ph type="sldNum" sz="quarter" idx="10"/>
          </p:nvPr>
        </p:nvSpPr>
        <p:spPr/>
        <p:txBody>
          <a:bodyPr/>
          <a:lstStyle/>
          <a:p>
            <a:fld id="{778A1720-3A19-40AD-B928-9D429DA2E52C}" type="slidenum">
              <a:rPr lang="nb-NO" smtClean="0"/>
              <a:t>47</a:t>
            </a:fld>
            <a:endParaRPr lang="nb-NO"/>
          </a:p>
        </p:txBody>
      </p:sp>
    </p:spTree>
    <p:extLst>
      <p:ext uri="{BB962C8B-B14F-4D97-AF65-F5344CB8AC3E}">
        <p14:creationId xmlns:p14="http://schemas.microsoft.com/office/powerpoint/2010/main" val="24329371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cs typeface="Calibri"/>
            </a:endParaRPr>
          </a:p>
        </p:txBody>
      </p:sp>
      <p:sp>
        <p:nvSpPr>
          <p:cNvPr id="4" name="Plassholder for lysbildenummer 3"/>
          <p:cNvSpPr>
            <a:spLocks noGrp="1"/>
          </p:cNvSpPr>
          <p:nvPr>
            <p:ph type="sldNum" sz="quarter" idx="5"/>
          </p:nvPr>
        </p:nvSpPr>
        <p:spPr/>
        <p:txBody>
          <a:bodyPr/>
          <a:lstStyle/>
          <a:p>
            <a:fld id="{1EB8D0F9-469B-4905-8D55-B0C8268D74F5}" type="slidenum">
              <a:rPr lang="nb-NO" smtClean="0"/>
              <a:t>48</a:t>
            </a:fld>
            <a:endParaRPr lang="nb-NO"/>
          </a:p>
        </p:txBody>
      </p:sp>
    </p:spTree>
    <p:extLst>
      <p:ext uri="{BB962C8B-B14F-4D97-AF65-F5344CB8AC3E}">
        <p14:creationId xmlns:p14="http://schemas.microsoft.com/office/powerpoint/2010/main" val="12147753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Legg</a:t>
            </a:r>
            <a:r>
              <a:rPr lang="nb-NO" baseline="0" dirty="0"/>
              <a:t> inn film; emosjonsveiledning</a:t>
            </a:r>
          </a:p>
          <a:p>
            <a:endParaRPr lang="nb-NO" baseline="0" dirty="0"/>
          </a:p>
          <a:p>
            <a:r>
              <a:rPr lang="nb-NO" baseline="0" dirty="0"/>
              <a:t>+ AH historie: Mor med datter med skolevegring</a:t>
            </a:r>
            <a:endParaRPr lang="nb-NO" dirty="0"/>
          </a:p>
        </p:txBody>
      </p:sp>
      <p:sp>
        <p:nvSpPr>
          <p:cNvPr id="4" name="Plassholder for lysbildenummer 3"/>
          <p:cNvSpPr>
            <a:spLocks noGrp="1"/>
          </p:cNvSpPr>
          <p:nvPr>
            <p:ph type="sldNum" sz="quarter" idx="10"/>
          </p:nvPr>
        </p:nvSpPr>
        <p:spPr/>
        <p:txBody>
          <a:bodyPr/>
          <a:lstStyle/>
          <a:p>
            <a:fld id="{1EB8D0F9-469B-4905-8D55-B0C8268D74F5}" type="slidenum">
              <a:rPr lang="nb-NO" smtClean="0"/>
              <a:t>49</a:t>
            </a:fld>
            <a:endParaRPr lang="nb-NO"/>
          </a:p>
        </p:txBody>
      </p:sp>
    </p:spTree>
    <p:extLst>
      <p:ext uri="{BB962C8B-B14F-4D97-AF65-F5344CB8AC3E}">
        <p14:creationId xmlns:p14="http://schemas.microsoft.com/office/powerpoint/2010/main" val="2416988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Hva skjer i kursdeltakerne nå? </a:t>
            </a:r>
          </a:p>
          <a:p>
            <a:r>
              <a:rPr lang="en-CA" dirty="0" err="1"/>
              <a:t>Kroppslig</a:t>
            </a:r>
            <a:r>
              <a:rPr lang="en-CA" dirty="0"/>
              <a:t> </a:t>
            </a:r>
            <a:r>
              <a:rPr lang="en-CA" dirty="0" err="1"/>
              <a:t>fornemmelse</a:t>
            </a:r>
            <a:r>
              <a:rPr lang="en-CA" dirty="0"/>
              <a:t>?</a:t>
            </a:r>
          </a:p>
          <a:p>
            <a:r>
              <a:rPr lang="en-CA" dirty="0"/>
              <a:t>Tanker?</a:t>
            </a:r>
          </a:p>
          <a:p>
            <a:r>
              <a:rPr lang="en-CA" dirty="0" err="1"/>
              <a:t>Følelser</a:t>
            </a:r>
            <a:r>
              <a:rPr lang="en-CA" dirty="0"/>
              <a:t>?</a:t>
            </a:r>
          </a:p>
          <a:p>
            <a:r>
              <a:rPr lang="en-CA" dirty="0" err="1"/>
              <a:t>Handlingstendens</a:t>
            </a:r>
            <a:r>
              <a:rPr lang="en-CA" dirty="0"/>
              <a:t>?</a:t>
            </a:r>
          </a:p>
          <a:p>
            <a:r>
              <a:rPr lang="nb-NO" sz="1200" kern="1200" dirty="0">
                <a:solidFill>
                  <a:schemeClr val="tx1"/>
                </a:solidFill>
                <a:effectLst/>
                <a:latin typeface="+mn-lt"/>
                <a:ea typeface="+mn-ea"/>
                <a:cs typeface="+mn-cs"/>
              </a:rPr>
              <a:t>Aktivering av følelser, redsel for å dumme seg ut eller for å bli avslørt som en dårlig forelder (indre kritiker). Hva er poenget med å aktivere følelser her og nå? Hvorfor viktig å vise foreldrene dette? </a:t>
            </a:r>
            <a:endParaRPr lang="en-CA" dirty="0"/>
          </a:p>
          <a:p>
            <a:endParaRPr lang="en-CA" dirty="0"/>
          </a:p>
        </p:txBody>
      </p:sp>
      <p:sp>
        <p:nvSpPr>
          <p:cNvPr id="4" name="Slide Number Placeholder 3"/>
          <p:cNvSpPr>
            <a:spLocks noGrp="1"/>
          </p:cNvSpPr>
          <p:nvPr>
            <p:ph type="sldNum" sz="quarter" idx="10"/>
          </p:nvPr>
        </p:nvSpPr>
        <p:spPr/>
        <p:txBody>
          <a:bodyPr/>
          <a:lstStyle/>
          <a:p>
            <a:fld id="{761BAA3C-DA02-4020-8648-D4F82FD6C3FD}" type="slidenum">
              <a:rPr lang="en-CA" smtClean="0"/>
              <a:pPr/>
              <a:t>5</a:t>
            </a:fld>
            <a:endParaRPr lang="en-CA"/>
          </a:p>
        </p:txBody>
      </p:sp>
      <p:sp>
        <p:nvSpPr>
          <p:cNvPr id="5" name="Plassholder for dato 4">
            <a:extLst>
              <a:ext uri="{FF2B5EF4-FFF2-40B4-BE49-F238E27FC236}">
                <a16:creationId xmlns:a16="http://schemas.microsoft.com/office/drawing/2014/main" id="{34FD16A6-DE86-4E57-80CC-2DFE4FFB654D}"/>
              </a:ext>
            </a:extLst>
          </p:cNvPr>
          <p:cNvSpPr>
            <a:spLocks noGrp="1"/>
          </p:cNvSpPr>
          <p:nvPr>
            <p:ph type="dt" idx="11"/>
          </p:nvPr>
        </p:nvSpPr>
        <p:spPr/>
        <p:txBody>
          <a:bodyPr/>
          <a:lstStyle/>
          <a:p>
            <a:fld id="{314D3C8D-23BF-4646-91B1-1313164039D1}" type="datetime1">
              <a:rPr lang="nb-NO" smtClean="0"/>
              <a:t>11.11.2024</a:t>
            </a:fld>
            <a:endParaRPr lang="en-CA"/>
          </a:p>
        </p:txBody>
      </p:sp>
      <p:sp>
        <p:nvSpPr>
          <p:cNvPr id="6" name="Plassholder for bunntekst 5">
            <a:extLst>
              <a:ext uri="{FF2B5EF4-FFF2-40B4-BE49-F238E27FC236}">
                <a16:creationId xmlns:a16="http://schemas.microsoft.com/office/drawing/2014/main" id="{1C08E15A-96F3-46DC-873D-70D2E02BFD18}"/>
              </a:ext>
            </a:extLst>
          </p:cNvPr>
          <p:cNvSpPr>
            <a:spLocks noGrp="1"/>
          </p:cNvSpPr>
          <p:nvPr>
            <p:ph type="ftr" sz="quarter" idx="12"/>
          </p:nvPr>
        </p:nvSpPr>
        <p:spPr/>
        <p:txBody>
          <a:bodyPr/>
          <a:lstStyle/>
          <a:p>
            <a:r>
              <a:rPr lang="en-US"/>
              <a:t>Copyright Joanne Dolhanty 2018 www.emotionfocusedskillstraining.org</a:t>
            </a:r>
            <a:endParaRPr lang="en-CA"/>
          </a:p>
        </p:txBody>
      </p:sp>
      <p:sp>
        <p:nvSpPr>
          <p:cNvPr id="7" name="Plassholder for topptekst 6">
            <a:extLst>
              <a:ext uri="{FF2B5EF4-FFF2-40B4-BE49-F238E27FC236}">
                <a16:creationId xmlns:a16="http://schemas.microsoft.com/office/drawing/2014/main" id="{D96C5B34-5807-4F34-A06E-7E7BA91C0AFC}"/>
              </a:ext>
            </a:extLst>
          </p:cNvPr>
          <p:cNvSpPr>
            <a:spLocks noGrp="1"/>
          </p:cNvSpPr>
          <p:nvPr>
            <p:ph type="hdr" sz="quarter" idx="13"/>
          </p:nvPr>
        </p:nvSpPr>
        <p:spPr/>
        <p:txBody>
          <a:bodyPr/>
          <a:lstStyle/>
          <a:p>
            <a:r>
              <a:rPr lang="nb-NO"/>
              <a:t>EFST Emosjonsfokusert Ferdighetstrening - for foreldre</a:t>
            </a:r>
            <a:endParaRPr lang="en-CA"/>
          </a:p>
        </p:txBody>
      </p:sp>
    </p:spTree>
    <p:extLst>
      <p:ext uri="{BB962C8B-B14F-4D97-AF65-F5344CB8AC3E}">
        <p14:creationId xmlns:p14="http://schemas.microsoft.com/office/powerpoint/2010/main" val="21704434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Bente sitt overnattingseksempel – «Pute»</a:t>
            </a:r>
          </a:p>
          <a:p>
            <a:endParaRPr lang="nb-NO" dirty="0"/>
          </a:p>
          <a:p>
            <a:r>
              <a:rPr lang="nb-NO" dirty="0"/>
              <a:t>Hanna: Maria 18 år. </a:t>
            </a:r>
          </a:p>
        </p:txBody>
      </p:sp>
      <p:sp>
        <p:nvSpPr>
          <p:cNvPr id="4" name="Plassholder for lysbildenummer 3"/>
          <p:cNvSpPr>
            <a:spLocks noGrp="1"/>
          </p:cNvSpPr>
          <p:nvPr>
            <p:ph type="sldNum" sz="quarter" idx="5"/>
          </p:nvPr>
        </p:nvSpPr>
        <p:spPr/>
        <p:txBody>
          <a:bodyPr/>
          <a:lstStyle/>
          <a:p>
            <a:fld id="{1EB8D0F9-469B-4905-8D55-B0C8268D74F5}" type="slidenum">
              <a:rPr lang="nb-NO" smtClean="0"/>
              <a:t>50</a:t>
            </a:fld>
            <a:endParaRPr lang="nb-NO"/>
          </a:p>
        </p:txBody>
      </p:sp>
    </p:spTree>
    <p:extLst>
      <p:ext uri="{BB962C8B-B14F-4D97-AF65-F5344CB8AC3E}">
        <p14:creationId xmlns:p14="http://schemas.microsoft.com/office/powerpoint/2010/main" val="39794875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4100"/>
              <a:t>Vi lager nye ord: selvutsikt</a:t>
            </a:r>
            <a:r>
              <a:rPr lang="nb-NO" sz="4100">
                <a:sym typeface="Wingdings" panose="05000000000000000000" pitchFamily="2" charset="2"/>
              </a:rPr>
              <a:t></a:t>
            </a:r>
          </a:p>
          <a:p>
            <a:endParaRPr lang="nb-NO" sz="4100">
              <a:sym typeface="Wingdings" panose="05000000000000000000" pitchFamily="2" charset="2"/>
            </a:endParaRPr>
          </a:p>
          <a:p>
            <a:r>
              <a:rPr lang="nb-NO" sz="4100">
                <a:sym typeface="Wingdings" panose="05000000000000000000" pitchFamily="2" charset="2"/>
              </a:rPr>
              <a:t>Møte følelsen, veien ut er gjennom</a:t>
            </a:r>
          </a:p>
          <a:p>
            <a:r>
              <a:rPr lang="nb-NO" sz="4100" err="1">
                <a:sym typeface="Wingdings" panose="05000000000000000000" pitchFamily="2" charset="2"/>
              </a:rPr>
              <a:t>Samregulering</a:t>
            </a:r>
            <a:r>
              <a:rPr lang="nb-NO" sz="4100">
                <a:sym typeface="Wingdings" panose="05000000000000000000" pitchFamily="2" charset="2"/>
              </a:rPr>
              <a:t> til selvregulering</a:t>
            </a:r>
          </a:p>
        </p:txBody>
      </p:sp>
      <p:sp>
        <p:nvSpPr>
          <p:cNvPr id="4" name="Plassholder for lysbildenummer 3"/>
          <p:cNvSpPr>
            <a:spLocks noGrp="1"/>
          </p:cNvSpPr>
          <p:nvPr>
            <p:ph type="sldNum" sz="quarter" idx="10"/>
          </p:nvPr>
        </p:nvSpPr>
        <p:spPr/>
        <p:txBody>
          <a:bodyPr/>
          <a:lstStyle/>
          <a:p>
            <a:fld id="{44B2E8C7-50E2-4119-B353-56AACFB37853}" type="slidenum">
              <a:rPr lang="nb-NO" smtClean="0"/>
              <a:t>51</a:t>
            </a:fld>
            <a:endParaRPr lang="nb-NO"/>
          </a:p>
        </p:txBody>
      </p:sp>
    </p:spTree>
    <p:extLst>
      <p:ext uri="{BB962C8B-B14F-4D97-AF65-F5344CB8AC3E}">
        <p14:creationId xmlns:p14="http://schemas.microsoft.com/office/powerpoint/2010/main" val="21876368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4B2E8C7-50E2-4119-B353-56AACFB37853}" type="slidenum">
              <a:rPr lang="nb-NO" smtClean="0"/>
              <a:t>52</a:t>
            </a:fld>
            <a:endParaRPr lang="nb-NO"/>
          </a:p>
        </p:txBody>
      </p:sp>
    </p:spTree>
    <p:extLst>
      <p:ext uri="{BB962C8B-B14F-4D97-AF65-F5344CB8AC3E}">
        <p14:creationId xmlns:p14="http://schemas.microsoft.com/office/powerpoint/2010/main" val="17217804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4B2E8C7-50E2-4119-B353-56AACFB37853}" type="slidenum">
              <a:rPr lang="nb-NO" smtClean="0"/>
              <a:t>53</a:t>
            </a:fld>
            <a:endParaRPr lang="nb-NO"/>
          </a:p>
        </p:txBody>
      </p:sp>
    </p:spTree>
    <p:extLst>
      <p:ext uri="{BB962C8B-B14F-4D97-AF65-F5344CB8AC3E}">
        <p14:creationId xmlns:p14="http://schemas.microsoft.com/office/powerpoint/2010/main" val="19609500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4B2E8C7-50E2-4119-B353-56AACFB37853}" type="slidenum">
              <a:rPr lang="nb-NO" smtClean="0"/>
              <a:t>54</a:t>
            </a:fld>
            <a:endParaRPr lang="nb-NO"/>
          </a:p>
        </p:txBody>
      </p:sp>
    </p:spTree>
    <p:extLst>
      <p:ext uri="{BB962C8B-B14F-4D97-AF65-F5344CB8AC3E}">
        <p14:creationId xmlns:p14="http://schemas.microsoft.com/office/powerpoint/2010/main" val="24656407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Anekdote om urbefolkning – apefeller</a:t>
            </a:r>
          </a:p>
          <a:p>
            <a:r>
              <a:rPr lang="nb-NO" dirty="0"/>
              <a:t>På samme måte blir vi sittende fast i følefelle – klarer ikke å gi slipp – tviholder p gamle strategier vi har prøvd ut hundrevis av ganger tidligere og som åpenbart ikke virker. Føles for farlig å gi slipp/prøve noe nytt.</a:t>
            </a:r>
          </a:p>
          <a:p>
            <a:endParaRPr lang="nb-NO" dirty="0"/>
          </a:p>
          <a:p>
            <a:r>
              <a:rPr lang="nb-NO" sz="1200" dirty="0"/>
              <a:t>En følefelle er når gamle følelser aktiveres og kommer i veien for at foreldrene ser og forstår barnet, og hindrer foreldre i å bruke sine iboende foreldreferdigheter.</a:t>
            </a:r>
          </a:p>
          <a:p>
            <a:r>
              <a:rPr lang="nb-NO" sz="1200" dirty="0"/>
              <a:t>Følefellene fører til at foreldrene utvikler dårlige omsorgsstrategier, som bidrar negativt i samspillet med barnet, men som beskytter foreldrene mot de gamle følelsene.</a:t>
            </a:r>
          </a:p>
          <a:p>
            <a:endParaRPr lang="nb-NO" sz="1200" dirty="0"/>
          </a:p>
          <a:p>
            <a:r>
              <a:rPr lang="nb-NO" dirty="0"/>
              <a:t>Metode for å fange aper i </a:t>
            </a:r>
            <a:r>
              <a:rPr lang="nb-NO" dirty="0" err="1"/>
              <a:t>afrika</a:t>
            </a:r>
            <a:r>
              <a:rPr lang="nb-NO" dirty="0"/>
              <a:t> – nøtt. Vil ikke gi slipp. Mer motivert for nøtt enn å redde livet/frihet.</a:t>
            </a:r>
          </a:p>
          <a:p>
            <a:r>
              <a:rPr lang="nb-NO" dirty="0"/>
              <a:t>Strategien er nøtta - det du holder fast i. </a:t>
            </a:r>
            <a:endParaRPr lang="nb-NO" dirty="0">
              <a:cs typeface="Calibri"/>
            </a:endParaRPr>
          </a:p>
          <a:p>
            <a:endParaRPr lang="nb-NO" dirty="0">
              <a:cs typeface="Calibri"/>
            </a:endParaRPr>
          </a:p>
          <a:p>
            <a:r>
              <a:rPr lang="nb-NO" dirty="0">
                <a:cs typeface="Calibri"/>
              </a:rPr>
              <a:t>Selv om det fører til samme resultat hver gang. Eks: fortsette å presse, kjefte... Kan ikke la henne vise tristhet – beskytte meg mot skammen over å være en dårlig mor. </a:t>
            </a:r>
          </a:p>
          <a:p>
            <a:endParaRPr lang="nb-NO" dirty="0"/>
          </a:p>
        </p:txBody>
      </p:sp>
      <p:sp>
        <p:nvSpPr>
          <p:cNvPr id="4" name="Plassholder for lysbildenummer 3"/>
          <p:cNvSpPr>
            <a:spLocks noGrp="1"/>
          </p:cNvSpPr>
          <p:nvPr>
            <p:ph type="sldNum" sz="quarter" idx="5"/>
          </p:nvPr>
        </p:nvSpPr>
        <p:spPr/>
        <p:txBody>
          <a:bodyPr/>
          <a:lstStyle/>
          <a:p>
            <a:fld id="{44B2E8C7-50E2-4119-B353-56AACFB37853}" type="slidenum">
              <a:rPr lang="nb-NO" smtClean="0"/>
              <a:t>55</a:t>
            </a:fld>
            <a:endParaRPr lang="nb-NO"/>
          </a:p>
        </p:txBody>
      </p:sp>
    </p:spTree>
    <p:extLst>
      <p:ext uri="{BB962C8B-B14F-4D97-AF65-F5344CB8AC3E}">
        <p14:creationId xmlns:p14="http://schemas.microsoft.com/office/powerpoint/2010/main" val="8586976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1793596">
              <a:defRPr/>
            </a:pPr>
            <a:r>
              <a:rPr lang="nb-NO" sz="1100" dirty="0"/>
              <a:t>De vanligste følefellene er å ikke ville validere, be om unnskyld eller sette sunne grenser. </a:t>
            </a:r>
          </a:p>
          <a:p>
            <a:endParaRPr lang="nb-NO" sz="1100" dirty="0"/>
          </a:p>
          <a:p>
            <a:r>
              <a:rPr lang="nb-NO" sz="1100" dirty="0"/>
              <a:t>Alle foreldre ønsker å gjøre det beste for barna sine</a:t>
            </a:r>
          </a:p>
          <a:p>
            <a:r>
              <a:rPr lang="nb-NO" sz="1100" dirty="0"/>
              <a:t>Når de ikke klarer dette, er det ikke fordi de ikke vil,  men fordi de ikke får det til</a:t>
            </a:r>
            <a:endParaRPr lang="nb-NO" sz="1100" dirty="0">
              <a:cs typeface="Calibri"/>
            </a:endParaRPr>
          </a:p>
          <a:p>
            <a:endParaRPr lang="nb-NO" sz="1100" dirty="0"/>
          </a:p>
          <a:p>
            <a:r>
              <a:rPr lang="nb-NO" sz="1100" dirty="0"/>
              <a:t>Følefeller kan oppstå når våre egne følelser kommer i veien for å se barnets følelser (haimusikk) eller i veien for å reparere brudd i relasjonen</a:t>
            </a:r>
            <a:r>
              <a:rPr lang="nb-NO" sz="1100" dirty="0">
                <a:cs typeface="Calibri"/>
              </a:rPr>
              <a:t>.</a:t>
            </a:r>
          </a:p>
          <a:p>
            <a:endParaRPr lang="nb-NO" sz="1100" dirty="0"/>
          </a:p>
          <a:p>
            <a:r>
              <a:rPr lang="nb-NO" sz="1100" dirty="0"/>
              <a:t>Alle følelser kan blokkere: Frykt, skam, sinne, tristhet, avsky, glede</a:t>
            </a:r>
            <a:r>
              <a:rPr lang="nb-NO" sz="1100" dirty="0">
                <a:cs typeface="Calibri"/>
              </a:rPr>
              <a:t>.</a:t>
            </a:r>
          </a:p>
          <a:p>
            <a:endParaRPr lang="nb-NO" sz="1100" dirty="0"/>
          </a:p>
          <a:p>
            <a:r>
              <a:rPr lang="nb-NO" sz="1100" dirty="0"/>
              <a:t>Foreldrenes sårbarheter (fra egen oppvekst) for eksempel: sensitivitet for avvisning, frykt for sinne, overveldet av tristhet, maktesløshet, lav tro på egen mestring, selvkritikk, å klandre eller skylde på andre (gjenkjennelig for de som jobber med familier med kontakt med hjelpeapparat/skole?)…</a:t>
            </a:r>
            <a:endParaRPr lang="nb-NO" sz="1100" dirty="0">
              <a:cs typeface="Calibri"/>
            </a:endParaRPr>
          </a:p>
          <a:p>
            <a:endParaRPr lang="nb-NO" sz="1100" dirty="0"/>
          </a:p>
          <a:p>
            <a:r>
              <a:rPr lang="nb-NO" sz="1100" dirty="0"/>
              <a:t>Frykt: gjøre verre, selvmordsfare</a:t>
            </a:r>
            <a:endParaRPr lang="nb-NO" sz="1100" dirty="0">
              <a:cs typeface="Calibri"/>
            </a:endParaRPr>
          </a:p>
          <a:p>
            <a:r>
              <a:rPr lang="nb-NO" sz="1100" dirty="0"/>
              <a:t>Skam: ikke god nok forelder</a:t>
            </a:r>
            <a:endParaRPr lang="nb-NO" sz="1100" dirty="0">
              <a:cs typeface="Calibri"/>
            </a:endParaRPr>
          </a:p>
          <a:p>
            <a:r>
              <a:rPr lang="nb-NO" sz="1100" dirty="0"/>
              <a:t>Sinne: klandre – når en klandrer andre, tar ikke ansvar selv. </a:t>
            </a:r>
            <a:endParaRPr lang="nb-NO" sz="1100" dirty="0">
              <a:cs typeface="Calibri"/>
            </a:endParaRPr>
          </a:p>
          <a:p>
            <a:r>
              <a:rPr lang="nb-NO" sz="1100" dirty="0"/>
              <a:t>Tristhet: unngåelse, frykt for å kollapse selv</a:t>
            </a:r>
            <a:endParaRPr lang="nb-NO" sz="1100" dirty="0">
              <a:cs typeface="Calibri"/>
            </a:endParaRPr>
          </a:p>
          <a:p>
            <a:r>
              <a:rPr lang="nb-NO" sz="1100" dirty="0"/>
              <a:t>Glede: avledning, treffer ikke barnet der det er</a:t>
            </a:r>
            <a:endParaRPr lang="nb-NO" sz="1100" dirty="0">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b-NO" sz="1100" baseline="0" dirty="0"/>
          </a:p>
          <a:p>
            <a:endParaRPr lang="nb-NO" dirty="0">
              <a:solidFill>
                <a:schemeClr val="tx1"/>
              </a:solidFill>
            </a:endParaRPr>
          </a:p>
          <a:p>
            <a:endParaRPr lang="nb-NO" sz="1200" dirty="0">
              <a:solidFill>
                <a:schemeClr val="tx1"/>
              </a:solidFill>
            </a:endParaRPr>
          </a:p>
        </p:txBody>
      </p:sp>
      <p:sp>
        <p:nvSpPr>
          <p:cNvPr id="4" name="Plassholder for lysbildenummer 3"/>
          <p:cNvSpPr>
            <a:spLocks noGrp="1"/>
          </p:cNvSpPr>
          <p:nvPr>
            <p:ph type="sldNum" sz="quarter" idx="10"/>
          </p:nvPr>
        </p:nvSpPr>
        <p:spPr/>
        <p:txBody>
          <a:bodyPr/>
          <a:lstStyle/>
          <a:p>
            <a:fld id="{44B2E8C7-50E2-4119-B353-56AACFB37853}" type="slidenum">
              <a:rPr lang="nb-NO" smtClean="0"/>
              <a:t>56</a:t>
            </a:fld>
            <a:endParaRPr lang="nb-NO"/>
          </a:p>
        </p:txBody>
      </p:sp>
    </p:spTree>
    <p:extLst>
      <p:ext uri="{BB962C8B-B14F-4D97-AF65-F5344CB8AC3E}">
        <p14:creationId xmlns:p14="http://schemas.microsoft.com/office/powerpoint/2010/main" val="29691273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a:p>
            <a:endParaRPr lang="en-CA"/>
          </a:p>
        </p:txBody>
      </p:sp>
      <p:sp>
        <p:nvSpPr>
          <p:cNvPr id="4" name="Slide Number Placeholder 3"/>
          <p:cNvSpPr>
            <a:spLocks noGrp="1"/>
          </p:cNvSpPr>
          <p:nvPr>
            <p:ph type="sldNum" sz="quarter" idx="10"/>
          </p:nvPr>
        </p:nvSpPr>
        <p:spPr/>
        <p:txBody>
          <a:bodyPr/>
          <a:lstStyle/>
          <a:p>
            <a:fld id="{761BAA3C-DA02-4020-8648-D4F82FD6C3FD}" type="slidenum">
              <a:rPr lang="en-CA" smtClean="0"/>
              <a:pPr/>
              <a:t>57</a:t>
            </a:fld>
            <a:endParaRPr lang="en-CA"/>
          </a:p>
        </p:txBody>
      </p:sp>
    </p:spTree>
    <p:extLst>
      <p:ext uri="{BB962C8B-B14F-4D97-AF65-F5344CB8AC3E}">
        <p14:creationId xmlns:p14="http://schemas.microsoft.com/office/powerpoint/2010/main" val="2988473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t>Medfødt behov: Små barn har magneter selv om de ikke har gamle maladaptive følelser</a:t>
            </a:r>
            <a:r>
              <a:rPr lang="nb-NO" sz="1200" dirty="0">
                <a:cs typeface="Calibri"/>
              </a:rPr>
              <a:t>.</a:t>
            </a:r>
            <a:endParaRPr lang="nb-NO" sz="1200" dirty="0"/>
          </a:p>
          <a:p>
            <a:r>
              <a:rPr lang="nb-NO" sz="1200" dirty="0"/>
              <a:t>Større barn og voksne har gamle maladaptive følelser knyttet til medfødt sårbarhet</a:t>
            </a:r>
            <a:r>
              <a:rPr lang="nb-NO" sz="1200" dirty="0">
                <a:cs typeface="Calibri"/>
              </a:rPr>
              <a:t>.</a:t>
            </a:r>
          </a:p>
          <a:p>
            <a:r>
              <a:rPr lang="nb-NO" sz="1200" dirty="0"/>
              <a:t>Hvis det aller viktigste for meg er å være sammen med noen, vil det å bli avvist være ekstra sårt og vondt, mens det å bli kritisert gjerne preller av som vann på gåsa.</a:t>
            </a:r>
            <a:endParaRPr lang="nb-NO" dirty="0"/>
          </a:p>
          <a:p>
            <a:endParaRPr lang="nb-NO" sz="1200" dirty="0">
              <a:solidFill>
                <a:schemeClr val="tx1"/>
              </a:solidFill>
            </a:endParaRPr>
          </a:p>
        </p:txBody>
      </p:sp>
      <p:sp>
        <p:nvSpPr>
          <p:cNvPr id="4" name="Plassholder for lysbildenummer 3"/>
          <p:cNvSpPr>
            <a:spLocks noGrp="1"/>
          </p:cNvSpPr>
          <p:nvPr>
            <p:ph type="sldNum" sz="quarter" idx="10"/>
          </p:nvPr>
        </p:nvSpPr>
        <p:spPr/>
        <p:txBody>
          <a:bodyPr/>
          <a:lstStyle/>
          <a:p>
            <a:fld id="{44B2E8C7-50E2-4119-B353-56AACFB37853}" type="slidenum">
              <a:rPr lang="nb-NO" smtClean="0"/>
              <a:t>58</a:t>
            </a:fld>
            <a:endParaRPr lang="nb-NO"/>
          </a:p>
        </p:txBody>
      </p:sp>
    </p:spTree>
    <p:extLst>
      <p:ext uri="{BB962C8B-B14F-4D97-AF65-F5344CB8AC3E}">
        <p14:creationId xmlns:p14="http://schemas.microsoft.com/office/powerpoint/2010/main" val="26865044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20</a:t>
            </a:r>
          </a:p>
          <a:p>
            <a:endParaRPr lang="en-CA"/>
          </a:p>
        </p:txBody>
      </p:sp>
      <p:sp>
        <p:nvSpPr>
          <p:cNvPr id="4" name="Slide Number Placeholder 3"/>
          <p:cNvSpPr>
            <a:spLocks noGrp="1"/>
          </p:cNvSpPr>
          <p:nvPr>
            <p:ph type="sldNum" sz="quarter" idx="10"/>
          </p:nvPr>
        </p:nvSpPr>
        <p:spPr/>
        <p:txBody>
          <a:bodyPr/>
          <a:lstStyle/>
          <a:p>
            <a:fld id="{761BAA3C-DA02-4020-8648-D4F82FD6C3FD}" type="slidenum">
              <a:rPr lang="en-CA" smtClean="0"/>
              <a:pPr/>
              <a:t>59</a:t>
            </a:fld>
            <a:endParaRPr lang="en-CA"/>
          </a:p>
        </p:txBody>
      </p:sp>
    </p:spTree>
    <p:extLst>
      <p:ext uri="{BB962C8B-B14F-4D97-AF65-F5344CB8AC3E}">
        <p14:creationId xmlns:p14="http://schemas.microsoft.com/office/powerpoint/2010/main" val="2529945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Fordi foreldrene blant annet tenker: «Jeg vil gjøre alt i min makt for at barnet mitt skal bli bra, bare ikke det!» - ofte vår indre kritiker som hindrer oss. Gjøre poeng ut av hvorfor kurset skal være opplevelsesbasert.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De er toppmotiverte, men motivasjonen forsvinner i skyggen av en konkurrerende motivasjon</a:t>
            </a:r>
            <a:endParaRPr lang="nb-NO" dirty="0"/>
          </a:p>
          <a:p>
            <a:endParaRPr lang="en-CA" dirty="0"/>
          </a:p>
        </p:txBody>
      </p:sp>
      <p:sp>
        <p:nvSpPr>
          <p:cNvPr id="4" name="Slide Number Placeholder 3"/>
          <p:cNvSpPr>
            <a:spLocks noGrp="1"/>
          </p:cNvSpPr>
          <p:nvPr>
            <p:ph type="sldNum" sz="quarter" idx="10"/>
          </p:nvPr>
        </p:nvSpPr>
        <p:spPr/>
        <p:txBody>
          <a:bodyPr/>
          <a:lstStyle/>
          <a:p>
            <a:fld id="{761BAA3C-DA02-4020-8648-D4F82FD6C3FD}" type="slidenum">
              <a:rPr lang="en-CA" smtClean="0"/>
              <a:pPr/>
              <a:t>6</a:t>
            </a:fld>
            <a:endParaRPr lang="en-CA"/>
          </a:p>
        </p:txBody>
      </p:sp>
      <p:sp>
        <p:nvSpPr>
          <p:cNvPr id="5" name="Plassholder for dato 4">
            <a:extLst>
              <a:ext uri="{FF2B5EF4-FFF2-40B4-BE49-F238E27FC236}">
                <a16:creationId xmlns:a16="http://schemas.microsoft.com/office/drawing/2014/main" id="{34FD16A6-DE86-4E57-80CC-2DFE4FFB654D}"/>
              </a:ext>
            </a:extLst>
          </p:cNvPr>
          <p:cNvSpPr>
            <a:spLocks noGrp="1"/>
          </p:cNvSpPr>
          <p:nvPr>
            <p:ph type="dt" idx="11"/>
          </p:nvPr>
        </p:nvSpPr>
        <p:spPr/>
        <p:txBody>
          <a:bodyPr/>
          <a:lstStyle/>
          <a:p>
            <a:fld id="{314D3C8D-23BF-4646-91B1-1313164039D1}" type="datetime1">
              <a:rPr lang="nb-NO" smtClean="0"/>
              <a:t>11.11.2024</a:t>
            </a:fld>
            <a:endParaRPr lang="en-CA"/>
          </a:p>
        </p:txBody>
      </p:sp>
      <p:sp>
        <p:nvSpPr>
          <p:cNvPr id="6" name="Plassholder for bunntekst 5">
            <a:extLst>
              <a:ext uri="{FF2B5EF4-FFF2-40B4-BE49-F238E27FC236}">
                <a16:creationId xmlns:a16="http://schemas.microsoft.com/office/drawing/2014/main" id="{1C08E15A-96F3-46DC-873D-70D2E02BFD18}"/>
              </a:ext>
            </a:extLst>
          </p:cNvPr>
          <p:cNvSpPr>
            <a:spLocks noGrp="1"/>
          </p:cNvSpPr>
          <p:nvPr>
            <p:ph type="ftr" sz="quarter" idx="12"/>
          </p:nvPr>
        </p:nvSpPr>
        <p:spPr/>
        <p:txBody>
          <a:bodyPr/>
          <a:lstStyle/>
          <a:p>
            <a:r>
              <a:rPr lang="en-US"/>
              <a:t>Copyright Joanne Dolhanty 2018 www.emotionfocusedskillstraining.org</a:t>
            </a:r>
            <a:endParaRPr lang="en-CA"/>
          </a:p>
        </p:txBody>
      </p:sp>
      <p:sp>
        <p:nvSpPr>
          <p:cNvPr id="7" name="Plassholder for topptekst 6">
            <a:extLst>
              <a:ext uri="{FF2B5EF4-FFF2-40B4-BE49-F238E27FC236}">
                <a16:creationId xmlns:a16="http://schemas.microsoft.com/office/drawing/2014/main" id="{D96C5B34-5807-4F34-A06E-7E7BA91C0AFC}"/>
              </a:ext>
            </a:extLst>
          </p:cNvPr>
          <p:cNvSpPr>
            <a:spLocks noGrp="1"/>
          </p:cNvSpPr>
          <p:nvPr>
            <p:ph type="hdr" sz="quarter" idx="13"/>
          </p:nvPr>
        </p:nvSpPr>
        <p:spPr/>
        <p:txBody>
          <a:bodyPr/>
          <a:lstStyle/>
          <a:p>
            <a:r>
              <a:rPr lang="nb-NO"/>
              <a:t>EFST Emosjonsfokusert Ferdighetstrening - for foreldre</a:t>
            </a:r>
            <a:endParaRPr lang="en-CA"/>
          </a:p>
        </p:txBody>
      </p:sp>
    </p:spTree>
    <p:extLst>
      <p:ext uri="{BB962C8B-B14F-4D97-AF65-F5344CB8AC3E}">
        <p14:creationId xmlns:p14="http://schemas.microsoft.com/office/powerpoint/2010/main" val="3218354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Alle har en indre stemme som er ment å beskytte oss, hjelpe oss, men som kan bli for dominerende og mektig.</a:t>
            </a:r>
          </a:p>
          <a:p>
            <a:pPr marL="448399" indent="-448399">
              <a:buAutoNum type="arabicPeriod"/>
            </a:pPr>
            <a:r>
              <a:rPr lang="nb-NO" dirty="0"/>
              <a:t>Kritiserer</a:t>
            </a:r>
          </a:p>
          <a:p>
            <a:pPr marL="448399" indent="-448399">
              <a:buAutoNum type="arabicPeriod"/>
            </a:pPr>
            <a:r>
              <a:rPr lang="nb-NO" dirty="0"/>
              <a:t>Skremmer</a:t>
            </a:r>
          </a:p>
          <a:p>
            <a:pPr marL="448399" indent="-448399">
              <a:buAutoNum type="arabicPeriod"/>
            </a:pPr>
            <a:endParaRPr lang="nb-NO" dirty="0"/>
          </a:p>
          <a:p>
            <a:r>
              <a:rPr lang="nb-NO" dirty="0"/>
              <a:t>Gir næring til skam og angst.</a:t>
            </a:r>
          </a:p>
          <a:p>
            <a:endParaRPr lang="nb-NO" dirty="0"/>
          </a:p>
        </p:txBody>
      </p:sp>
      <p:sp>
        <p:nvSpPr>
          <p:cNvPr id="4" name="Plassholder for lysbildenummer 3"/>
          <p:cNvSpPr>
            <a:spLocks noGrp="1"/>
          </p:cNvSpPr>
          <p:nvPr>
            <p:ph type="sldNum" sz="quarter" idx="5"/>
          </p:nvPr>
        </p:nvSpPr>
        <p:spPr/>
        <p:txBody>
          <a:bodyPr/>
          <a:lstStyle/>
          <a:p>
            <a:fld id="{44B2E8C7-50E2-4119-B353-56AACFB37853}" type="slidenum">
              <a:rPr lang="nb-NO" smtClean="0"/>
              <a:t>60</a:t>
            </a:fld>
            <a:endParaRPr lang="nb-NO"/>
          </a:p>
        </p:txBody>
      </p:sp>
    </p:spTree>
    <p:extLst>
      <p:ext uri="{BB962C8B-B14F-4D97-AF65-F5344CB8AC3E}">
        <p14:creationId xmlns:p14="http://schemas.microsoft.com/office/powerpoint/2010/main" val="41808143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Terapeutfølefeller kan hemme pasientens endringsprosess i terapi </a:t>
            </a:r>
          </a:p>
          <a:p>
            <a:r>
              <a:rPr lang="nb-NO" dirty="0"/>
              <a:t>Foreldrefølefeller</a:t>
            </a:r>
          </a:p>
          <a:p>
            <a:endParaRPr lang="nb-NO" dirty="0"/>
          </a:p>
          <a:p>
            <a:r>
              <a:rPr lang="nb-NO" dirty="0"/>
              <a:t>Alle følelser kan være potensielle hindre for å se barnets emosjonelle behov</a:t>
            </a:r>
          </a:p>
          <a:p>
            <a:endParaRPr lang="nb-NO" dirty="0"/>
          </a:p>
          <a:p>
            <a:r>
              <a:rPr lang="nb-NO" sz="2400" b="1" dirty="0"/>
              <a:t>Underliggende budskap: </a:t>
            </a:r>
            <a:endParaRPr lang="nb-NO" sz="2400" dirty="0"/>
          </a:p>
          <a:p>
            <a:pPr>
              <a:buFontTx/>
              <a:buChar char="-"/>
            </a:pPr>
            <a:r>
              <a:rPr lang="nb-NO" sz="2400" dirty="0"/>
              <a:t>Ta deg sammen og slutt å føl sånn</a:t>
            </a:r>
          </a:p>
          <a:p>
            <a:pPr>
              <a:buFontTx/>
              <a:buChar char="-"/>
            </a:pPr>
            <a:r>
              <a:rPr lang="nb-NO" sz="2400" dirty="0"/>
              <a:t>Ikke vis de vonde følelsene, andre tåler dem ikke </a:t>
            </a:r>
          </a:p>
          <a:p>
            <a:pPr>
              <a:buFontTx/>
              <a:buChar char="-"/>
            </a:pPr>
            <a:r>
              <a:rPr lang="nb-NO" sz="2400" dirty="0"/>
              <a:t>Lat som du er glad og har det fint</a:t>
            </a:r>
          </a:p>
          <a:p>
            <a:pPr>
              <a:buFontTx/>
              <a:buChar char="-"/>
            </a:pPr>
            <a:r>
              <a:rPr lang="nb-NO" sz="2400" dirty="0"/>
              <a:t>Hva du enn gjør: IKKE VIS SÅRBARHET! </a:t>
            </a:r>
          </a:p>
          <a:p>
            <a:endParaRPr lang="nb-NO" dirty="0"/>
          </a:p>
        </p:txBody>
      </p:sp>
      <p:sp>
        <p:nvSpPr>
          <p:cNvPr id="4" name="Plassholder for lysbildenummer 3"/>
          <p:cNvSpPr>
            <a:spLocks noGrp="1"/>
          </p:cNvSpPr>
          <p:nvPr>
            <p:ph type="sldNum" sz="quarter" idx="10"/>
          </p:nvPr>
        </p:nvSpPr>
        <p:spPr/>
        <p:txBody>
          <a:bodyPr/>
          <a:lstStyle/>
          <a:p>
            <a:fld id="{A9CC1C48-6287-5245-A1DA-DB348D9DDDF7}" type="slidenum">
              <a:rPr lang="nb-NO" smtClean="0"/>
              <a:t>61</a:t>
            </a:fld>
            <a:endParaRPr lang="nb-NO"/>
          </a:p>
        </p:txBody>
      </p:sp>
    </p:spTree>
    <p:extLst>
      <p:ext uri="{BB962C8B-B14F-4D97-AF65-F5344CB8AC3E}">
        <p14:creationId xmlns:p14="http://schemas.microsoft.com/office/powerpoint/2010/main" val="14434536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dirty="0" err="1"/>
              <a:t>Hjernedikatoren</a:t>
            </a:r>
            <a:r>
              <a:rPr lang="nb-NO" sz="1200" dirty="0"/>
              <a:t> fungerer litt som en folkevalgt; Han har ofte blitt populær, men sakte</a:t>
            </a:r>
            <a:r>
              <a:rPr lang="nb-NO" dirty="0"/>
              <a:t>,</a:t>
            </a:r>
            <a:r>
              <a:rPr lang="nb-NO" sz="1200" dirty="0"/>
              <a:t> men sikkert tar han over og overkontrollerer deg. Fint bilde; </a:t>
            </a:r>
            <a:r>
              <a:rPr lang="nb-NO" sz="1200" b="1" dirty="0" err="1"/>
              <a:t>brain</a:t>
            </a:r>
            <a:r>
              <a:rPr lang="nb-NO" sz="1200" b="1" dirty="0"/>
              <a:t> boss </a:t>
            </a:r>
            <a:r>
              <a:rPr lang="nb-NO" sz="1200" dirty="0"/>
              <a:t>kommer egentlig fra et beskyttende adaptivt sett, vil bare godt, men har regjert lengre enn han trengte. Stemmen som kommanderer deg og sier hva det er du skal gjøre; fungerte og var helt nødvendig den gang da....</a:t>
            </a:r>
            <a:r>
              <a:rPr lang="nb-NO" dirty="0"/>
              <a:t>men</a:t>
            </a:r>
            <a:r>
              <a:rPr lang="nb-NO" sz="1200" dirty="0"/>
              <a:t> du trenger den ikke lenger. Den forvirrer deg, skremmer deg, gir deg skyld og skamfølelse for ting du ikke lenger trenger å føle dette for.</a:t>
            </a:r>
            <a:r>
              <a:rPr lang="nb-NO" dirty="0"/>
              <a:t> </a:t>
            </a:r>
            <a:endParaRPr lang="nb-NO" sz="1200" dirty="0"/>
          </a:p>
          <a:p>
            <a:pPr defTabSz="1793596">
              <a:defRPr/>
            </a:pPr>
            <a:endParaRPr lang="nb-NO" sz="1200" dirty="0"/>
          </a:p>
          <a:p>
            <a:pPr>
              <a:defRPr/>
            </a:pPr>
            <a:r>
              <a:rPr lang="nb-NO" sz="1200" dirty="0"/>
              <a:t>Brain boss inkluderer både stemmen som skremmer deg og stemmen som kritiserer deg.</a:t>
            </a:r>
            <a:r>
              <a:rPr lang="nb-NO" dirty="0"/>
              <a:t> </a:t>
            </a:r>
            <a:endParaRPr lang="nb-NO" dirty="0">
              <a:cs typeface="Calibri"/>
            </a:endParaRPr>
          </a:p>
          <a:p>
            <a:pPr defTabSz="1793596">
              <a:defRPr/>
            </a:pPr>
            <a:r>
              <a:rPr lang="nb-NO" sz="1200" b="1" dirty="0"/>
              <a:t>Styggen på ryggen </a:t>
            </a:r>
            <a:r>
              <a:rPr lang="nb-NO" sz="1200" dirty="0"/>
              <a:t>(</a:t>
            </a:r>
            <a:r>
              <a:rPr lang="nb-NO" sz="1200" dirty="0" err="1"/>
              <a:t>selvkritiker</a:t>
            </a:r>
            <a:r>
              <a:rPr lang="nb-NO" sz="1200" dirty="0"/>
              <a:t>) her med skremmestemme. Hjernediktatoren er involvert i alle følefeller. Kom og sett deg her og vær hjernediktatoren! Fangediktatoren har lagt ut fella, lokker deg med ei lita nøtt, holder deg fast i treet.</a:t>
            </a:r>
            <a:r>
              <a:rPr lang="nb-NO" dirty="0"/>
              <a:t> </a:t>
            </a:r>
            <a:endParaRPr lang="nb-NO" sz="1200" dirty="0">
              <a:cs typeface="Calibri"/>
            </a:endParaRPr>
          </a:p>
          <a:p>
            <a:endParaRPr lang="en-CA" dirty="0"/>
          </a:p>
        </p:txBody>
      </p:sp>
      <p:sp>
        <p:nvSpPr>
          <p:cNvPr id="4" name="Slide Number Placeholder 3"/>
          <p:cNvSpPr>
            <a:spLocks noGrp="1"/>
          </p:cNvSpPr>
          <p:nvPr>
            <p:ph type="sldNum" sz="quarter" idx="10"/>
          </p:nvPr>
        </p:nvSpPr>
        <p:spPr/>
        <p:txBody>
          <a:bodyPr/>
          <a:lstStyle/>
          <a:p>
            <a:fld id="{761BAA3C-DA02-4020-8648-D4F82FD6C3FD}" type="slidenum">
              <a:rPr lang="en-CA" smtClean="0"/>
              <a:pPr/>
              <a:t>62</a:t>
            </a:fld>
            <a:endParaRPr lang="en-CA"/>
          </a:p>
        </p:txBody>
      </p:sp>
    </p:spTree>
    <p:extLst>
      <p:ext uri="{BB962C8B-B14F-4D97-AF65-F5344CB8AC3E}">
        <p14:creationId xmlns:p14="http://schemas.microsoft.com/office/powerpoint/2010/main" val="18635018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4100" dirty="0"/>
              <a:t>Hanna: Hva mener vi med blokkering? </a:t>
            </a:r>
          </a:p>
          <a:p>
            <a:r>
              <a:rPr lang="nb-NO" sz="4100" dirty="0"/>
              <a:t>Alle følelser kan være en blokkering, noe som står i veien for å holde fokus på barnets følelser og behov. du er for sint, skammer deg for mye…. Selvkritikk, redd for at barnet skal bli verre hvis du pusher for mye, eller at det går galt om du pusher for lite. </a:t>
            </a:r>
          </a:p>
          <a:p>
            <a:endParaRPr lang="nb-NO" sz="4100" dirty="0"/>
          </a:p>
          <a:p>
            <a:r>
              <a:rPr lang="nb-NO" sz="4100" dirty="0"/>
              <a:t>Prosessblokkering (selvavbrytelse) – blokkering i veiledningsprosessen, stopper opp i </a:t>
            </a:r>
            <a:r>
              <a:rPr lang="nb-NO" sz="4100" dirty="0" err="1"/>
              <a:t>stolarbeid</a:t>
            </a:r>
            <a:endParaRPr lang="nb-NO" sz="4100" dirty="0"/>
          </a:p>
          <a:p>
            <a:endParaRPr lang="nb-NO" sz="4100" dirty="0"/>
          </a:p>
          <a:p>
            <a:r>
              <a:rPr lang="nb-NO" sz="4100" dirty="0"/>
              <a:t>Så hvilke følelser virker mest skremmende på deg?</a:t>
            </a:r>
          </a:p>
          <a:p>
            <a:r>
              <a:rPr lang="nb-NO" sz="4100" dirty="0"/>
              <a:t>Hvordan har disse følelsene påvirket din evne til å støtte barnet ditt/eller andre du bryr deg om?</a:t>
            </a:r>
          </a:p>
          <a:p>
            <a:r>
              <a:rPr lang="nb-NO" sz="4100" dirty="0"/>
              <a:t>Fikk du en «aha-opplevelse» når vi gikk gjennom emosjonell stil og omsorgsstil? Hva merker du deg med ditt forhold til egne/andres følelser? Hvordan påvirker dette deg/din partner/din barn?</a:t>
            </a:r>
          </a:p>
          <a:p>
            <a:endParaRPr lang="nb-NO" sz="4100" dirty="0"/>
          </a:p>
          <a:p>
            <a:r>
              <a:rPr lang="nb-NO" sz="4100" dirty="0"/>
              <a:t>Vær oppmerksom på alle potensielle emosjonelle blokkeringer som dukker opp, etter hvert som vi beveger oss mot/gjennom det å bli sine barns viktigste endringsagenter, emosjonsveiledere og det å reparere relasjonen.</a:t>
            </a:r>
          </a:p>
        </p:txBody>
      </p:sp>
      <p:sp>
        <p:nvSpPr>
          <p:cNvPr id="4" name="Plassholder for lysbildenummer 3"/>
          <p:cNvSpPr>
            <a:spLocks noGrp="1"/>
          </p:cNvSpPr>
          <p:nvPr>
            <p:ph type="sldNum" sz="quarter" idx="10"/>
          </p:nvPr>
        </p:nvSpPr>
        <p:spPr/>
        <p:txBody>
          <a:bodyPr/>
          <a:lstStyle/>
          <a:p>
            <a:fld id="{1EB8D0F9-469B-4905-8D55-B0C8268D74F5}" type="slidenum">
              <a:rPr lang="nb-NO" smtClean="0"/>
              <a:t>63</a:t>
            </a:fld>
            <a:endParaRPr lang="nb-NO"/>
          </a:p>
        </p:txBody>
      </p:sp>
    </p:spTree>
    <p:extLst>
      <p:ext uri="{BB962C8B-B14F-4D97-AF65-F5344CB8AC3E}">
        <p14:creationId xmlns:p14="http://schemas.microsoft.com/office/powerpoint/2010/main" val="9036047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4100" b="1" dirty="0"/>
              <a:t>Nadia. Hvis tid, empati </a:t>
            </a:r>
            <a:r>
              <a:rPr lang="nb-NO" sz="4100" b="1" dirty="0" err="1"/>
              <a:t>vs</a:t>
            </a:r>
            <a:r>
              <a:rPr lang="nb-NO" sz="4100" b="1" dirty="0"/>
              <a:t> følefeller</a:t>
            </a:r>
          </a:p>
          <a:p>
            <a:endParaRPr lang="nb-NO" sz="4100" b="1" dirty="0"/>
          </a:p>
          <a:p>
            <a:r>
              <a:rPr lang="nb-NO" sz="4100" b="1" dirty="0"/>
              <a:t>Eks meg og mitt forhold til sinne, påvirker hvordan jeg forstår andre sinte kvinner, kan aktivere min følelse av skam og å ikke være god nok, hvilke kan trigge frem mitt raseri og behovet for å beskytte.  Eks setter tydelige grenser overfor barn, tid, sted, klokkeslett, passer kun da....</a:t>
            </a:r>
          </a:p>
          <a:p>
            <a:endParaRPr lang="nb-NO" sz="4100" b="1" dirty="0"/>
          </a:p>
          <a:p>
            <a:r>
              <a:rPr lang="nb-NO" sz="4100" b="1" dirty="0"/>
              <a:t>SELVKRITIKK kan blokkere for empati med barnet</a:t>
            </a:r>
            <a:r>
              <a:rPr lang="nb-NO" sz="4100" dirty="0"/>
              <a:t> - når vi forteller oss selv at:</a:t>
            </a:r>
          </a:p>
          <a:p>
            <a:pPr lvl="1"/>
            <a:r>
              <a:rPr lang="nb-NO" sz="4100" dirty="0"/>
              <a:t>dette klarer du ikke</a:t>
            </a:r>
          </a:p>
          <a:p>
            <a:pPr lvl="1"/>
            <a:r>
              <a:rPr lang="nb-NO" sz="4100" dirty="0"/>
              <a:t>ikke prøv, det kommer til å gå gale</a:t>
            </a:r>
          </a:p>
          <a:p>
            <a:pPr lvl="1"/>
            <a:r>
              <a:rPr lang="nb-NO" sz="4100" dirty="0"/>
              <a:t>det er bedre å fortsette som før</a:t>
            </a:r>
          </a:p>
          <a:p>
            <a:pPr lvl="1"/>
            <a:r>
              <a:rPr lang="nb-NO" sz="4100" dirty="0"/>
              <a:t>ikke hør på dem, de vet ikke </a:t>
            </a:r>
            <a:r>
              <a:rPr lang="nb-NO" sz="4100" i="1" dirty="0"/>
              <a:t>hvor</a:t>
            </a:r>
            <a:r>
              <a:rPr lang="nb-NO" sz="4100" dirty="0"/>
              <a:t> dårlig du er, hva du har gjort..</a:t>
            </a:r>
          </a:p>
          <a:p>
            <a:pPr lvl="1"/>
            <a:r>
              <a:rPr lang="nb-NO" sz="4100" dirty="0"/>
              <a:t>hvis du prøver, kommer alle de andre til å se dine feil og mangler, hvor dårlig forelder/terapeut du er</a:t>
            </a:r>
          </a:p>
          <a:p>
            <a:endParaRPr lang="nb-NO" sz="4100" dirty="0"/>
          </a:p>
        </p:txBody>
      </p:sp>
      <p:sp>
        <p:nvSpPr>
          <p:cNvPr id="4" name="Plassholder for lysbildenummer 3"/>
          <p:cNvSpPr>
            <a:spLocks noGrp="1"/>
          </p:cNvSpPr>
          <p:nvPr>
            <p:ph type="sldNum" sz="quarter" idx="10"/>
          </p:nvPr>
        </p:nvSpPr>
        <p:spPr/>
        <p:txBody>
          <a:bodyPr/>
          <a:lstStyle/>
          <a:p>
            <a:fld id="{44B2E8C7-50E2-4119-B353-56AACFB37853}" type="slidenum">
              <a:rPr lang="nb-NO" smtClean="0"/>
              <a:t>64</a:t>
            </a:fld>
            <a:endParaRPr lang="nb-NO"/>
          </a:p>
        </p:txBody>
      </p:sp>
    </p:spTree>
    <p:extLst>
      <p:ext uri="{BB962C8B-B14F-4D97-AF65-F5344CB8AC3E}">
        <p14:creationId xmlns:p14="http://schemas.microsoft.com/office/powerpoint/2010/main" val="25862874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4100" dirty="0"/>
              <a:t>HANNA: Mange sverger til selvkritikk som </a:t>
            </a:r>
            <a:r>
              <a:rPr lang="nb-NO" sz="4100" dirty="0" err="1"/>
              <a:t>selvforbedringstrategi</a:t>
            </a:r>
            <a:endParaRPr lang="nb-NO" sz="4100" dirty="0"/>
          </a:p>
          <a:p>
            <a:r>
              <a:rPr lang="nb-NO" sz="4100" dirty="0"/>
              <a:t>Vi ønsker Lykke Til med Prosjektet – her er en ting eller to til ettertanke på veien……</a:t>
            </a:r>
          </a:p>
          <a:p>
            <a:endParaRPr lang="nb-NO" sz="4100" dirty="0"/>
          </a:p>
          <a:p>
            <a:pPr defTabSz="3460563">
              <a:defRPr/>
            </a:pPr>
            <a:r>
              <a:rPr lang="nb-NO" sz="4100" i="1" dirty="0"/>
              <a:t>Den den delen av meg som sier til meg selv: ingenting av det du gjør er godt nok, du må prøve igjen og igjen å bli bedre for å fortjene å bli elsket eller sett opp til av andre…</a:t>
            </a:r>
          </a:p>
          <a:p>
            <a:endParaRPr lang="nb-NO" sz="4100" dirty="0"/>
          </a:p>
          <a:p>
            <a:pPr defTabSz="3460563">
              <a:defRPr/>
            </a:pPr>
            <a:endParaRPr lang="nb-NO" sz="4100" dirty="0"/>
          </a:p>
          <a:p>
            <a:pPr defTabSz="3460563">
              <a:defRPr/>
            </a:pPr>
            <a:endParaRPr lang="nb-NO" sz="4500" dirty="0"/>
          </a:p>
          <a:p>
            <a:endParaRPr lang="nb-NO" sz="4500" dirty="0"/>
          </a:p>
          <a:p>
            <a:endParaRPr lang="nb-NO" dirty="0"/>
          </a:p>
        </p:txBody>
      </p:sp>
      <p:sp>
        <p:nvSpPr>
          <p:cNvPr id="4" name="Plassholder for lysbildenummer 3"/>
          <p:cNvSpPr>
            <a:spLocks noGrp="1"/>
          </p:cNvSpPr>
          <p:nvPr>
            <p:ph type="sldNum" sz="quarter" idx="10"/>
          </p:nvPr>
        </p:nvSpPr>
        <p:spPr/>
        <p:txBody>
          <a:bodyPr/>
          <a:lstStyle/>
          <a:p>
            <a:fld id="{44B2E8C7-50E2-4119-B353-56AACFB37853}" type="slidenum">
              <a:rPr lang="nb-NO" smtClean="0"/>
              <a:t>65</a:t>
            </a:fld>
            <a:endParaRPr lang="nb-NO"/>
          </a:p>
        </p:txBody>
      </p:sp>
    </p:spTree>
    <p:extLst>
      <p:ext uri="{BB962C8B-B14F-4D97-AF65-F5344CB8AC3E}">
        <p14:creationId xmlns:p14="http://schemas.microsoft.com/office/powerpoint/2010/main" val="486150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4B2E8C7-50E2-4119-B353-56AACFB37853}" type="slidenum">
              <a:rPr lang="nb-NO" smtClean="0"/>
              <a:t>66</a:t>
            </a:fld>
            <a:endParaRPr lang="nb-NO"/>
          </a:p>
        </p:txBody>
      </p:sp>
    </p:spTree>
    <p:extLst>
      <p:ext uri="{BB962C8B-B14F-4D97-AF65-F5344CB8AC3E}">
        <p14:creationId xmlns:p14="http://schemas.microsoft.com/office/powerpoint/2010/main" val="18038391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4B2E8C7-50E2-4119-B353-56AACFB37853}" type="slidenum">
              <a:rPr lang="nb-NO" smtClean="0"/>
              <a:t>67</a:t>
            </a:fld>
            <a:endParaRPr lang="nb-NO"/>
          </a:p>
        </p:txBody>
      </p:sp>
    </p:spTree>
    <p:extLst>
      <p:ext uri="{BB962C8B-B14F-4D97-AF65-F5344CB8AC3E}">
        <p14:creationId xmlns:p14="http://schemas.microsoft.com/office/powerpoint/2010/main" val="28814674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 </a:t>
            </a:r>
            <a:r>
              <a:rPr lang="en-CA" dirty="0" err="1"/>
              <a:t>og</a:t>
            </a:r>
            <a:r>
              <a:rPr lang="en-CA" dirty="0"/>
              <a:t> to – </a:t>
            </a:r>
            <a:r>
              <a:rPr lang="en-CA" dirty="0" err="1"/>
              <a:t>én</a:t>
            </a:r>
            <a:r>
              <a:rPr lang="en-CA" dirty="0"/>
              <a:t> </a:t>
            </a:r>
            <a:r>
              <a:rPr lang="en-CA" dirty="0" err="1"/>
              <a:t>skal</a:t>
            </a:r>
            <a:r>
              <a:rPr lang="en-CA" dirty="0"/>
              <a:t> </a:t>
            </a:r>
            <a:r>
              <a:rPr lang="en-CA" dirty="0" err="1"/>
              <a:t>validere</a:t>
            </a:r>
            <a:r>
              <a:rPr lang="en-CA" dirty="0"/>
              <a:t> </a:t>
            </a:r>
            <a:r>
              <a:rPr lang="en-CA" dirty="0" err="1"/>
              <a:t>det</a:t>
            </a:r>
            <a:r>
              <a:rPr lang="en-CA" dirty="0"/>
              <a:t> </a:t>
            </a:r>
            <a:r>
              <a:rPr lang="en-CA" dirty="0" err="1"/>
              <a:t>som</a:t>
            </a:r>
            <a:r>
              <a:rPr lang="en-CA" dirty="0"/>
              <a:t> du </a:t>
            </a:r>
            <a:r>
              <a:rPr lang="en-CA" dirty="0" err="1"/>
              <a:t>har</a:t>
            </a:r>
            <a:r>
              <a:rPr lang="en-CA" dirty="0"/>
              <a:t> </a:t>
            </a:r>
            <a:r>
              <a:rPr lang="en-CA" dirty="0" err="1"/>
              <a:t>vansker</a:t>
            </a:r>
            <a:r>
              <a:rPr lang="en-CA" dirty="0"/>
              <a:t> med </a:t>
            </a:r>
            <a:r>
              <a:rPr lang="en-CA" dirty="0" err="1"/>
              <a:t>å</a:t>
            </a:r>
            <a:r>
              <a:rPr lang="en-CA" dirty="0"/>
              <a:t> </a:t>
            </a:r>
            <a:r>
              <a:rPr lang="en-CA" dirty="0" err="1"/>
              <a:t>validere</a:t>
            </a:r>
            <a:r>
              <a:rPr lang="en-CA" dirty="0"/>
              <a:t>, </a:t>
            </a:r>
            <a:r>
              <a:rPr lang="en-CA" dirty="0" err="1"/>
              <a:t>bytt</a:t>
            </a:r>
            <a:r>
              <a:rPr lang="en-CA" dirty="0"/>
              <a:t>. </a:t>
            </a:r>
            <a:r>
              <a:rPr lang="en-CA" dirty="0" err="1"/>
              <a:t>Dere</a:t>
            </a:r>
            <a:r>
              <a:rPr lang="en-CA" dirty="0"/>
              <a:t> </a:t>
            </a:r>
            <a:r>
              <a:rPr lang="en-CA" dirty="0" err="1"/>
              <a:t>skal</a:t>
            </a:r>
            <a:r>
              <a:rPr lang="en-CA" dirty="0"/>
              <a:t> </a:t>
            </a:r>
            <a:r>
              <a:rPr lang="en-CA" dirty="0" err="1"/>
              <a:t>gjøre</a:t>
            </a:r>
            <a:r>
              <a:rPr lang="en-CA" dirty="0"/>
              <a:t> </a:t>
            </a:r>
            <a:r>
              <a:rPr lang="en-CA" dirty="0" err="1"/>
              <a:t>det</a:t>
            </a:r>
            <a:r>
              <a:rPr lang="en-CA" dirty="0"/>
              <a:t> to ganger </a:t>
            </a:r>
            <a:r>
              <a:rPr lang="en-CA" dirty="0" err="1"/>
              <a:t>så</a:t>
            </a:r>
            <a:r>
              <a:rPr lang="en-CA" dirty="0"/>
              <a:t> </a:t>
            </a:r>
            <a:r>
              <a:rPr lang="en-CA" dirty="0" err="1"/>
              <a:t>begge</a:t>
            </a:r>
            <a:r>
              <a:rPr lang="en-CA" dirty="0"/>
              <a:t> </a:t>
            </a:r>
            <a:r>
              <a:rPr lang="en-CA" dirty="0" err="1"/>
              <a:t>får</a:t>
            </a:r>
            <a:r>
              <a:rPr lang="en-CA" dirty="0"/>
              <a:t> </a:t>
            </a:r>
            <a:r>
              <a:rPr lang="en-CA" dirty="0" err="1"/>
              <a:t>samme</a:t>
            </a:r>
            <a:r>
              <a:rPr lang="en-CA" dirty="0"/>
              <a:t> </a:t>
            </a:r>
            <a:r>
              <a:rPr lang="en-CA" dirty="0" err="1"/>
              <a:t>opplevelse</a:t>
            </a:r>
            <a:r>
              <a:rPr lang="en-CA" dirty="0"/>
              <a:t>.</a:t>
            </a:r>
          </a:p>
          <a:p>
            <a:r>
              <a:rPr lang="en-CA" dirty="0" err="1"/>
              <a:t>Demonstrer</a:t>
            </a:r>
            <a:r>
              <a:rPr lang="en-CA" dirty="0"/>
              <a:t> – </a:t>
            </a:r>
            <a:r>
              <a:rPr lang="en-CA" dirty="0" err="1"/>
              <a:t>klart</a:t>
            </a:r>
            <a:r>
              <a:rPr lang="en-CA" dirty="0"/>
              <a:t> du </a:t>
            </a:r>
            <a:r>
              <a:rPr lang="en-CA" dirty="0" err="1"/>
              <a:t>er</a:t>
            </a:r>
            <a:r>
              <a:rPr lang="en-CA" dirty="0"/>
              <a:t> </a:t>
            </a:r>
            <a:r>
              <a:rPr lang="en-CA" dirty="0" err="1"/>
              <a:t>redd</a:t>
            </a:r>
            <a:r>
              <a:rPr lang="en-CA" dirty="0"/>
              <a:t> for </a:t>
            </a:r>
            <a:r>
              <a:rPr lang="en-CA" dirty="0" err="1"/>
              <a:t>klovner</a:t>
            </a:r>
            <a:r>
              <a:rPr lang="en-CA" dirty="0"/>
              <a:t>, de </a:t>
            </a:r>
            <a:r>
              <a:rPr lang="en-CA" dirty="0" err="1"/>
              <a:t>er</a:t>
            </a:r>
            <a:r>
              <a:rPr lang="en-CA" dirty="0"/>
              <a:t> </a:t>
            </a:r>
            <a:r>
              <a:rPr lang="en-CA" dirty="0" err="1"/>
              <a:t>skumle</a:t>
            </a:r>
            <a:endParaRPr lang="en-CA" dirty="0"/>
          </a:p>
          <a:p>
            <a:r>
              <a:rPr lang="en-CA" dirty="0" err="1"/>
              <a:t>Vanskelig</a:t>
            </a:r>
            <a:r>
              <a:rPr lang="en-CA" dirty="0"/>
              <a:t> </a:t>
            </a:r>
            <a:r>
              <a:rPr lang="en-CA" dirty="0" err="1"/>
              <a:t>å</a:t>
            </a:r>
            <a:r>
              <a:rPr lang="en-CA" dirty="0"/>
              <a:t> </a:t>
            </a:r>
            <a:r>
              <a:rPr lang="en-CA" dirty="0" err="1"/>
              <a:t>validere</a:t>
            </a:r>
            <a:r>
              <a:rPr lang="en-CA" dirty="0"/>
              <a:t> at du </a:t>
            </a:r>
            <a:r>
              <a:rPr lang="en-CA" dirty="0" err="1"/>
              <a:t>synes</a:t>
            </a:r>
            <a:r>
              <a:rPr lang="en-CA" dirty="0"/>
              <a:t> du </a:t>
            </a:r>
            <a:r>
              <a:rPr lang="en-CA" dirty="0" err="1"/>
              <a:t>er</a:t>
            </a:r>
            <a:r>
              <a:rPr lang="en-CA" dirty="0"/>
              <a:t> </a:t>
            </a:r>
            <a:r>
              <a:rPr lang="en-CA" dirty="0" err="1"/>
              <a:t>tykk</a:t>
            </a:r>
            <a:r>
              <a:rPr lang="en-CA" dirty="0"/>
              <a:t>. </a:t>
            </a:r>
          </a:p>
          <a:p>
            <a:endParaRPr lang="en-CA" dirty="0"/>
          </a:p>
          <a:p>
            <a:r>
              <a:rPr lang="en-CA" dirty="0" err="1"/>
              <a:t>Mål</a:t>
            </a:r>
            <a:r>
              <a:rPr lang="en-CA" dirty="0"/>
              <a:t> </a:t>
            </a:r>
            <a:r>
              <a:rPr lang="en-CA" dirty="0" err="1"/>
              <a:t>å</a:t>
            </a:r>
            <a:r>
              <a:rPr lang="en-CA" dirty="0"/>
              <a:t> </a:t>
            </a:r>
            <a:r>
              <a:rPr lang="en-CA" dirty="0" err="1"/>
              <a:t>løse</a:t>
            </a:r>
            <a:r>
              <a:rPr lang="en-CA" dirty="0"/>
              <a:t> </a:t>
            </a:r>
            <a:r>
              <a:rPr lang="en-CA" dirty="0" err="1"/>
              <a:t>opp</a:t>
            </a:r>
            <a:r>
              <a:rPr lang="en-CA" dirty="0"/>
              <a:t> I </a:t>
            </a:r>
            <a:r>
              <a:rPr lang="en-CA" dirty="0" err="1"/>
              <a:t>følefella</a:t>
            </a:r>
            <a:r>
              <a:rPr lang="en-CA" dirty="0"/>
              <a:t>, </a:t>
            </a:r>
            <a:r>
              <a:rPr lang="en-CA" dirty="0" err="1"/>
              <a:t>og</a:t>
            </a:r>
            <a:r>
              <a:rPr lang="en-CA" dirty="0"/>
              <a:t> </a:t>
            </a:r>
            <a:r>
              <a:rPr lang="en-CA" dirty="0" err="1"/>
              <a:t>hjelp</a:t>
            </a:r>
            <a:r>
              <a:rPr lang="en-CA" dirty="0"/>
              <a:t> til </a:t>
            </a:r>
            <a:r>
              <a:rPr lang="en-CA" dirty="0" err="1"/>
              <a:t>å</a:t>
            </a:r>
            <a:r>
              <a:rPr lang="en-CA" dirty="0"/>
              <a:t> </a:t>
            </a:r>
            <a:r>
              <a:rPr lang="en-CA" dirty="0" err="1"/>
              <a:t>få</a:t>
            </a:r>
            <a:r>
              <a:rPr lang="en-CA" dirty="0"/>
              <a:t> </a:t>
            </a:r>
            <a:r>
              <a:rPr lang="en-CA" dirty="0" err="1"/>
              <a:t>noen</a:t>
            </a:r>
            <a:r>
              <a:rPr lang="en-CA" dirty="0"/>
              <a:t> ord.</a:t>
            </a:r>
          </a:p>
          <a:p>
            <a:endParaRPr lang="en-CA" dirty="0"/>
          </a:p>
          <a:p>
            <a:endParaRPr lang="en-CA" dirty="0"/>
          </a:p>
        </p:txBody>
      </p:sp>
      <p:sp>
        <p:nvSpPr>
          <p:cNvPr id="4" name="Slide Number Placeholder 3"/>
          <p:cNvSpPr>
            <a:spLocks noGrp="1"/>
          </p:cNvSpPr>
          <p:nvPr>
            <p:ph type="sldNum" sz="quarter" idx="10"/>
          </p:nvPr>
        </p:nvSpPr>
        <p:spPr/>
        <p:txBody>
          <a:bodyPr/>
          <a:lstStyle/>
          <a:p>
            <a:fld id="{761BAA3C-DA02-4020-8648-D4F82FD6C3FD}" type="slidenum">
              <a:rPr lang="en-CA" smtClean="0"/>
              <a:pPr/>
              <a:t>68</a:t>
            </a:fld>
            <a:endParaRPr lang="en-CA"/>
          </a:p>
        </p:txBody>
      </p:sp>
    </p:spTree>
    <p:extLst>
      <p:ext uri="{BB962C8B-B14F-4D97-AF65-F5344CB8AC3E}">
        <p14:creationId xmlns:p14="http://schemas.microsoft.com/office/powerpoint/2010/main" val="425069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nb-NO" dirty="0"/>
              <a:t>Dette er tema for i morgen, men vi vil forberede dere litt ettersom vi gjerne vil oppfordre dere til å øve litt hjemme til i morgen. </a:t>
            </a:r>
          </a:p>
          <a:p>
            <a:r>
              <a:rPr lang="nb-NO" dirty="0"/>
              <a:t>To sentrale områder – reparasjon og grenser. Og vi vil si litt om reparasjon nå på slutten av dagen i dag. </a:t>
            </a:r>
          </a:p>
          <a:p>
            <a:endParaRPr lang="da-DK" dirty="0"/>
          </a:p>
        </p:txBody>
      </p:sp>
      <p:sp>
        <p:nvSpPr>
          <p:cNvPr id="4" name="Pladsholder til slidenummer 3"/>
          <p:cNvSpPr>
            <a:spLocks noGrp="1"/>
          </p:cNvSpPr>
          <p:nvPr>
            <p:ph type="sldNum" sz="quarter" idx="5"/>
          </p:nvPr>
        </p:nvSpPr>
        <p:spPr/>
        <p:txBody>
          <a:bodyPr/>
          <a:lstStyle/>
          <a:p>
            <a:fld id="{44B2E8C7-50E2-4119-B353-56AACFB37853}" type="slidenum">
              <a:rPr lang="nb-NO" smtClean="0"/>
              <a:t>69</a:t>
            </a:fld>
            <a:endParaRPr lang="nb-NO"/>
          </a:p>
        </p:txBody>
      </p:sp>
    </p:spTree>
    <p:extLst>
      <p:ext uri="{BB962C8B-B14F-4D97-AF65-F5344CB8AC3E}">
        <p14:creationId xmlns:p14="http://schemas.microsoft.com/office/powerpoint/2010/main" val="3738475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1858244">
              <a:defRPr/>
            </a:pPr>
            <a:r>
              <a:rPr lang="nb-NO" sz="1100" dirty="0"/>
              <a:t>10.00 – 10.10</a:t>
            </a:r>
          </a:p>
          <a:p>
            <a:pPr defTabSz="1858244">
              <a:defRPr/>
            </a:pPr>
            <a:r>
              <a:rPr lang="nb-NO" sz="1100" dirty="0"/>
              <a:t>Presentasjon: oversikt over gruppen: alder på barna, Hvem kjenner noen her? Hvem kjenner ingen? Hvor mange har minst et barn de synes er spesielt utfordrende? Stille som spørsmål</a:t>
            </a:r>
            <a:endParaRPr lang="nb-NO" sz="1100" dirty="0">
              <a:cs typeface="Calibri"/>
            </a:endParaRPr>
          </a:p>
          <a:p>
            <a:pPr defTabSz="1858244">
              <a:defRPr/>
            </a:pPr>
            <a:r>
              <a:rPr lang="nb-NO" sz="1100" dirty="0"/>
              <a:t>Kjenner til EFT?</a:t>
            </a:r>
          </a:p>
          <a:p>
            <a:pPr marL="0" marR="0" indent="0" algn="l" defTabSz="914400" rtl="0" eaLnBrk="1" fontAlgn="auto" latinLnBrk="0" hangingPunct="1">
              <a:lnSpc>
                <a:spcPct val="100000"/>
              </a:lnSpc>
              <a:spcBef>
                <a:spcPts val="0"/>
              </a:spcBef>
              <a:spcAft>
                <a:spcPts val="0"/>
              </a:spcAft>
              <a:buClrTx/>
              <a:buSzTx/>
              <a:buFontTx/>
              <a:buNone/>
              <a:tabLst/>
              <a:defRPr/>
            </a:pPr>
            <a:endParaRPr lang="nb-NO" sz="11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nb-NO" sz="1100" dirty="0"/>
          </a:p>
          <a:p>
            <a:endParaRPr lang="nb-NO" dirty="0"/>
          </a:p>
          <a:p>
            <a:endParaRPr lang="nb-NO" dirty="0"/>
          </a:p>
        </p:txBody>
      </p:sp>
      <p:sp>
        <p:nvSpPr>
          <p:cNvPr id="4" name="Plassholder for lysbildenummer 3"/>
          <p:cNvSpPr>
            <a:spLocks noGrp="1"/>
          </p:cNvSpPr>
          <p:nvPr>
            <p:ph type="sldNum" sz="quarter" idx="5"/>
          </p:nvPr>
        </p:nvSpPr>
        <p:spPr/>
        <p:txBody>
          <a:bodyPr/>
          <a:lstStyle/>
          <a:p>
            <a:fld id="{1EB8D0F9-469B-4905-8D55-B0C8268D74F5}" type="slidenum">
              <a:rPr lang="nb-NO" smtClean="0"/>
              <a:t>7</a:t>
            </a:fld>
            <a:endParaRPr lang="nb-NO"/>
          </a:p>
        </p:txBody>
      </p:sp>
    </p:spTree>
    <p:extLst>
      <p:ext uri="{BB962C8B-B14F-4D97-AF65-F5344CB8AC3E}">
        <p14:creationId xmlns:p14="http://schemas.microsoft.com/office/powerpoint/2010/main" val="28774864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For nå har vi snakket om mange vanskelige følelser og følefeller, tunge temaer. Men det er også viktig å snakke om de positive følelsene, da vi vet at også dette bidrar til å styrke relasjoner.</a:t>
            </a:r>
          </a:p>
          <a:p>
            <a:endParaRPr lang="nb-NO" dirty="0"/>
          </a:p>
        </p:txBody>
      </p:sp>
      <p:sp>
        <p:nvSpPr>
          <p:cNvPr id="4" name="Plassholder for lysbildenummer 3"/>
          <p:cNvSpPr>
            <a:spLocks noGrp="1"/>
          </p:cNvSpPr>
          <p:nvPr>
            <p:ph type="sldNum" sz="quarter" idx="5"/>
          </p:nvPr>
        </p:nvSpPr>
        <p:spPr/>
        <p:txBody>
          <a:bodyPr/>
          <a:lstStyle/>
          <a:p>
            <a:fld id="{1EB8D0F9-469B-4905-8D55-B0C8268D74F5}" type="slidenum">
              <a:rPr lang="nb-NO" smtClean="0"/>
              <a:t>70</a:t>
            </a:fld>
            <a:endParaRPr lang="nb-NO"/>
          </a:p>
        </p:txBody>
      </p:sp>
    </p:spTree>
    <p:extLst>
      <p:ext uri="{BB962C8B-B14F-4D97-AF65-F5344CB8AC3E}">
        <p14:creationId xmlns:p14="http://schemas.microsoft.com/office/powerpoint/2010/main" val="39929086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200" b="1" dirty="0"/>
              <a:t>For at relasjoner skal blomstre og bli bedre, reparasjon og det å vise takknemlighet og spille på de gode følelser.</a:t>
            </a:r>
            <a:endParaRPr lang="nb-NO" sz="2200" b="1" dirty="0">
              <a:cs typeface="Calibri"/>
            </a:endParaRPr>
          </a:p>
          <a:p>
            <a:r>
              <a:rPr lang="nb-NO" sz="2200" dirty="0"/>
              <a:t>15.05 – 15.15	Film om takknemlighet</a:t>
            </a:r>
            <a:endParaRPr lang="nb-NO" sz="2200" dirty="0">
              <a:cs typeface="Calibri"/>
            </a:endParaRPr>
          </a:p>
          <a:p>
            <a:r>
              <a:rPr lang="nb-NO" sz="2200" dirty="0"/>
              <a:t>15.15 – 15.25	Oppfordre alle til akkurat nå å sende en </a:t>
            </a:r>
            <a:r>
              <a:rPr lang="nb-NO" sz="2200" dirty="0" err="1"/>
              <a:t>sms</a:t>
            </a:r>
            <a:r>
              <a:rPr lang="nb-NO" sz="2200" dirty="0"/>
              <a:t> til en i familien/en venn hvor de uttrykker takknemlighet</a:t>
            </a:r>
            <a:endParaRPr lang="nb-NO" sz="2200" dirty="0">
              <a:cs typeface="Calibri"/>
            </a:endParaRPr>
          </a:p>
          <a:p>
            <a:r>
              <a:rPr lang="nb-NO" sz="2200" dirty="0"/>
              <a:t>	(NB! Reflektere over potensielle blokkeringer)</a:t>
            </a:r>
            <a:endParaRPr lang="nb-NO" sz="2200" dirty="0">
              <a:cs typeface="Calibri"/>
            </a:endParaRPr>
          </a:p>
        </p:txBody>
      </p:sp>
      <p:sp>
        <p:nvSpPr>
          <p:cNvPr id="4" name="Plassholder for lysbildenummer 3"/>
          <p:cNvSpPr>
            <a:spLocks noGrp="1"/>
          </p:cNvSpPr>
          <p:nvPr>
            <p:ph type="sldNum" sz="quarter" idx="10"/>
          </p:nvPr>
        </p:nvSpPr>
        <p:spPr/>
        <p:txBody>
          <a:bodyPr/>
          <a:lstStyle/>
          <a:p>
            <a:fld id="{1EB8D0F9-469B-4905-8D55-B0C8268D74F5}" type="slidenum">
              <a:rPr lang="nb-NO" smtClean="0"/>
              <a:t>71</a:t>
            </a:fld>
            <a:endParaRPr lang="nb-NO"/>
          </a:p>
        </p:txBody>
      </p:sp>
    </p:spTree>
    <p:extLst>
      <p:ext uri="{BB962C8B-B14F-4D97-AF65-F5344CB8AC3E}">
        <p14:creationId xmlns:p14="http://schemas.microsoft.com/office/powerpoint/2010/main" val="7790787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Uttrykk</a:t>
            </a:r>
            <a:r>
              <a:rPr lang="en-CA" dirty="0"/>
              <a:t> </a:t>
            </a:r>
            <a:r>
              <a:rPr lang="en-CA" dirty="0" err="1"/>
              <a:t>takknemlighet</a:t>
            </a:r>
            <a:r>
              <a:rPr lang="en-CA" dirty="0"/>
              <a:t> </a:t>
            </a:r>
            <a:r>
              <a:rPr lang="en-CA" dirty="0" err="1"/>
              <a:t>ovenfor</a:t>
            </a:r>
            <a:r>
              <a:rPr lang="en-CA" dirty="0"/>
              <a:t> </a:t>
            </a:r>
            <a:r>
              <a:rPr lang="en-CA" dirty="0" err="1"/>
              <a:t>barnet</a:t>
            </a:r>
            <a:r>
              <a:rPr lang="en-CA" dirty="0"/>
              <a:t> </a:t>
            </a:r>
            <a:r>
              <a:rPr lang="en-CA" dirty="0" err="1"/>
              <a:t>som</a:t>
            </a:r>
            <a:r>
              <a:rPr lang="en-CA" dirty="0"/>
              <a:t> har </a:t>
            </a:r>
            <a:r>
              <a:rPr lang="en-CA" dirty="0" err="1"/>
              <a:t>egen</a:t>
            </a:r>
            <a:r>
              <a:rPr lang="en-CA" dirty="0"/>
              <a:t> </a:t>
            </a:r>
            <a:r>
              <a:rPr lang="en-CA" dirty="0" err="1"/>
              <a:t>mobil</a:t>
            </a:r>
            <a:r>
              <a:rPr lang="en-CA" dirty="0"/>
              <a:t> – </a:t>
            </a:r>
            <a:r>
              <a:rPr lang="en-CA" dirty="0" err="1"/>
              <a:t>hvis</a:t>
            </a:r>
            <a:r>
              <a:rPr lang="en-CA" dirty="0"/>
              <a:t> </a:t>
            </a:r>
            <a:r>
              <a:rPr lang="en-CA" dirty="0" err="1"/>
              <a:t>ikke</a:t>
            </a:r>
            <a:r>
              <a:rPr lang="en-CA" dirty="0"/>
              <a:t> en </a:t>
            </a:r>
            <a:r>
              <a:rPr lang="en-CA" dirty="0" err="1"/>
              <a:t>annen</a:t>
            </a:r>
            <a:r>
              <a:rPr lang="en-CA" dirty="0"/>
              <a:t> </a:t>
            </a:r>
            <a:r>
              <a:rPr lang="en-CA" dirty="0" err="1"/>
              <a:t>viktig</a:t>
            </a:r>
            <a:r>
              <a:rPr lang="en-CA" dirty="0"/>
              <a:t> person</a:t>
            </a:r>
            <a:r>
              <a:rPr lang="en-CA" dirty="0">
                <a:cs typeface="Calibri"/>
              </a:rPr>
              <a:t>.</a:t>
            </a:r>
            <a:endParaRPr lang="en-CA" dirty="0"/>
          </a:p>
          <a:p>
            <a:endParaRPr lang="en-CA" dirty="0"/>
          </a:p>
        </p:txBody>
      </p:sp>
      <p:sp>
        <p:nvSpPr>
          <p:cNvPr id="4" name="Slide Number Placeholder 3"/>
          <p:cNvSpPr>
            <a:spLocks noGrp="1"/>
          </p:cNvSpPr>
          <p:nvPr>
            <p:ph type="sldNum" sz="quarter" idx="10"/>
          </p:nvPr>
        </p:nvSpPr>
        <p:spPr/>
        <p:txBody>
          <a:bodyPr/>
          <a:lstStyle/>
          <a:p>
            <a:fld id="{761BAA3C-DA02-4020-8648-D4F82FD6C3FD}" type="slidenum">
              <a:rPr lang="en-CA" smtClean="0"/>
              <a:pPr/>
              <a:t>72</a:t>
            </a:fld>
            <a:endParaRPr lang="en-CA"/>
          </a:p>
        </p:txBody>
      </p:sp>
    </p:spTree>
    <p:extLst>
      <p:ext uri="{BB962C8B-B14F-4D97-AF65-F5344CB8AC3E}">
        <p14:creationId xmlns:p14="http://schemas.microsoft.com/office/powerpoint/2010/main" val="27166353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Til </a:t>
            </a:r>
            <a:r>
              <a:rPr lang="en-CA" dirty="0" err="1"/>
              <a:t>eget</a:t>
            </a:r>
            <a:r>
              <a:rPr lang="en-CA" dirty="0"/>
              <a:t> barn relevant for </a:t>
            </a:r>
            <a:r>
              <a:rPr lang="en-CA" dirty="0" err="1"/>
              <a:t>denne</a:t>
            </a:r>
            <a:r>
              <a:rPr lang="en-CA" dirty="0"/>
              <a:t> </a:t>
            </a:r>
            <a:r>
              <a:rPr lang="en-CA" dirty="0" err="1"/>
              <a:t>veiledningen</a:t>
            </a:r>
            <a:r>
              <a:rPr lang="en-CA" dirty="0">
                <a:cs typeface="Calibri"/>
              </a:rPr>
              <a:t>.</a:t>
            </a:r>
          </a:p>
          <a:p>
            <a:endParaRPr lang="en-CA" dirty="0">
              <a:cs typeface="Calibri"/>
            </a:endParaRPr>
          </a:p>
          <a:p>
            <a:r>
              <a:rPr lang="en-CA" dirty="0"/>
              <a:t>Be </a:t>
            </a:r>
            <a:r>
              <a:rPr lang="en-CA" dirty="0" err="1"/>
              <a:t>foreldrene</a:t>
            </a:r>
            <a:r>
              <a:rPr lang="en-CA" dirty="0"/>
              <a:t> </a:t>
            </a:r>
            <a:r>
              <a:rPr lang="en-CA" dirty="0" err="1"/>
              <a:t>starte</a:t>
            </a:r>
            <a:r>
              <a:rPr lang="en-CA" dirty="0"/>
              <a:t> </a:t>
            </a:r>
            <a:r>
              <a:rPr lang="en-CA" dirty="0" err="1"/>
              <a:t>på</a:t>
            </a:r>
            <a:r>
              <a:rPr lang="en-CA" dirty="0"/>
              <a:t> </a:t>
            </a:r>
            <a:r>
              <a:rPr lang="en-CA" dirty="0" err="1"/>
              <a:t>å</a:t>
            </a:r>
            <a:r>
              <a:rPr lang="en-CA" dirty="0"/>
              <a:t> </a:t>
            </a:r>
            <a:r>
              <a:rPr lang="en-CA" dirty="0" err="1"/>
              <a:t>skrive</a:t>
            </a:r>
            <a:r>
              <a:rPr lang="en-CA" dirty="0"/>
              <a:t> </a:t>
            </a:r>
            <a:r>
              <a:rPr lang="en-CA" dirty="0" err="1"/>
              <a:t>ned</a:t>
            </a:r>
            <a:r>
              <a:rPr lang="en-CA" dirty="0"/>
              <a:t> </a:t>
            </a:r>
            <a:r>
              <a:rPr lang="en-CA" dirty="0" err="1"/>
              <a:t>en</a:t>
            </a:r>
            <a:r>
              <a:rPr lang="en-CA" dirty="0"/>
              <a:t> </a:t>
            </a:r>
            <a:r>
              <a:rPr lang="en-CA" dirty="0" err="1"/>
              <a:t>reparasjon</a:t>
            </a:r>
            <a:r>
              <a:rPr lang="en-CA" dirty="0"/>
              <a:t> til </a:t>
            </a:r>
            <a:r>
              <a:rPr lang="en-CA" dirty="0" err="1"/>
              <a:t>barnet</a:t>
            </a:r>
            <a:r>
              <a:rPr lang="en-CA" dirty="0"/>
              <a:t> </a:t>
            </a:r>
            <a:r>
              <a:rPr lang="en-CA" dirty="0" err="1"/>
              <a:t>sitt</a:t>
            </a:r>
            <a:r>
              <a:rPr lang="en-CA" dirty="0"/>
              <a:t>. </a:t>
            </a:r>
            <a:r>
              <a:rPr lang="en-CA" dirty="0" err="1"/>
              <a:t>Oppfordre</a:t>
            </a:r>
            <a:r>
              <a:rPr lang="en-CA" dirty="0"/>
              <a:t> dem til </a:t>
            </a:r>
            <a:r>
              <a:rPr lang="en-CA" dirty="0" err="1"/>
              <a:t>å</a:t>
            </a:r>
            <a:r>
              <a:rPr lang="en-CA" dirty="0"/>
              <a:t> </a:t>
            </a:r>
            <a:r>
              <a:rPr lang="en-CA" dirty="0" err="1"/>
              <a:t>gjennomføre</a:t>
            </a:r>
            <a:r>
              <a:rPr lang="en-CA" dirty="0"/>
              <a:t> </a:t>
            </a:r>
            <a:r>
              <a:rPr lang="en-CA" dirty="0" err="1"/>
              <a:t>reparasjonen</a:t>
            </a:r>
            <a:r>
              <a:rPr lang="en-CA" dirty="0"/>
              <a:t> til </a:t>
            </a:r>
            <a:r>
              <a:rPr lang="en-CA" dirty="0" err="1"/>
              <a:t>neste</a:t>
            </a:r>
            <a:r>
              <a:rPr lang="en-CA" dirty="0"/>
              <a:t> </a:t>
            </a:r>
            <a:r>
              <a:rPr lang="en-CA" dirty="0" err="1"/>
              <a:t>dag</a:t>
            </a:r>
            <a:r>
              <a:rPr lang="en-CA" dirty="0"/>
              <a:t>.</a:t>
            </a:r>
          </a:p>
          <a:p>
            <a:endParaRPr lang="en-CA" dirty="0"/>
          </a:p>
          <a:p>
            <a:r>
              <a:rPr lang="en-CA" dirty="0"/>
              <a:t>Vis </a:t>
            </a:r>
            <a:r>
              <a:rPr lang="en-CA" dirty="0" err="1"/>
              <a:t>oppskrift</a:t>
            </a:r>
            <a:r>
              <a:rPr lang="en-CA" dirty="0"/>
              <a:t> (</a:t>
            </a:r>
            <a:r>
              <a:rPr lang="en-CA" dirty="0" err="1"/>
              <a:t>lysbilde</a:t>
            </a:r>
            <a:r>
              <a:rPr lang="en-CA" dirty="0"/>
              <a:t> 59)</a:t>
            </a:r>
          </a:p>
          <a:p>
            <a:r>
              <a:rPr lang="en-CA" dirty="0" err="1"/>
              <a:t>Forbered</a:t>
            </a:r>
            <a:r>
              <a:rPr lang="en-CA" dirty="0"/>
              <a:t> dem </a:t>
            </a:r>
            <a:r>
              <a:rPr lang="en-CA" dirty="0" err="1"/>
              <a:t>kort</a:t>
            </a:r>
            <a:r>
              <a:rPr lang="en-CA" dirty="0"/>
              <a:t> </a:t>
            </a:r>
            <a:r>
              <a:rPr lang="en-CA" dirty="0" err="1"/>
              <a:t>på</a:t>
            </a:r>
            <a:r>
              <a:rPr lang="en-CA" dirty="0"/>
              <a:t> </a:t>
            </a:r>
            <a:r>
              <a:rPr lang="en-CA" dirty="0" err="1"/>
              <a:t>ulike</a:t>
            </a:r>
            <a:r>
              <a:rPr lang="en-CA" dirty="0"/>
              <a:t> </a:t>
            </a:r>
            <a:r>
              <a:rPr lang="en-CA" dirty="0" err="1"/>
              <a:t>reaksjoner</a:t>
            </a:r>
            <a:r>
              <a:rPr lang="en-CA" dirty="0"/>
              <a:t> </a:t>
            </a:r>
            <a:r>
              <a:rPr lang="en-CA" dirty="0" err="1"/>
              <a:t>fra</a:t>
            </a:r>
            <a:r>
              <a:rPr lang="en-CA" dirty="0"/>
              <a:t> </a:t>
            </a:r>
            <a:r>
              <a:rPr lang="en-CA" dirty="0" err="1"/>
              <a:t>barnet</a:t>
            </a:r>
            <a:r>
              <a:rPr lang="en-CA" dirty="0"/>
              <a:t>. </a:t>
            </a:r>
            <a:r>
              <a:rPr lang="en-CA" dirty="0" err="1"/>
              <a:t>Hvis</a:t>
            </a:r>
            <a:r>
              <a:rPr lang="en-CA" dirty="0"/>
              <a:t> </a:t>
            </a:r>
            <a:r>
              <a:rPr lang="en-CA" dirty="0" err="1"/>
              <a:t>omsorgsrespons</a:t>
            </a:r>
            <a:r>
              <a:rPr lang="en-CA" dirty="0"/>
              <a:t>, </a:t>
            </a:r>
            <a:r>
              <a:rPr lang="en-CA" dirty="0" err="1"/>
              <a:t>forklar</a:t>
            </a:r>
            <a:r>
              <a:rPr lang="en-CA" dirty="0"/>
              <a:t> at </a:t>
            </a:r>
            <a:r>
              <a:rPr lang="en-CA" dirty="0" err="1"/>
              <a:t>foreldrene</a:t>
            </a:r>
            <a:r>
              <a:rPr lang="en-CA" dirty="0"/>
              <a:t> </a:t>
            </a:r>
            <a:r>
              <a:rPr lang="en-CA" dirty="0" err="1"/>
              <a:t>skal</a:t>
            </a:r>
            <a:r>
              <a:rPr lang="en-CA" dirty="0"/>
              <a:t> </a:t>
            </a:r>
            <a:r>
              <a:rPr lang="en-CA" dirty="0" err="1"/>
              <a:t>holde</a:t>
            </a:r>
            <a:r>
              <a:rPr lang="en-CA" dirty="0"/>
              <a:t> fast I </a:t>
            </a:r>
            <a:r>
              <a:rPr lang="en-CA" dirty="0" err="1"/>
              <a:t>unnskyldningen</a:t>
            </a:r>
            <a:r>
              <a:rPr lang="en-CA" dirty="0"/>
              <a:t> sin – </a:t>
            </a:r>
            <a:r>
              <a:rPr lang="en-CA" dirty="0" err="1"/>
              <a:t>ikke</a:t>
            </a:r>
            <a:r>
              <a:rPr lang="en-CA" dirty="0"/>
              <a:t> la </a:t>
            </a:r>
            <a:r>
              <a:rPr lang="en-CA" dirty="0" err="1"/>
              <a:t>barnet</a:t>
            </a:r>
            <a:r>
              <a:rPr lang="en-CA" dirty="0"/>
              <a:t> ta over </a:t>
            </a:r>
            <a:r>
              <a:rPr lang="en-CA" dirty="0" err="1"/>
              <a:t>ansvaret</a:t>
            </a:r>
            <a:r>
              <a:rPr lang="en-CA" dirty="0"/>
              <a:t>!</a:t>
            </a:r>
          </a:p>
          <a:p>
            <a:endParaRPr lang="en-CA" dirty="0"/>
          </a:p>
          <a:p>
            <a:endParaRPr lang="en-CA" dirty="0"/>
          </a:p>
        </p:txBody>
      </p:sp>
      <p:sp>
        <p:nvSpPr>
          <p:cNvPr id="4" name="Slide Number Placeholder 3"/>
          <p:cNvSpPr>
            <a:spLocks noGrp="1"/>
          </p:cNvSpPr>
          <p:nvPr>
            <p:ph type="sldNum" sz="quarter" idx="10"/>
          </p:nvPr>
        </p:nvSpPr>
        <p:spPr/>
        <p:txBody>
          <a:bodyPr/>
          <a:lstStyle/>
          <a:p>
            <a:fld id="{761BAA3C-DA02-4020-8648-D4F82FD6C3FD}" type="slidenum">
              <a:rPr lang="en-CA" smtClean="0"/>
              <a:pPr/>
              <a:t>73</a:t>
            </a:fld>
            <a:endParaRPr lang="en-CA"/>
          </a:p>
        </p:txBody>
      </p:sp>
    </p:spTree>
    <p:extLst>
      <p:ext uri="{BB962C8B-B14F-4D97-AF65-F5344CB8AC3E}">
        <p14:creationId xmlns:p14="http://schemas.microsoft.com/office/powerpoint/2010/main" val="38107604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793596">
              <a:defRPr/>
            </a:pPr>
            <a:r>
              <a:rPr lang="nb-NO" sz="1200" dirty="0"/>
              <a:t>Oppskriften på en god reparasjon! </a:t>
            </a:r>
          </a:p>
          <a:p>
            <a:pPr defTabSz="1793596">
              <a:defRPr/>
            </a:pPr>
            <a:endParaRPr lang="nb-NO" sz="1200" dirty="0"/>
          </a:p>
          <a:p>
            <a:pPr defTabSz="1793596">
              <a:defRPr/>
            </a:pPr>
            <a:r>
              <a:rPr lang="nb-NO" sz="1200" dirty="0"/>
              <a:t>Eksempelet med kreftsyk pappa hvor tenåringsjenten sin ungdomstid ble «forstyrret».</a:t>
            </a:r>
            <a:endParaRPr lang="nb-NO" sz="1200" dirty="0">
              <a:cs typeface="Calibri"/>
            </a:endParaRPr>
          </a:p>
          <a:p>
            <a:r>
              <a:rPr lang="nb-NO" sz="1200" dirty="0"/>
              <a:t>Å åpne dette «hvelvet» av smerte – på sikt – barnet vil kunne stole på deg – du signaliserer at det er trygt for ham/ henne å snakke om hans/hennes opplevelser og følelser – kildene til frykt, skam, sinne. </a:t>
            </a:r>
            <a:r>
              <a:rPr lang="nb-NO" sz="1200" b="1" dirty="0"/>
              <a:t>Derfor også viktig at du er forberedt på et «utbrudd» - og at du tåler det!</a:t>
            </a:r>
            <a:endParaRPr lang="nb-NO" sz="1200" b="1" dirty="0">
              <a:cs typeface="Calibri"/>
            </a:endParaRPr>
          </a:p>
          <a:p>
            <a:endParaRPr lang="nb-NO" sz="1200" dirty="0"/>
          </a:p>
          <a:p>
            <a:pPr marL="448399" indent="-448399">
              <a:buAutoNum type="arabicPeriod"/>
            </a:pPr>
            <a:r>
              <a:rPr lang="nb-NO" sz="1200" dirty="0"/>
              <a:t>Anerkjenn skadens innvirkning, og hvordan den/det har bidratt til en stil av emosjonell unngåelse/hvordan dere har unngått visse temaer/følelser</a:t>
            </a:r>
            <a:endParaRPr lang="nb-NO" sz="1200" dirty="0">
              <a:cs typeface="Calibri"/>
            </a:endParaRPr>
          </a:p>
          <a:p>
            <a:pPr marL="448399" indent="-448399">
              <a:buAutoNum type="arabicPeriod"/>
            </a:pPr>
            <a:r>
              <a:rPr lang="nb-NO" sz="1200" dirty="0"/>
              <a:t>Jeg kunne ikke se/høre din smerte, derfor måtte du skjule den/unngå den, for det ble vanskelig for deg å håndtere alene. Du hadde trengt meg. Det må ha vært så vanskelig for deg. </a:t>
            </a:r>
            <a:endParaRPr lang="nb-NO" sz="1200" dirty="0">
              <a:cs typeface="Calibri"/>
            </a:endParaRPr>
          </a:p>
          <a:p>
            <a:pPr marL="448399" indent="-448399">
              <a:buAutoNum type="arabicPeriod"/>
            </a:pPr>
            <a:r>
              <a:rPr lang="nb-NO" sz="1200" dirty="0"/>
              <a:t>Jeg er så lei meg for at det ble slik. Om jeg kunne ha skrudd tiden tilbake, så ville jeg ha gjort ting på en annen måte</a:t>
            </a:r>
            <a:endParaRPr lang="nb-NO" sz="1200" dirty="0">
              <a:cs typeface="Calibri"/>
            </a:endParaRPr>
          </a:p>
          <a:p>
            <a:pPr marL="448399" indent="-448399">
              <a:buAutoNum type="arabicPeriod"/>
            </a:pPr>
            <a:r>
              <a:rPr lang="nb-NO" sz="1200" dirty="0"/>
              <a:t> – jeg skulle ha funnet en måte/det burde jeg ha visst. Jeg skulle ha gjort slik og slik – det hadde vært så mye bedre for deg. Fra i dag av, så skal jeg…..</a:t>
            </a:r>
            <a:endParaRPr lang="nb-NO" sz="1200" dirty="0">
              <a:cs typeface="Calibri"/>
            </a:endParaRPr>
          </a:p>
          <a:p>
            <a:pPr marL="448399" indent="-448399">
              <a:buAutoNum type="arabicPeriod"/>
            </a:pPr>
            <a:r>
              <a:rPr lang="nb-NO" sz="1200" dirty="0"/>
              <a:t>Hvis utbrudd – vent gjennom det, bruk stegene i emosjonsveiledning, bekreft og anerkjenn ditt barns følelser her og nå – ikke rart at du blir sint på meg nå – det føles som om dette kommer for sent – alle de vanskelige årene, </a:t>
            </a:r>
            <a:r>
              <a:rPr lang="nb-NO" sz="1200" dirty="0" err="1"/>
              <a:t>etc</a:t>
            </a:r>
            <a:endParaRPr lang="nb-NO" sz="1200" dirty="0"/>
          </a:p>
          <a:p>
            <a:endParaRPr lang="en-CA" altLang="nb-NO" dirty="0">
              <a:latin typeface="Gill Sans"/>
            </a:endParaRPr>
          </a:p>
        </p:txBody>
      </p:sp>
    </p:spTree>
    <p:extLst>
      <p:ext uri="{BB962C8B-B14F-4D97-AF65-F5344CB8AC3E}">
        <p14:creationId xmlns:p14="http://schemas.microsoft.com/office/powerpoint/2010/main" val="17870504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7BF23C4-77F9-4119-AEB1-879D77392D27}" type="slidenum">
              <a:rPr lang="nb-NO" smtClean="0"/>
              <a:t>75</a:t>
            </a:fld>
            <a:endParaRPr lang="nb-NO"/>
          </a:p>
        </p:txBody>
      </p:sp>
    </p:spTree>
    <p:extLst>
      <p:ext uri="{BB962C8B-B14F-4D97-AF65-F5344CB8AC3E}">
        <p14:creationId xmlns:p14="http://schemas.microsoft.com/office/powerpoint/2010/main" val="16477997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4B2E8C7-50E2-4119-B353-56AACFB37853}" type="slidenum">
              <a:rPr lang="nb-NO" smtClean="0"/>
              <a:t>76</a:t>
            </a:fld>
            <a:endParaRPr lang="nb-NO"/>
          </a:p>
        </p:txBody>
      </p:sp>
    </p:spTree>
    <p:extLst>
      <p:ext uri="{BB962C8B-B14F-4D97-AF65-F5344CB8AC3E}">
        <p14:creationId xmlns:p14="http://schemas.microsoft.com/office/powerpoint/2010/main" val="30637856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DAG 2</a:t>
            </a:r>
          </a:p>
          <a:p>
            <a:r>
              <a:rPr lang="nb-NO" dirty="0"/>
              <a:t>Gjennomgang av unnskyldning – og gladmeldinger i plenum – erfaringsdeling.</a:t>
            </a:r>
          </a:p>
          <a:p>
            <a:endParaRPr lang="nb-NO" dirty="0"/>
          </a:p>
          <a:p>
            <a:r>
              <a:rPr lang="nb-NO" dirty="0"/>
              <a:t>Første time går vanligvis med til </a:t>
            </a:r>
            <a:r>
              <a:rPr lang="nb-NO" dirty="0" err="1"/>
              <a:t>debrief</a:t>
            </a:r>
            <a:r>
              <a:rPr lang="nb-NO" dirty="0"/>
              <a:t> – noen som har prøvd ut reparasjon? Validering? Noen som fikk tilbakemelding på </a:t>
            </a:r>
            <a:r>
              <a:rPr lang="nb-NO" dirty="0" err="1"/>
              <a:t>sms</a:t>
            </a:r>
            <a:r>
              <a:rPr lang="nb-NO" dirty="0"/>
              <a:t> vedr takknemlighet?</a:t>
            </a:r>
          </a:p>
          <a:p>
            <a:endParaRPr lang="nb-NO" dirty="0"/>
          </a:p>
          <a:p>
            <a:r>
              <a:rPr lang="nb-NO" dirty="0"/>
              <a:t>Noen som har prøvd å fått det til?</a:t>
            </a:r>
          </a:p>
          <a:p>
            <a:r>
              <a:rPr lang="nb-NO" dirty="0"/>
              <a:t>Noen som har prøvd og følt de mislykkes?</a:t>
            </a:r>
          </a:p>
          <a:p>
            <a:r>
              <a:rPr lang="nb-NO" dirty="0"/>
              <a:t>Noen som ikke har prøvd? Hva hindret dem?</a:t>
            </a:r>
          </a:p>
          <a:p>
            <a:endParaRPr lang="nb-NO" dirty="0"/>
          </a:p>
        </p:txBody>
      </p:sp>
      <p:sp>
        <p:nvSpPr>
          <p:cNvPr id="4" name="Plassholder for lysbildenummer 3"/>
          <p:cNvSpPr>
            <a:spLocks noGrp="1"/>
          </p:cNvSpPr>
          <p:nvPr>
            <p:ph type="sldNum" sz="quarter" idx="5"/>
          </p:nvPr>
        </p:nvSpPr>
        <p:spPr/>
        <p:txBody>
          <a:bodyPr/>
          <a:lstStyle/>
          <a:p>
            <a:fld id="{44B2E8C7-50E2-4119-B353-56AACFB37853}" type="slidenum">
              <a:rPr lang="nb-NO" smtClean="0"/>
              <a:t>77</a:t>
            </a:fld>
            <a:endParaRPr lang="nb-NO"/>
          </a:p>
        </p:txBody>
      </p:sp>
    </p:spTree>
    <p:extLst>
      <p:ext uri="{BB962C8B-B14F-4D97-AF65-F5344CB8AC3E}">
        <p14:creationId xmlns:p14="http://schemas.microsoft.com/office/powerpoint/2010/main" val="226794771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4B2E8C7-50E2-4119-B353-56AACFB37853}" type="slidenum">
              <a:rPr lang="nb-NO" smtClean="0"/>
              <a:t>78</a:t>
            </a:fld>
            <a:endParaRPr lang="nb-NO"/>
          </a:p>
        </p:txBody>
      </p:sp>
    </p:spTree>
    <p:extLst>
      <p:ext uri="{BB962C8B-B14F-4D97-AF65-F5344CB8AC3E}">
        <p14:creationId xmlns:p14="http://schemas.microsoft.com/office/powerpoint/2010/main" val="277107215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1793596">
              <a:defRPr/>
            </a:pPr>
            <a:r>
              <a:rPr lang="nb-NO" sz="1200" b="1" dirty="0"/>
              <a:t>Det å si unnskyld </a:t>
            </a:r>
            <a:r>
              <a:rPr lang="nb-NO" sz="1200" dirty="0"/>
              <a:t>er sentral del av det å løse rel. vansker, og potensielt helende for skadde relasjoner og emosjonelle sår som har oppstått.</a:t>
            </a:r>
          </a:p>
          <a:p>
            <a:pPr defTabSz="1793596">
              <a:defRPr/>
            </a:pPr>
            <a:endParaRPr lang="nb-NO" sz="1200" b="1" dirty="0"/>
          </a:p>
          <a:p>
            <a:pPr defTabSz="1793596">
              <a:defRPr/>
            </a:pPr>
            <a:r>
              <a:rPr lang="nb-NO" sz="1200" dirty="0"/>
              <a:t>Det er mange ting vi kan si unnskyld for – </a:t>
            </a:r>
            <a:r>
              <a:rPr lang="nb-NO" sz="1200" b="1" dirty="0"/>
              <a:t>Nye: hverdagslige situasjoner (stress, sint, avvisende, fraværende); gamle: ting som er sagt eller gjort og som ligger tilbake i tid, gjentagende tema (alle gangene </a:t>
            </a:r>
            <a:r>
              <a:rPr lang="nb-NO" sz="1200" b="1" dirty="0" err="1"/>
              <a:t>sint..avvisende</a:t>
            </a:r>
            <a:r>
              <a:rPr lang="nb-NO" sz="1200" b="1" dirty="0"/>
              <a:t> </a:t>
            </a:r>
            <a:r>
              <a:rPr lang="nb-NO" sz="1200" b="1" dirty="0" err="1"/>
              <a:t>etc</a:t>
            </a:r>
            <a:r>
              <a:rPr lang="nb-NO" sz="1200" b="1" dirty="0"/>
              <a:t>). Vi kan også si unnskyld for situasjoner vi ikke kunne gjøre noe med eller som var riktige avgjørelser (skilsmisse, sykdom, død).</a:t>
            </a:r>
          </a:p>
          <a:p>
            <a:pPr defTabSz="1793596">
              <a:defRPr/>
            </a:pPr>
            <a:endParaRPr lang="nb-NO" sz="1200" b="1" dirty="0"/>
          </a:p>
          <a:p>
            <a:pPr defTabSz="1793596">
              <a:defRPr/>
            </a:pPr>
            <a:r>
              <a:rPr lang="nb-NO" sz="1200" b="1" dirty="0"/>
              <a:t>Vi husker emosjonelt viktige øyeblikk</a:t>
            </a:r>
            <a:r>
              <a:rPr lang="nb-NO" sz="1200" dirty="0"/>
              <a:t>, om de er aldri så små, der vi opplever å bli sett og hørt, forstått, møtt med respekt og toleranse. Slike «moments </a:t>
            </a:r>
            <a:r>
              <a:rPr lang="nb-NO" sz="1200" dirty="0" err="1"/>
              <a:t>of</a:t>
            </a:r>
            <a:r>
              <a:rPr lang="nb-NO" sz="1200" dirty="0"/>
              <a:t> </a:t>
            </a:r>
            <a:r>
              <a:rPr lang="nb-NO" sz="1200" dirty="0" err="1"/>
              <a:t>meeting</a:t>
            </a:r>
            <a:r>
              <a:rPr lang="nb-NO" sz="1200" dirty="0"/>
              <a:t>» kan reparere skadde relasjoner og skape forsoning og tilgivelse</a:t>
            </a:r>
          </a:p>
          <a:p>
            <a:pPr defTabSz="1793596">
              <a:defRPr/>
            </a:pPr>
            <a:r>
              <a:rPr lang="nb-NO" sz="1200" dirty="0"/>
              <a:t>Situasjoner som har satt barnet ditt i vanskelige situasjoner - skilsmisser, sykdom, avvisninger.</a:t>
            </a:r>
          </a:p>
          <a:p>
            <a:pPr defTabSz="1793596">
              <a:defRPr/>
            </a:pPr>
            <a:endParaRPr lang="nb-NO" sz="1200" dirty="0"/>
          </a:p>
          <a:p>
            <a:pPr defTabSz="1793596">
              <a:defRPr/>
            </a:pPr>
            <a:r>
              <a:rPr lang="nb-NO" sz="1200" dirty="0"/>
              <a:t>Viktig med reparasjoner etter en vanskelig situasjon, og når våre egne følelser ikke lenger står i veien for å se barnets perspektiv/opplevelse av situasjonen</a:t>
            </a:r>
          </a:p>
          <a:p>
            <a:pPr defTabSz="1793596">
              <a:defRPr/>
            </a:pPr>
            <a:endParaRPr lang="nb-NO" sz="1200" dirty="0"/>
          </a:p>
          <a:p>
            <a:r>
              <a:rPr lang="nb-NO" sz="1200" dirty="0"/>
              <a:t>Si unnskyld for:</a:t>
            </a:r>
          </a:p>
          <a:p>
            <a:r>
              <a:rPr lang="nb-NO" sz="1200" dirty="0"/>
              <a:t>Avviser eller overser de..</a:t>
            </a:r>
          </a:p>
          <a:p>
            <a:r>
              <a:rPr lang="nb-NO" sz="1200" dirty="0"/>
              <a:t>Vold</a:t>
            </a:r>
          </a:p>
          <a:p>
            <a:r>
              <a:rPr lang="nb-NO" sz="1200" dirty="0"/>
              <a:t>For sint..</a:t>
            </a:r>
          </a:p>
          <a:p>
            <a:r>
              <a:rPr lang="nb-NO" sz="1200" dirty="0"/>
              <a:t>Fraværende..</a:t>
            </a:r>
          </a:p>
          <a:p>
            <a:r>
              <a:rPr lang="nb-NO" sz="1200" dirty="0"/>
              <a:t>Sykdom..</a:t>
            </a:r>
          </a:p>
          <a:p>
            <a:r>
              <a:rPr lang="nb-NO" sz="1200" dirty="0"/>
              <a:t>Skilsmisse</a:t>
            </a:r>
          </a:p>
          <a:p>
            <a:r>
              <a:rPr lang="nb-NO" sz="1200" dirty="0"/>
              <a:t>Trusler (barnevern, politi, ingen jul)</a:t>
            </a:r>
          </a:p>
          <a:p>
            <a:endParaRPr lang="nb-NO" sz="1200" dirty="0"/>
          </a:p>
          <a:p>
            <a:r>
              <a:rPr lang="nb-NO" sz="1200" dirty="0"/>
              <a:t>TA RADIKALT ANSVAR</a:t>
            </a:r>
          </a:p>
          <a:p>
            <a:endParaRPr lang="nb-NO" sz="1200" dirty="0"/>
          </a:p>
          <a:p>
            <a:r>
              <a:rPr lang="nb-NO" sz="1200" dirty="0"/>
              <a:t>I foreldreveil kan vi ofte se at vi må gjennom en reparasjon før barnet er mottagelig for videre validering og grenser.</a:t>
            </a:r>
          </a:p>
          <a:p>
            <a:endParaRPr lang="nb-NO" sz="1200" dirty="0"/>
          </a:p>
          <a:p>
            <a:r>
              <a:rPr lang="nb-NO" sz="1200" dirty="0"/>
              <a:t>Eks. Søsken som slår hverandre i baksete av bil..</a:t>
            </a:r>
          </a:p>
          <a:p>
            <a:r>
              <a:rPr lang="nb-NO" sz="1200" dirty="0"/>
              <a:t>Truet med barnevern.. La grunnlaget for sønnens skam og utrygghet, og sinne.</a:t>
            </a:r>
          </a:p>
          <a:p>
            <a:pPr marL="0" marR="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nb-NO" dirty="0"/>
          </a:p>
        </p:txBody>
      </p:sp>
      <p:sp>
        <p:nvSpPr>
          <p:cNvPr id="4" name="Plassholder for lysbildenummer 3"/>
          <p:cNvSpPr>
            <a:spLocks noGrp="1"/>
          </p:cNvSpPr>
          <p:nvPr>
            <p:ph type="sldNum" sz="quarter" idx="10"/>
          </p:nvPr>
        </p:nvSpPr>
        <p:spPr/>
        <p:txBody>
          <a:bodyPr/>
          <a:lstStyle/>
          <a:p>
            <a:fld id="{44B2E8C7-50E2-4119-B353-56AACFB37853}" type="slidenum">
              <a:rPr lang="nb-NO" smtClean="0"/>
              <a:t>79</a:t>
            </a:fld>
            <a:endParaRPr lang="nb-NO"/>
          </a:p>
        </p:txBody>
      </p:sp>
    </p:spTree>
    <p:extLst>
      <p:ext uri="{BB962C8B-B14F-4D97-AF65-F5344CB8AC3E}">
        <p14:creationId xmlns:p14="http://schemas.microsoft.com/office/powerpoint/2010/main" val="227587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1858244">
              <a:defRPr/>
            </a:pPr>
            <a:r>
              <a:rPr lang="nb-NO" sz="2200" dirty="0"/>
              <a:t>10.00 – 10.10</a:t>
            </a:r>
          </a:p>
          <a:p>
            <a:pPr>
              <a:defRPr/>
            </a:pPr>
            <a:r>
              <a:rPr lang="nb-NO" sz="2200" dirty="0"/>
              <a:t>Presentasjon: oversikt over gruppa: alder på barna, Hvem kjenner noen her? Hvem kjenner ingen? Hvor mange har minst et barn de synes er spesielt utfordrende? Stille som spørsmål</a:t>
            </a:r>
            <a:endParaRPr lang="nb-NO" sz="2200" dirty="0">
              <a:cs typeface="Calibri"/>
            </a:endParaRPr>
          </a:p>
          <a:p>
            <a:pPr defTabSz="1858244">
              <a:defRPr/>
            </a:pPr>
            <a:r>
              <a:rPr lang="nb-NO" sz="2200" dirty="0"/>
              <a:t>Kjenner til EFT?</a:t>
            </a:r>
          </a:p>
          <a:p>
            <a:r>
              <a:rPr lang="nb-NO" sz="2200" dirty="0"/>
              <a:t>Hva vi har tenkt å lære dere: </a:t>
            </a:r>
          </a:p>
          <a:p>
            <a:r>
              <a:rPr lang="nb-NO" sz="2200" dirty="0"/>
              <a:t>EFST trinnene, foreldrefeller, reparasjon</a:t>
            </a:r>
          </a:p>
          <a:p>
            <a:r>
              <a:rPr lang="nb-NO" sz="2200" dirty="0"/>
              <a:t>Vi skal hjelpe barnet/a (i alle aldre) til å regulere følelser ved å fokusere </a:t>
            </a:r>
            <a:r>
              <a:rPr lang="nb-NO" sz="2200" i="1" dirty="0"/>
              <a:t>på</a:t>
            </a:r>
            <a:r>
              <a:rPr lang="nb-NO" sz="2200" dirty="0"/>
              <a:t> følelsene:</a:t>
            </a:r>
          </a:p>
          <a:p>
            <a:pPr lvl="2"/>
            <a:r>
              <a:rPr lang="nb-NO" sz="2200" dirty="0"/>
              <a:t>Gjenkjenne følelser</a:t>
            </a:r>
          </a:p>
          <a:p>
            <a:pPr lvl="2"/>
            <a:r>
              <a:rPr lang="nb-NO" sz="2200" dirty="0"/>
              <a:t>Sette ord på følelser</a:t>
            </a:r>
          </a:p>
          <a:p>
            <a:pPr lvl="2"/>
            <a:r>
              <a:rPr lang="nb-NO" sz="2200" dirty="0"/>
              <a:t>Møte behovene som ligger i følelsen</a:t>
            </a:r>
          </a:p>
          <a:p>
            <a:pPr lvl="2"/>
            <a:r>
              <a:rPr lang="nb-NO" sz="2200" dirty="0"/>
              <a:t>Endre følelser med følelser (aktivere følelser)</a:t>
            </a:r>
          </a:p>
          <a:p>
            <a:endParaRPr lang="nb-NO" dirty="0"/>
          </a:p>
          <a:p>
            <a:endParaRPr lang="nb-NO" dirty="0"/>
          </a:p>
        </p:txBody>
      </p:sp>
      <p:sp>
        <p:nvSpPr>
          <p:cNvPr id="4" name="Plassholder for lysbildenummer 3"/>
          <p:cNvSpPr>
            <a:spLocks noGrp="1"/>
          </p:cNvSpPr>
          <p:nvPr>
            <p:ph type="sldNum" sz="quarter" idx="5"/>
          </p:nvPr>
        </p:nvSpPr>
        <p:spPr/>
        <p:txBody>
          <a:bodyPr/>
          <a:lstStyle/>
          <a:p>
            <a:fld id="{1EB8D0F9-469B-4905-8D55-B0C8268D74F5}" type="slidenum">
              <a:rPr lang="nb-NO" smtClean="0"/>
              <a:t>8</a:t>
            </a:fld>
            <a:endParaRPr lang="nb-NO"/>
          </a:p>
        </p:txBody>
      </p:sp>
    </p:spTree>
    <p:extLst>
      <p:ext uri="{BB962C8B-B14F-4D97-AF65-F5344CB8AC3E}">
        <p14:creationId xmlns:p14="http://schemas.microsoft.com/office/powerpoint/2010/main" val="37911555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Du føler deg sett, forstått og respektert.</a:t>
            </a:r>
          </a:p>
          <a:p>
            <a:r>
              <a:rPr lang="nb-NO" dirty="0"/>
              <a:t>Det blir tryggere å dele egne sårbarheter når tillit til at mor/far kan ta imot/forstå.</a:t>
            </a:r>
          </a:p>
          <a:p>
            <a:endParaRPr lang="nb-NO" dirty="0"/>
          </a:p>
          <a:p>
            <a:r>
              <a:rPr lang="nb-NO" dirty="0"/>
              <a:t>Mindre behov for å bruke strategier i form av symptomer.</a:t>
            </a:r>
          </a:p>
          <a:p>
            <a:endParaRPr lang="nb-NO" dirty="0"/>
          </a:p>
        </p:txBody>
      </p:sp>
      <p:sp>
        <p:nvSpPr>
          <p:cNvPr id="4" name="Plassholder for lysbildenummer 3"/>
          <p:cNvSpPr>
            <a:spLocks noGrp="1"/>
          </p:cNvSpPr>
          <p:nvPr>
            <p:ph type="sldNum" sz="quarter" idx="5"/>
          </p:nvPr>
        </p:nvSpPr>
        <p:spPr/>
        <p:txBody>
          <a:bodyPr/>
          <a:lstStyle/>
          <a:p>
            <a:fld id="{44B2E8C7-50E2-4119-B353-56AACFB37853}" type="slidenum">
              <a:rPr lang="nb-NO" smtClean="0"/>
              <a:t>80</a:t>
            </a:fld>
            <a:endParaRPr lang="nb-NO"/>
          </a:p>
        </p:txBody>
      </p:sp>
    </p:spTree>
    <p:extLst>
      <p:ext uri="{BB962C8B-B14F-4D97-AF65-F5344CB8AC3E}">
        <p14:creationId xmlns:p14="http://schemas.microsoft.com/office/powerpoint/2010/main" val="26378973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4B2E8C7-50E2-4119-B353-56AACFB37853}" type="slidenum">
              <a:rPr lang="nb-NO" smtClean="0"/>
              <a:t>81</a:t>
            </a:fld>
            <a:endParaRPr lang="nb-NO"/>
          </a:p>
        </p:txBody>
      </p:sp>
    </p:spTree>
    <p:extLst>
      <p:ext uri="{BB962C8B-B14F-4D97-AF65-F5344CB8AC3E}">
        <p14:creationId xmlns:p14="http://schemas.microsoft.com/office/powerpoint/2010/main" val="16340392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4B2E8C7-50E2-4119-B353-56AACFB37853}" type="slidenum">
              <a:rPr lang="nb-NO" smtClean="0"/>
              <a:t>82</a:t>
            </a:fld>
            <a:endParaRPr lang="nb-NO"/>
          </a:p>
        </p:txBody>
      </p:sp>
    </p:spTree>
    <p:extLst>
      <p:ext uri="{BB962C8B-B14F-4D97-AF65-F5344CB8AC3E}">
        <p14:creationId xmlns:p14="http://schemas.microsoft.com/office/powerpoint/2010/main" val="29781405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1EB8D0F9-469B-4905-8D55-B0C8268D74F5}" type="slidenum">
              <a:rPr lang="nb-NO" smtClean="0"/>
              <a:t>83</a:t>
            </a:fld>
            <a:endParaRPr lang="nb-NO"/>
          </a:p>
        </p:txBody>
      </p:sp>
    </p:spTree>
    <p:extLst>
      <p:ext uri="{BB962C8B-B14F-4D97-AF65-F5344CB8AC3E}">
        <p14:creationId xmlns:p14="http://schemas.microsoft.com/office/powerpoint/2010/main" val="14834419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1793596">
              <a:defRPr/>
            </a:pPr>
            <a:r>
              <a:rPr lang="nb-NO" sz="1100" dirty="0"/>
              <a:t>«Gode nok» foreldre – finnes ikke perfekte foreldre – vårt mål er ikke å bli perfekte. Så lenge vi lærer av våre feil, så er det å gjøre noen feil smart. Dersom det ikke gjøres feil, vil ikke barna våre få erfaring med at det går an å fikse når feil gjøres! Også godt for barn å se at foreldre kan gjøre feil, for så å rette opp igjen. </a:t>
            </a:r>
            <a:r>
              <a:rPr lang="nb-NO" sz="1100" b="1" dirty="0"/>
              <a:t>Gir barna anledning til å feile!</a:t>
            </a:r>
          </a:p>
          <a:p>
            <a:pPr defTabSz="1793596">
              <a:defRPr/>
            </a:pPr>
            <a:endParaRPr lang="nb-NO" sz="1100" dirty="0"/>
          </a:p>
          <a:p>
            <a:pPr defTabSz="1793596">
              <a:defRPr/>
            </a:pPr>
            <a:r>
              <a:rPr lang="nb-NO" sz="1100" dirty="0"/>
              <a:t>Perfeksjonister er mer kritiske mot andre – også egne barn! Gir næring til barnets indre kritiker (jeg er ikke god nok – skam!)</a:t>
            </a:r>
          </a:p>
          <a:p>
            <a:pPr defTabSz="1793596">
              <a:defRPr/>
            </a:pPr>
            <a:endParaRPr lang="nb-NO" sz="1100" dirty="0"/>
          </a:p>
          <a:p>
            <a:pPr defTabSz="1793596">
              <a:defRPr/>
            </a:pPr>
            <a:r>
              <a:rPr lang="nb-NO" sz="1100" dirty="0"/>
              <a:t>Å erfare at vi kan rette opp i feil vi har gjort gjør oss emosjonelt mer robuste!</a:t>
            </a:r>
          </a:p>
          <a:p>
            <a:endParaRPr lang="nb-NO" sz="1100" dirty="0"/>
          </a:p>
        </p:txBody>
      </p:sp>
      <p:sp>
        <p:nvSpPr>
          <p:cNvPr id="4" name="Plassholder for lysbildenummer 3"/>
          <p:cNvSpPr>
            <a:spLocks noGrp="1"/>
          </p:cNvSpPr>
          <p:nvPr>
            <p:ph type="sldNum" sz="quarter" idx="10"/>
          </p:nvPr>
        </p:nvSpPr>
        <p:spPr/>
        <p:txBody>
          <a:bodyPr/>
          <a:lstStyle/>
          <a:p>
            <a:fld id="{778A1720-3A19-40AD-B928-9D429DA2E52C}" type="slidenum">
              <a:rPr lang="nb-NO" smtClean="0"/>
              <a:t>84</a:t>
            </a:fld>
            <a:endParaRPr lang="nb-NO"/>
          </a:p>
        </p:txBody>
      </p:sp>
    </p:spTree>
    <p:extLst>
      <p:ext uri="{BB962C8B-B14F-4D97-AF65-F5344CB8AC3E}">
        <p14:creationId xmlns:p14="http://schemas.microsoft.com/office/powerpoint/2010/main" val="825041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20</a:t>
            </a:r>
          </a:p>
          <a:p>
            <a:r>
              <a:rPr lang="en-CA" dirty="0"/>
              <a:t>Be </a:t>
            </a:r>
            <a:r>
              <a:rPr lang="en-CA" dirty="0" err="1"/>
              <a:t>deltakerne</a:t>
            </a:r>
            <a:r>
              <a:rPr lang="en-CA" dirty="0"/>
              <a:t> </a:t>
            </a:r>
            <a:r>
              <a:rPr lang="en-CA" dirty="0" err="1"/>
              <a:t>først</a:t>
            </a:r>
            <a:r>
              <a:rPr lang="en-CA" dirty="0"/>
              <a:t> </a:t>
            </a:r>
            <a:r>
              <a:rPr lang="en-CA" dirty="0" err="1"/>
              <a:t>skrive</a:t>
            </a:r>
            <a:r>
              <a:rPr lang="en-CA" dirty="0"/>
              <a:t> </a:t>
            </a:r>
            <a:r>
              <a:rPr lang="en-CA" dirty="0" err="1"/>
              <a:t>ned</a:t>
            </a:r>
            <a:r>
              <a:rPr lang="en-CA" dirty="0"/>
              <a:t> </a:t>
            </a:r>
            <a:r>
              <a:rPr lang="en-CA" dirty="0" err="1"/>
              <a:t>unnskyldningen</a:t>
            </a:r>
            <a:r>
              <a:rPr lang="en-CA" dirty="0"/>
              <a:t> de </a:t>
            </a:r>
            <a:r>
              <a:rPr lang="en-CA" dirty="0" err="1"/>
              <a:t>hadde</a:t>
            </a:r>
            <a:r>
              <a:rPr lang="en-CA" dirty="0"/>
              <a:t> </a:t>
            </a:r>
            <a:r>
              <a:rPr lang="en-CA" dirty="0" err="1"/>
              <a:t>hatt</a:t>
            </a:r>
            <a:r>
              <a:rPr lang="en-CA" dirty="0"/>
              <a:t> </a:t>
            </a:r>
            <a:r>
              <a:rPr lang="en-CA" dirty="0" err="1"/>
              <a:t>behov</a:t>
            </a:r>
            <a:r>
              <a:rPr lang="en-CA" dirty="0"/>
              <a:t> for </a:t>
            </a:r>
            <a:r>
              <a:rPr lang="en-CA" dirty="0" err="1"/>
              <a:t>å</a:t>
            </a:r>
            <a:r>
              <a:rPr lang="en-CA" dirty="0"/>
              <a:t> </a:t>
            </a:r>
            <a:r>
              <a:rPr lang="en-CA" dirty="0" err="1"/>
              <a:t>høre</a:t>
            </a:r>
            <a:r>
              <a:rPr lang="en-CA" dirty="0"/>
              <a:t> </a:t>
            </a:r>
            <a:r>
              <a:rPr lang="en-CA" dirty="0" err="1"/>
              <a:t>fra</a:t>
            </a:r>
            <a:r>
              <a:rPr lang="en-CA" dirty="0"/>
              <a:t> sin </a:t>
            </a:r>
            <a:r>
              <a:rPr lang="en-CA" dirty="0" err="1"/>
              <a:t>forelder</a:t>
            </a:r>
            <a:r>
              <a:rPr lang="en-CA" dirty="0"/>
              <a:t> – </a:t>
            </a:r>
            <a:r>
              <a:rPr lang="en-CA" dirty="0" err="1"/>
              <a:t>ikke</a:t>
            </a:r>
            <a:r>
              <a:rPr lang="en-CA" dirty="0"/>
              <a:t> </a:t>
            </a:r>
            <a:r>
              <a:rPr lang="en-CA" dirty="0" err="1"/>
              <a:t>hva</a:t>
            </a:r>
            <a:r>
              <a:rPr lang="en-CA" dirty="0"/>
              <a:t> </a:t>
            </a:r>
            <a:r>
              <a:rPr lang="en-CA" dirty="0" err="1"/>
              <a:t>forelderen</a:t>
            </a:r>
            <a:r>
              <a:rPr lang="en-CA" dirty="0"/>
              <a:t> </a:t>
            </a:r>
            <a:r>
              <a:rPr lang="en-CA" dirty="0" err="1"/>
              <a:t>faktisk</a:t>
            </a:r>
            <a:r>
              <a:rPr lang="en-CA" dirty="0"/>
              <a:t> </a:t>
            </a:r>
            <a:r>
              <a:rPr lang="en-CA" dirty="0" err="1"/>
              <a:t>hadde</a:t>
            </a:r>
            <a:r>
              <a:rPr lang="en-CA" dirty="0"/>
              <a:t> </a:t>
            </a:r>
            <a:r>
              <a:rPr lang="en-CA" dirty="0" err="1"/>
              <a:t>vært</a:t>
            </a:r>
            <a:r>
              <a:rPr lang="en-CA" dirty="0"/>
              <a:t> I stand til </a:t>
            </a:r>
            <a:r>
              <a:rPr lang="en-CA" dirty="0" err="1"/>
              <a:t>å</a:t>
            </a:r>
            <a:r>
              <a:rPr lang="en-CA" dirty="0"/>
              <a:t> </a:t>
            </a:r>
            <a:r>
              <a:rPr lang="en-CA" dirty="0" err="1"/>
              <a:t>si</a:t>
            </a:r>
            <a:endParaRPr lang="en-CA" dirty="0"/>
          </a:p>
          <a:p>
            <a:endParaRPr lang="en-CA" dirty="0"/>
          </a:p>
          <a:p>
            <a:r>
              <a:rPr lang="en-CA" dirty="0" err="1"/>
              <a:t>Når</a:t>
            </a:r>
            <a:r>
              <a:rPr lang="en-CA" dirty="0"/>
              <a:t> </a:t>
            </a:r>
            <a:r>
              <a:rPr lang="en-CA" dirty="0" err="1"/>
              <a:t>deltakerne</a:t>
            </a:r>
            <a:r>
              <a:rPr lang="en-CA" dirty="0"/>
              <a:t> har </a:t>
            </a:r>
            <a:r>
              <a:rPr lang="en-CA" dirty="0" err="1"/>
              <a:t>skrevet</a:t>
            </a:r>
            <a:r>
              <a:rPr lang="en-CA" dirty="0"/>
              <a:t> </a:t>
            </a:r>
            <a:r>
              <a:rPr lang="en-CA" dirty="0" err="1"/>
              <a:t>ned</a:t>
            </a:r>
            <a:r>
              <a:rPr lang="en-CA" dirty="0"/>
              <a:t>, </a:t>
            </a:r>
            <a:r>
              <a:rPr lang="en-CA" dirty="0" err="1"/>
              <a:t>gi</a:t>
            </a:r>
            <a:r>
              <a:rPr lang="en-CA" dirty="0"/>
              <a:t> </a:t>
            </a:r>
            <a:r>
              <a:rPr lang="en-CA" dirty="0" err="1"/>
              <a:t>instruksjon</a:t>
            </a:r>
            <a:r>
              <a:rPr lang="en-CA" dirty="0"/>
              <a:t> om </a:t>
            </a:r>
            <a:r>
              <a:rPr lang="en-CA" dirty="0" err="1"/>
              <a:t>å</a:t>
            </a:r>
            <a:r>
              <a:rPr lang="en-CA" dirty="0"/>
              <a:t> </a:t>
            </a:r>
            <a:r>
              <a:rPr lang="en-CA" dirty="0" err="1"/>
              <a:t>gi</a:t>
            </a:r>
            <a:r>
              <a:rPr lang="en-CA" dirty="0"/>
              <a:t> </a:t>
            </a:r>
            <a:r>
              <a:rPr lang="en-CA" dirty="0" err="1"/>
              <a:t>unnskyldning</a:t>
            </a:r>
            <a:r>
              <a:rPr lang="en-CA" dirty="0"/>
              <a:t> til sideman, be </a:t>
            </a:r>
            <a:r>
              <a:rPr lang="en-CA" dirty="0" err="1"/>
              <a:t>denne</a:t>
            </a:r>
            <a:r>
              <a:rPr lang="en-CA" dirty="0"/>
              <a:t> lese </a:t>
            </a:r>
            <a:r>
              <a:rPr lang="en-CA" dirty="0" err="1"/>
              <a:t>opp</a:t>
            </a:r>
            <a:r>
              <a:rPr lang="en-CA" dirty="0"/>
              <a:t> </a:t>
            </a:r>
            <a:r>
              <a:rPr lang="en-CA" dirty="0" err="1"/>
              <a:t>unnskyldningen</a:t>
            </a:r>
            <a:r>
              <a:rPr lang="en-CA" dirty="0"/>
              <a:t> for den </a:t>
            </a:r>
            <a:r>
              <a:rPr lang="en-CA" dirty="0" err="1"/>
              <a:t>som</a:t>
            </a:r>
            <a:r>
              <a:rPr lang="en-CA" dirty="0"/>
              <a:t> har </a:t>
            </a:r>
            <a:r>
              <a:rPr lang="en-CA" dirty="0" err="1"/>
              <a:t>skrevet</a:t>
            </a:r>
            <a:r>
              <a:rPr lang="en-CA" dirty="0"/>
              <a:t> den. </a:t>
            </a:r>
            <a:r>
              <a:rPr lang="en-CA" dirty="0" err="1"/>
              <a:t>Oppfordre</a:t>
            </a:r>
            <a:r>
              <a:rPr lang="en-CA" dirty="0"/>
              <a:t> </a:t>
            </a:r>
            <a:r>
              <a:rPr lang="en-CA" dirty="0" err="1"/>
              <a:t>alle</a:t>
            </a:r>
            <a:r>
              <a:rPr lang="en-CA" dirty="0"/>
              <a:t> til </a:t>
            </a:r>
            <a:r>
              <a:rPr lang="en-CA" dirty="0" err="1"/>
              <a:t>å</a:t>
            </a:r>
            <a:r>
              <a:rPr lang="en-CA" dirty="0"/>
              <a:t> </a:t>
            </a:r>
            <a:r>
              <a:rPr lang="en-CA" dirty="0" err="1"/>
              <a:t>få</a:t>
            </a:r>
            <a:r>
              <a:rPr lang="en-CA" dirty="0"/>
              <a:t> den lest </a:t>
            </a:r>
            <a:r>
              <a:rPr lang="en-CA" dirty="0" err="1"/>
              <a:t>opp</a:t>
            </a:r>
            <a:r>
              <a:rPr lang="en-CA" dirty="0"/>
              <a:t> – </a:t>
            </a:r>
            <a:r>
              <a:rPr lang="en-CA" dirty="0" err="1"/>
              <a:t>helt</a:t>
            </a:r>
            <a:r>
              <a:rPr lang="en-CA" dirty="0"/>
              <a:t> </a:t>
            </a:r>
            <a:r>
              <a:rPr lang="en-CA" dirty="0" err="1"/>
              <a:t>annen</a:t>
            </a:r>
            <a:r>
              <a:rPr lang="en-CA" dirty="0"/>
              <a:t> </a:t>
            </a:r>
            <a:r>
              <a:rPr lang="en-CA" dirty="0" err="1"/>
              <a:t>virkning</a:t>
            </a:r>
            <a:r>
              <a:rPr lang="en-CA" dirty="0"/>
              <a:t> </a:t>
            </a:r>
            <a:r>
              <a:rPr lang="en-CA" dirty="0" err="1"/>
              <a:t>enn</a:t>
            </a:r>
            <a:r>
              <a:rPr lang="en-CA" dirty="0"/>
              <a:t> </a:t>
            </a:r>
            <a:r>
              <a:rPr lang="en-CA" dirty="0" err="1"/>
              <a:t>å</a:t>
            </a:r>
            <a:r>
              <a:rPr lang="en-CA" dirty="0"/>
              <a:t> </a:t>
            </a:r>
            <a:r>
              <a:rPr lang="en-CA" dirty="0" err="1"/>
              <a:t>skrive</a:t>
            </a:r>
            <a:r>
              <a:rPr lang="en-CA" dirty="0"/>
              <a:t> den/lese den </a:t>
            </a:r>
            <a:r>
              <a:rPr lang="en-CA" dirty="0" err="1"/>
              <a:t>selv</a:t>
            </a:r>
            <a:r>
              <a:rPr lang="en-CA" dirty="0"/>
              <a:t>, men </a:t>
            </a:r>
            <a:r>
              <a:rPr lang="en-CA" dirty="0" err="1"/>
              <a:t>hver</a:t>
            </a:r>
            <a:r>
              <a:rPr lang="en-CA" dirty="0"/>
              <a:t> </a:t>
            </a:r>
            <a:r>
              <a:rPr lang="en-CA" dirty="0" err="1"/>
              <a:t>deltaker</a:t>
            </a:r>
            <a:r>
              <a:rPr lang="en-CA" dirty="0"/>
              <a:t> </a:t>
            </a:r>
            <a:r>
              <a:rPr lang="en-CA" dirty="0" err="1"/>
              <a:t>må</a:t>
            </a:r>
            <a:r>
              <a:rPr lang="en-CA" dirty="0"/>
              <a:t> </a:t>
            </a:r>
            <a:r>
              <a:rPr lang="en-CA" dirty="0" err="1"/>
              <a:t>selvsagt</a:t>
            </a:r>
            <a:r>
              <a:rPr lang="en-CA" dirty="0"/>
              <a:t> </a:t>
            </a:r>
            <a:r>
              <a:rPr lang="en-CA" dirty="0" err="1"/>
              <a:t>sette</a:t>
            </a:r>
            <a:r>
              <a:rPr lang="en-CA" dirty="0"/>
              <a:t> sine </a:t>
            </a:r>
            <a:r>
              <a:rPr lang="en-CA" dirty="0" err="1"/>
              <a:t>egne</a:t>
            </a:r>
            <a:r>
              <a:rPr lang="en-CA" dirty="0"/>
              <a:t> </a:t>
            </a:r>
            <a:r>
              <a:rPr lang="en-CA" dirty="0" err="1"/>
              <a:t>grenser</a:t>
            </a:r>
            <a:r>
              <a:rPr lang="en-CA" dirty="0"/>
              <a:t>.</a:t>
            </a:r>
          </a:p>
          <a:p>
            <a:endParaRPr lang="en-CA" dirty="0"/>
          </a:p>
          <a:p>
            <a:r>
              <a:rPr lang="en-CA" dirty="0"/>
              <a:t>Vi </a:t>
            </a:r>
            <a:r>
              <a:rPr lang="en-CA" dirty="0" err="1"/>
              <a:t>vil</a:t>
            </a:r>
            <a:r>
              <a:rPr lang="en-CA" dirty="0"/>
              <a:t> at </a:t>
            </a:r>
            <a:r>
              <a:rPr lang="en-CA" dirty="0" err="1"/>
              <a:t>dere</a:t>
            </a:r>
            <a:r>
              <a:rPr lang="en-CA" dirty="0"/>
              <a:t> </a:t>
            </a:r>
            <a:r>
              <a:rPr lang="en-CA" dirty="0" err="1"/>
              <a:t>skal</a:t>
            </a:r>
            <a:r>
              <a:rPr lang="en-CA" dirty="0"/>
              <a:t> </a:t>
            </a:r>
            <a:r>
              <a:rPr lang="en-CA" dirty="0" err="1"/>
              <a:t>få</a:t>
            </a:r>
            <a:r>
              <a:rPr lang="en-CA" dirty="0"/>
              <a:t> </a:t>
            </a:r>
            <a:r>
              <a:rPr lang="en-CA" dirty="0" err="1"/>
              <a:t>kjenne</a:t>
            </a:r>
            <a:r>
              <a:rPr lang="en-CA" dirty="0"/>
              <a:t> </a:t>
            </a:r>
            <a:r>
              <a:rPr lang="en-CA" dirty="0" err="1"/>
              <a:t>hvordan</a:t>
            </a:r>
            <a:r>
              <a:rPr lang="en-CA" dirty="0"/>
              <a:t> </a:t>
            </a:r>
            <a:r>
              <a:rPr lang="en-CA" dirty="0" err="1"/>
              <a:t>det</a:t>
            </a:r>
            <a:r>
              <a:rPr lang="en-CA" dirty="0"/>
              <a:t> </a:t>
            </a:r>
            <a:r>
              <a:rPr lang="en-CA" dirty="0" err="1"/>
              <a:t>er</a:t>
            </a:r>
            <a:r>
              <a:rPr lang="en-CA" dirty="0"/>
              <a:t> </a:t>
            </a:r>
            <a:r>
              <a:rPr lang="en-CA" dirty="0" err="1"/>
              <a:t>å</a:t>
            </a:r>
            <a:r>
              <a:rPr lang="en-CA" dirty="0"/>
              <a:t> ta </a:t>
            </a:r>
            <a:r>
              <a:rPr lang="en-CA" dirty="0" err="1"/>
              <a:t>imot</a:t>
            </a:r>
            <a:r>
              <a:rPr lang="en-CA" dirty="0"/>
              <a:t> </a:t>
            </a:r>
            <a:r>
              <a:rPr lang="en-CA" dirty="0" err="1"/>
              <a:t>en</a:t>
            </a:r>
            <a:r>
              <a:rPr lang="en-CA" dirty="0"/>
              <a:t> </a:t>
            </a:r>
            <a:r>
              <a:rPr lang="en-CA" dirty="0" err="1"/>
              <a:t>unnskyldning</a:t>
            </a:r>
            <a:r>
              <a:rPr lang="en-CA" dirty="0"/>
              <a:t> </a:t>
            </a:r>
            <a:r>
              <a:rPr lang="en-CA" dirty="0" err="1"/>
              <a:t>fra</a:t>
            </a:r>
            <a:r>
              <a:rPr lang="en-CA" dirty="0"/>
              <a:t> </a:t>
            </a:r>
            <a:r>
              <a:rPr lang="en-CA" dirty="0" err="1"/>
              <a:t>deres</a:t>
            </a:r>
            <a:r>
              <a:rPr lang="en-CA" dirty="0"/>
              <a:t> foreldre. </a:t>
            </a:r>
            <a:r>
              <a:rPr lang="en-CA" dirty="0" err="1"/>
              <a:t>Skriv</a:t>
            </a:r>
            <a:r>
              <a:rPr lang="en-CA" dirty="0"/>
              <a:t> </a:t>
            </a:r>
            <a:r>
              <a:rPr lang="en-CA" dirty="0" err="1"/>
              <a:t>ned</a:t>
            </a:r>
            <a:r>
              <a:rPr lang="en-CA" dirty="0"/>
              <a:t> </a:t>
            </a:r>
            <a:r>
              <a:rPr lang="en-CA" dirty="0" err="1"/>
              <a:t>en</a:t>
            </a:r>
            <a:r>
              <a:rPr lang="en-CA" dirty="0"/>
              <a:t> </a:t>
            </a:r>
            <a:r>
              <a:rPr lang="en-CA" dirty="0" err="1"/>
              <a:t>unnskyldning</a:t>
            </a:r>
            <a:r>
              <a:rPr lang="en-CA" dirty="0"/>
              <a:t> </a:t>
            </a:r>
            <a:r>
              <a:rPr lang="en-CA" dirty="0" err="1"/>
              <a:t>som</a:t>
            </a:r>
            <a:r>
              <a:rPr lang="en-CA" dirty="0"/>
              <a:t> du </a:t>
            </a:r>
            <a:r>
              <a:rPr lang="en-CA" dirty="0" err="1"/>
              <a:t>har</a:t>
            </a:r>
            <a:r>
              <a:rPr lang="en-CA" dirty="0"/>
              <a:t> </a:t>
            </a:r>
            <a:r>
              <a:rPr lang="en-CA" dirty="0" err="1"/>
              <a:t>lengtet</a:t>
            </a:r>
            <a:r>
              <a:rPr lang="en-CA" dirty="0"/>
              <a:t> </a:t>
            </a:r>
            <a:r>
              <a:rPr lang="en-CA" dirty="0" err="1"/>
              <a:t>etter</a:t>
            </a:r>
            <a:endParaRPr lang="en-CA" dirty="0"/>
          </a:p>
          <a:p>
            <a:pPr marL="448399" indent="-448399">
              <a:buAutoNum type="arabicPeriod"/>
            </a:pPr>
            <a:r>
              <a:rPr lang="en-CA" dirty="0"/>
              <a:t> vi </a:t>
            </a:r>
            <a:r>
              <a:rPr lang="en-CA" dirty="0" err="1"/>
              <a:t>oppfordrer</a:t>
            </a:r>
            <a:r>
              <a:rPr lang="en-CA" dirty="0"/>
              <a:t> til at du </a:t>
            </a:r>
            <a:r>
              <a:rPr lang="en-CA" dirty="0" err="1"/>
              <a:t>får</a:t>
            </a:r>
            <a:r>
              <a:rPr lang="en-CA" dirty="0"/>
              <a:t> den </a:t>
            </a:r>
            <a:r>
              <a:rPr lang="en-CA" dirty="0" err="1"/>
              <a:t>andre</a:t>
            </a:r>
            <a:r>
              <a:rPr lang="en-CA" dirty="0"/>
              <a:t> til </a:t>
            </a:r>
            <a:r>
              <a:rPr lang="en-CA" dirty="0" err="1"/>
              <a:t>å</a:t>
            </a:r>
            <a:r>
              <a:rPr lang="en-CA" dirty="0"/>
              <a:t> lese den </a:t>
            </a:r>
            <a:r>
              <a:rPr lang="en-CA" dirty="0" err="1"/>
              <a:t>høyt</a:t>
            </a:r>
            <a:r>
              <a:rPr lang="en-CA" dirty="0"/>
              <a:t> til </a:t>
            </a:r>
            <a:r>
              <a:rPr lang="en-CA" dirty="0" err="1"/>
              <a:t>deg</a:t>
            </a:r>
            <a:endParaRPr lang="en-CA" dirty="0"/>
          </a:p>
          <a:p>
            <a:pPr marL="448399" indent="-448399">
              <a:buAutoNum type="arabicPeriod"/>
            </a:pPr>
            <a:r>
              <a:rPr lang="en-CA" dirty="0"/>
              <a:t> </a:t>
            </a:r>
            <a:r>
              <a:rPr lang="en-CA" dirty="0" err="1"/>
              <a:t>eller</a:t>
            </a:r>
            <a:r>
              <a:rPr lang="en-CA" dirty="0"/>
              <a:t> les den </a:t>
            </a:r>
            <a:r>
              <a:rPr lang="en-CA" dirty="0" err="1"/>
              <a:t>høyt</a:t>
            </a:r>
            <a:r>
              <a:rPr lang="en-CA" dirty="0"/>
              <a:t> </a:t>
            </a:r>
            <a:r>
              <a:rPr lang="en-CA" dirty="0" err="1"/>
              <a:t>selv</a:t>
            </a:r>
            <a:endParaRPr lang="en-CA" dirty="0"/>
          </a:p>
          <a:p>
            <a:pPr marL="448399" indent="-448399">
              <a:buAutoNum type="arabicPeriod"/>
            </a:pPr>
            <a:r>
              <a:rPr lang="en-CA" dirty="0"/>
              <a:t> </a:t>
            </a:r>
            <a:r>
              <a:rPr lang="en-CA" dirty="0" err="1"/>
              <a:t>eller</a:t>
            </a:r>
            <a:r>
              <a:rPr lang="en-CA" dirty="0"/>
              <a:t> </a:t>
            </a:r>
            <a:r>
              <a:rPr lang="en-CA" dirty="0" err="1"/>
              <a:t>es</a:t>
            </a:r>
            <a:r>
              <a:rPr lang="en-CA" dirty="0"/>
              <a:t> den </a:t>
            </a:r>
            <a:r>
              <a:rPr lang="en-CA" dirty="0" err="1"/>
              <a:t>inni</a:t>
            </a:r>
            <a:r>
              <a:rPr lang="en-CA" dirty="0"/>
              <a:t> </a:t>
            </a:r>
            <a:r>
              <a:rPr lang="en-CA" dirty="0" err="1"/>
              <a:t>deg</a:t>
            </a:r>
            <a:endParaRPr lang="en-CA" dirty="0"/>
          </a:p>
          <a:p>
            <a:endParaRPr lang="en-CA" dirty="0"/>
          </a:p>
          <a:p>
            <a:endParaRPr lang="en-CA" dirty="0"/>
          </a:p>
        </p:txBody>
      </p:sp>
      <p:sp>
        <p:nvSpPr>
          <p:cNvPr id="4" name="Slide Number Placeholder 3"/>
          <p:cNvSpPr>
            <a:spLocks noGrp="1"/>
          </p:cNvSpPr>
          <p:nvPr>
            <p:ph type="sldNum" sz="quarter" idx="10"/>
          </p:nvPr>
        </p:nvSpPr>
        <p:spPr/>
        <p:txBody>
          <a:bodyPr/>
          <a:lstStyle/>
          <a:p>
            <a:fld id="{761BAA3C-DA02-4020-8648-D4F82FD6C3FD}" type="slidenum">
              <a:rPr lang="en-CA" smtClean="0"/>
              <a:pPr/>
              <a:t>85</a:t>
            </a:fld>
            <a:endParaRPr lang="en-CA"/>
          </a:p>
        </p:txBody>
      </p:sp>
    </p:spTree>
    <p:extLst>
      <p:ext uri="{BB962C8B-B14F-4D97-AF65-F5344CB8AC3E}">
        <p14:creationId xmlns:p14="http://schemas.microsoft.com/office/powerpoint/2010/main" val="259711354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022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858244">
              <a:defRPr/>
            </a:pPr>
            <a:r>
              <a:rPr lang="nb-NO" sz="2200" dirty="0"/>
              <a:t>Oppskriften på en god reparasjon! </a:t>
            </a:r>
            <a:r>
              <a:rPr lang="nb-NO" sz="2200" b="1" dirty="0"/>
              <a:t>Oppgave: </a:t>
            </a:r>
            <a:r>
              <a:rPr lang="nb-NO" sz="2200" dirty="0"/>
              <a:t>Skrive ned en unnskyldning til egne barn, </a:t>
            </a:r>
            <a:r>
              <a:rPr lang="nb-NO" sz="2200" dirty="0" err="1"/>
              <a:t>evt</a:t>
            </a:r>
            <a:r>
              <a:rPr lang="nb-NO" sz="2200" dirty="0"/>
              <a:t> andre, men ikke til egne foreldre!</a:t>
            </a:r>
          </a:p>
          <a:p>
            <a:r>
              <a:rPr lang="nb-NO" sz="2200" dirty="0"/>
              <a:t>Oppfordre kursdeltakerne til å følge opp med samtale/telefonsamtale i kveld! </a:t>
            </a:r>
            <a:r>
              <a:rPr lang="en-CA" altLang="nb-NO" sz="2200" b="1" dirty="0"/>
              <a:t>Dele </a:t>
            </a:r>
            <a:r>
              <a:rPr lang="en-CA" altLang="nb-NO" sz="2200" b="1" dirty="0" err="1"/>
              <a:t>ut</a:t>
            </a:r>
            <a:r>
              <a:rPr lang="en-CA" altLang="nb-NO" sz="2200" b="1" dirty="0"/>
              <a:t> </a:t>
            </a:r>
            <a:r>
              <a:rPr lang="en-CA" altLang="nb-NO" sz="2200" b="1" dirty="0" err="1"/>
              <a:t>arbeidsark</a:t>
            </a:r>
            <a:r>
              <a:rPr lang="en-CA" altLang="nb-NO" sz="2200" b="1" dirty="0"/>
              <a:t> </a:t>
            </a:r>
            <a:r>
              <a:rPr lang="en-CA" altLang="nb-NO" sz="2200" b="1" dirty="0" err="1"/>
              <a:t>vedrørende</a:t>
            </a:r>
            <a:r>
              <a:rPr lang="en-CA" altLang="nb-NO" sz="2200" b="1" dirty="0"/>
              <a:t> </a:t>
            </a:r>
            <a:r>
              <a:rPr lang="en-CA" altLang="nb-NO" sz="2200" b="1" dirty="0" err="1"/>
              <a:t>unnskyldning</a:t>
            </a:r>
            <a:r>
              <a:rPr lang="en-CA" altLang="nb-NO" sz="2200" b="1" dirty="0">
                <a:cs typeface="Calibri"/>
              </a:rPr>
              <a:t>.</a:t>
            </a:r>
          </a:p>
          <a:p>
            <a:endParaRPr lang="nb-NO" sz="2200" dirty="0"/>
          </a:p>
          <a:p>
            <a:r>
              <a:rPr lang="nb-NO" sz="2200" dirty="0"/>
              <a:t>Eksempelet med kreftsyk pappa hvor tenåringsjenten sin ungdomstid ble «forstyrret».</a:t>
            </a:r>
            <a:endParaRPr lang="nb-NO" sz="2200" dirty="0">
              <a:cs typeface="Calibri"/>
            </a:endParaRPr>
          </a:p>
          <a:p>
            <a:r>
              <a:rPr lang="nb-NO" sz="2200" dirty="0"/>
              <a:t>Å åpne dette «hvelvet» av smerte – på sikt – barnet vil kunne stole på deg – du signaliserer at det er trygt for ham/ henne å snakke om hans/hennes opplevelser og følelser – kildene til frykt, skam, sinne. Derfor også viktig at du er forberedt på et «utbrudd» - og at du tåler det!</a:t>
            </a:r>
            <a:endParaRPr lang="nb-NO" sz="2200" dirty="0">
              <a:cs typeface="Calibri"/>
            </a:endParaRPr>
          </a:p>
          <a:p>
            <a:endParaRPr lang="nb-NO" sz="2200" dirty="0"/>
          </a:p>
          <a:p>
            <a:pPr marL="464561" indent="-464561">
              <a:buAutoNum type="arabicPeriod"/>
            </a:pPr>
            <a:r>
              <a:rPr lang="nb-NO" sz="2200" dirty="0"/>
              <a:t>Anerkjenn skadens innvirkning, og hvordan den/det har bidratt til en stil av emosjonell unngåelse/hvordan dere har unngått visse temaer/følelser</a:t>
            </a:r>
            <a:endParaRPr lang="nb-NO" sz="2200" dirty="0">
              <a:cs typeface="Calibri"/>
            </a:endParaRPr>
          </a:p>
          <a:p>
            <a:pPr marL="464561" indent="-464561">
              <a:buAutoNum type="arabicPeriod"/>
            </a:pPr>
            <a:r>
              <a:rPr lang="nb-NO" sz="2200" dirty="0"/>
              <a:t>Jeg kunne ikke se/høre din smerte, derfor måtte du skjule den/unngå den, for det ble vanskelig for deg å håndtere alene. Du hadde trengt meg. Det må ha vært så vanskelig for deg. </a:t>
            </a:r>
            <a:endParaRPr lang="nb-NO" sz="2200" dirty="0">
              <a:cs typeface="Calibri"/>
            </a:endParaRPr>
          </a:p>
          <a:p>
            <a:pPr marL="464561" indent="-464561">
              <a:buAutoNum type="arabicPeriod"/>
            </a:pPr>
            <a:r>
              <a:rPr lang="nb-NO" sz="2200" dirty="0"/>
              <a:t>Jeg er så lei meg for at det ble slik. Om jeg kunne ha skrudd tiden tilbake, så ville jeg ha gjort ting på en annen måte</a:t>
            </a:r>
            <a:endParaRPr lang="nb-NO" sz="2200" dirty="0">
              <a:cs typeface="Calibri"/>
            </a:endParaRPr>
          </a:p>
          <a:p>
            <a:pPr marL="464561" indent="-464561">
              <a:buAutoNum type="arabicPeriod"/>
            </a:pPr>
            <a:r>
              <a:rPr lang="nb-NO" sz="2200" dirty="0"/>
              <a:t> – jeg skulle ha funnet en måte/det burde jeg ha visst. Jeg skulle ha gjort slik og slik – det hadde vært så mye bedre for deg. Fra i dag av, så skal jeg…..</a:t>
            </a:r>
            <a:endParaRPr lang="nb-NO" sz="2200" dirty="0">
              <a:cs typeface="Calibri"/>
            </a:endParaRPr>
          </a:p>
          <a:p>
            <a:pPr marL="464561" indent="-464561">
              <a:buAutoNum type="arabicPeriod"/>
            </a:pPr>
            <a:r>
              <a:rPr lang="nb-NO" sz="2200" dirty="0"/>
              <a:t>Hvis utbrudd – vent gjennom det, bruk stegene i emosjonsveiledning, bekreft og anerkjenn ditt barns følelser her og nå – ikke rart at du blir sint på meg nå – det føles som om dette kommer for sent – alle de vanskelige årene, </a:t>
            </a:r>
            <a:r>
              <a:rPr lang="nb-NO" sz="2200" dirty="0" err="1"/>
              <a:t>etc</a:t>
            </a:r>
            <a:endParaRPr lang="nb-NO" sz="2200" dirty="0"/>
          </a:p>
          <a:p>
            <a:endParaRPr lang="en-CA" altLang="nb-NO" dirty="0">
              <a:latin typeface="Gill Sans"/>
            </a:endParaRPr>
          </a:p>
        </p:txBody>
      </p:sp>
    </p:spTree>
    <p:extLst>
      <p:ext uri="{BB962C8B-B14F-4D97-AF65-F5344CB8AC3E}">
        <p14:creationId xmlns:p14="http://schemas.microsoft.com/office/powerpoint/2010/main" val="212852433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4B2E8C7-50E2-4119-B353-56AACFB37853}" type="slidenum">
              <a:rPr lang="nb-NO" smtClean="0"/>
              <a:t>87</a:t>
            </a:fld>
            <a:endParaRPr lang="nb-NO"/>
          </a:p>
        </p:txBody>
      </p:sp>
    </p:spTree>
    <p:extLst>
      <p:ext uri="{BB962C8B-B14F-4D97-AF65-F5344CB8AC3E}">
        <p14:creationId xmlns:p14="http://schemas.microsoft.com/office/powerpoint/2010/main" val="100395625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1-2 STOLARBEID I PLENUM FORAN GRUPPEN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r>
              <a:rPr lang="en-CA" dirty="0" err="1"/>
              <a:t>Introduser</a:t>
            </a:r>
            <a:r>
              <a:rPr lang="en-CA" dirty="0"/>
              <a:t> </a:t>
            </a:r>
            <a:r>
              <a:rPr lang="en-CA" dirty="0" err="1"/>
              <a:t>metoden</a:t>
            </a:r>
            <a:r>
              <a:rPr lang="en-CA" dirty="0"/>
              <a:t> </a:t>
            </a:r>
            <a:r>
              <a:rPr lang="en-CA" dirty="0" err="1"/>
              <a:t>stolarbeid</a:t>
            </a:r>
            <a:r>
              <a:rPr lang="en-CA" dirty="0"/>
              <a:t> – </a:t>
            </a:r>
            <a:r>
              <a:rPr lang="en-CA" dirty="0" err="1"/>
              <a:t>gi</a:t>
            </a:r>
            <a:r>
              <a:rPr lang="en-CA" dirty="0"/>
              <a:t> et </a:t>
            </a:r>
            <a:r>
              <a:rPr lang="en-CA" dirty="0" err="1"/>
              <a:t>rasjonale</a:t>
            </a:r>
            <a:r>
              <a:rPr lang="en-CA" dirty="0"/>
              <a:t> (</a:t>
            </a:r>
            <a:r>
              <a:rPr lang="en-CA" dirty="0" err="1"/>
              <a:t>aktivere</a:t>
            </a:r>
            <a:r>
              <a:rPr lang="en-CA" dirty="0"/>
              <a:t> </a:t>
            </a:r>
            <a:r>
              <a:rPr lang="en-CA" dirty="0" err="1"/>
              <a:t>følelser</a:t>
            </a:r>
            <a:r>
              <a:rPr lang="en-CA" dirty="0"/>
              <a:t> </a:t>
            </a:r>
            <a:r>
              <a:rPr lang="en-CA" dirty="0" err="1"/>
              <a:t>og</a:t>
            </a:r>
            <a:r>
              <a:rPr lang="en-CA" dirty="0"/>
              <a:t> </a:t>
            </a:r>
            <a:r>
              <a:rPr lang="en-CA" dirty="0" err="1"/>
              <a:t>få</a:t>
            </a:r>
            <a:r>
              <a:rPr lang="en-CA" dirty="0"/>
              <a:t> </a:t>
            </a:r>
            <a:r>
              <a:rPr lang="en-CA" dirty="0" err="1"/>
              <a:t>perspektiv</a:t>
            </a:r>
            <a:r>
              <a:rPr lang="en-CA" dirty="0"/>
              <a:t>) </a:t>
            </a:r>
            <a:r>
              <a:rPr lang="en-CA" dirty="0" err="1"/>
              <a:t>og</a:t>
            </a:r>
            <a:r>
              <a:rPr lang="en-CA" dirty="0"/>
              <a:t> </a:t>
            </a:r>
            <a:r>
              <a:rPr lang="en-CA" dirty="0" err="1"/>
              <a:t>skap</a:t>
            </a:r>
            <a:r>
              <a:rPr lang="en-CA" dirty="0"/>
              <a:t> </a:t>
            </a:r>
            <a:r>
              <a:rPr lang="en-CA" dirty="0" err="1"/>
              <a:t>trygge</a:t>
            </a:r>
            <a:r>
              <a:rPr lang="en-CA" dirty="0"/>
              <a:t> rammer! </a:t>
            </a:r>
          </a:p>
          <a:p>
            <a:r>
              <a:rPr lang="en-CA" dirty="0" err="1"/>
              <a:t>Frivillig</a:t>
            </a:r>
            <a:r>
              <a:rPr lang="en-CA" dirty="0"/>
              <a:t>, </a:t>
            </a:r>
            <a:r>
              <a:rPr lang="en-CA" dirty="0" err="1"/>
              <a:t>krevende</a:t>
            </a:r>
            <a:r>
              <a:rPr lang="en-CA" dirty="0"/>
              <a:t>, </a:t>
            </a:r>
            <a:r>
              <a:rPr lang="en-CA" dirty="0" err="1"/>
              <a:t>modig</a:t>
            </a:r>
            <a:r>
              <a:rPr lang="en-CA" dirty="0"/>
              <a:t>, </a:t>
            </a:r>
            <a:r>
              <a:rPr lang="en-CA" dirty="0" err="1"/>
              <a:t>nyttig</a:t>
            </a:r>
            <a:r>
              <a:rPr lang="en-CA" dirty="0"/>
              <a:t>, </a:t>
            </a:r>
            <a:r>
              <a:rPr lang="en-CA" dirty="0" err="1"/>
              <a:t>ikke</a:t>
            </a:r>
            <a:r>
              <a:rPr lang="en-CA" dirty="0"/>
              <a:t> </a:t>
            </a:r>
            <a:r>
              <a:rPr lang="en-CA" dirty="0" err="1"/>
              <a:t>sikkert</a:t>
            </a:r>
            <a:r>
              <a:rPr lang="en-CA" dirty="0"/>
              <a:t> vi </a:t>
            </a:r>
            <a:r>
              <a:rPr lang="en-CA" dirty="0" err="1"/>
              <a:t>kommer</a:t>
            </a:r>
            <a:r>
              <a:rPr lang="en-CA" dirty="0"/>
              <a:t> </a:t>
            </a:r>
            <a:r>
              <a:rPr lang="en-CA" dirty="0" err="1"/>
              <a:t>gjennom</a:t>
            </a:r>
            <a:r>
              <a:rPr lang="en-CA" dirty="0"/>
              <a:t> (</a:t>
            </a:r>
            <a:r>
              <a:rPr lang="en-CA" dirty="0" err="1"/>
              <a:t>betyr</a:t>
            </a:r>
            <a:r>
              <a:rPr lang="en-CA" dirty="0"/>
              <a:t> </a:t>
            </a:r>
            <a:r>
              <a:rPr lang="en-CA" dirty="0" err="1"/>
              <a:t>ikke</a:t>
            </a:r>
            <a:r>
              <a:rPr lang="en-CA" dirty="0"/>
              <a:t> at </a:t>
            </a:r>
            <a:r>
              <a:rPr lang="en-CA" dirty="0" err="1"/>
              <a:t>dere</a:t>
            </a:r>
            <a:r>
              <a:rPr lang="en-CA" dirty="0"/>
              <a:t> </a:t>
            </a:r>
            <a:r>
              <a:rPr lang="en-CA" dirty="0" err="1"/>
              <a:t>er</a:t>
            </a:r>
            <a:r>
              <a:rPr lang="en-CA" dirty="0"/>
              <a:t> </a:t>
            </a:r>
            <a:r>
              <a:rPr lang="en-CA" dirty="0" err="1"/>
              <a:t>dårlige</a:t>
            </a:r>
            <a:r>
              <a:rPr lang="en-CA" dirty="0"/>
              <a:t> foreldre </a:t>
            </a:r>
            <a:r>
              <a:rPr lang="en-CA" dirty="0" err="1"/>
              <a:t>eller</a:t>
            </a:r>
            <a:r>
              <a:rPr lang="en-CA" dirty="0"/>
              <a:t> vi </a:t>
            </a:r>
            <a:r>
              <a:rPr lang="en-CA" dirty="0" err="1"/>
              <a:t>dårlige</a:t>
            </a:r>
            <a:r>
              <a:rPr lang="en-CA" dirty="0"/>
              <a:t> </a:t>
            </a:r>
            <a:r>
              <a:rPr lang="en-CA" dirty="0" err="1"/>
              <a:t>terapeuter</a:t>
            </a:r>
            <a:r>
              <a:rPr lang="en-CA" dirty="0"/>
              <a:t>), </a:t>
            </a:r>
            <a:r>
              <a:rPr lang="en-CA" dirty="0" err="1"/>
              <a:t>hvis</a:t>
            </a:r>
            <a:r>
              <a:rPr lang="en-CA" dirty="0"/>
              <a:t> </a:t>
            </a:r>
            <a:r>
              <a:rPr lang="en-CA" dirty="0" err="1"/>
              <a:t>følefeller</a:t>
            </a:r>
            <a:r>
              <a:rPr lang="en-CA" dirty="0"/>
              <a:t> stopper vi – </a:t>
            </a:r>
            <a:r>
              <a:rPr lang="en-CA" dirty="0" err="1"/>
              <a:t>dette</a:t>
            </a:r>
            <a:r>
              <a:rPr lang="en-CA" dirty="0"/>
              <a:t> </a:t>
            </a:r>
            <a:r>
              <a:rPr lang="en-CA" dirty="0" err="1"/>
              <a:t>skal</a:t>
            </a:r>
            <a:r>
              <a:rPr lang="en-CA" dirty="0"/>
              <a:t> </a:t>
            </a:r>
            <a:r>
              <a:rPr lang="en-CA" dirty="0" err="1"/>
              <a:t>dere</a:t>
            </a:r>
            <a:r>
              <a:rPr lang="en-CA" dirty="0"/>
              <a:t> </a:t>
            </a:r>
            <a:r>
              <a:rPr lang="en-CA" dirty="0" err="1"/>
              <a:t>jobbe</a:t>
            </a:r>
            <a:r>
              <a:rPr lang="en-CA" dirty="0"/>
              <a:t> </a:t>
            </a:r>
            <a:r>
              <a:rPr lang="en-CA" dirty="0" err="1"/>
              <a:t>videre</a:t>
            </a:r>
            <a:r>
              <a:rPr lang="en-CA" dirty="0"/>
              <a:t> med </a:t>
            </a:r>
            <a:r>
              <a:rPr lang="en-CA" dirty="0" err="1"/>
              <a:t>i</a:t>
            </a:r>
            <a:r>
              <a:rPr lang="en-CA" dirty="0"/>
              <a:t> den </a:t>
            </a:r>
            <a:r>
              <a:rPr lang="en-CA" dirty="0" err="1"/>
              <a:t>ind.</a:t>
            </a:r>
            <a:r>
              <a:rPr lang="en-CA" dirty="0"/>
              <a:t> </a:t>
            </a:r>
            <a:r>
              <a:rPr lang="en-CA" dirty="0" err="1"/>
              <a:t>veiledningen</a:t>
            </a:r>
            <a:r>
              <a:rPr lang="en-CA"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a:p>
            <a:endParaRPr lang="en-CA" dirty="0"/>
          </a:p>
        </p:txBody>
      </p:sp>
      <p:sp>
        <p:nvSpPr>
          <p:cNvPr id="4" name="Slide Number Placeholder 3"/>
          <p:cNvSpPr>
            <a:spLocks noGrp="1"/>
          </p:cNvSpPr>
          <p:nvPr>
            <p:ph type="sldNum" sz="quarter" idx="10"/>
          </p:nvPr>
        </p:nvSpPr>
        <p:spPr/>
        <p:txBody>
          <a:bodyPr/>
          <a:lstStyle/>
          <a:p>
            <a:fld id="{761BAA3C-DA02-4020-8648-D4F82FD6C3FD}" type="slidenum">
              <a:rPr lang="en-CA" smtClean="0"/>
              <a:pPr/>
              <a:t>88</a:t>
            </a:fld>
            <a:endParaRPr lang="en-CA"/>
          </a:p>
        </p:txBody>
      </p:sp>
    </p:spTree>
    <p:extLst>
      <p:ext uri="{BB962C8B-B14F-4D97-AF65-F5344CB8AC3E}">
        <p14:creationId xmlns:p14="http://schemas.microsoft.com/office/powerpoint/2010/main" val="26850059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4B2E8C7-50E2-4119-B353-56AACFB37853}" type="slidenum">
              <a:rPr lang="nb-NO" smtClean="0"/>
              <a:t>89</a:t>
            </a:fld>
            <a:endParaRPr lang="nb-NO"/>
          </a:p>
        </p:txBody>
      </p:sp>
    </p:spTree>
    <p:extLst>
      <p:ext uri="{BB962C8B-B14F-4D97-AF65-F5344CB8AC3E}">
        <p14:creationId xmlns:p14="http://schemas.microsoft.com/office/powerpoint/2010/main" val="655299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a:p>
            <a:endParaRPr lang="en-CA"/>
          </a:p>
        </p:txBody>
      </p:sp>
      <p:sp>
        <p:nvSpPr>
          <p:cNvPr id="4" name="Slide Number Placeholder 3"/>
          <p:cNvSpPr>
            <a:spLocks noGrp="1"/>
          </p:cNvSpPr>
          <p:nvPr>
            <p:ph type="sldNum" sz="quarter" idx="10"/>
          </p:nvPr>
        </p:nvSpPr>
        <p:spPr/>
        <p:txBody>
          <a:bodyPr/>
          <a:lstStyle/>
          <a:p>
            <a:fld id="{761BAA3C-DA02-4020-8648-D4F82FD6C3FD}" type="slidenum">
              <a:rPr lang="en-CA" smtClean="0"/>
              <a:pPr/>
              <a:t>9</a:t>
            </a:fld>
            <a:endParaRPr lang="en-CA"/>
          </a:p>
        </p:txBody>
      </p:sp>
    </p:spTree>
    <p:extLst>
      <p:ext uri="{BB962C8B-B14F-4D97-AF65-F5344CB8AC3E}">
        <p14:creationId xmlns:p14="http://schemas.microsoft.com/office/powerpoint/2010/main" val="13265694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4B2E8C7-50E2-4119-B353-56AACFB37853}" type="slidenum">
              <a:rPr lang="nb-NO" smtClean="0"/>
              <a:t>90</a:t>
            </a:fld>
            <a:endParaRPr lang="nb-NO"/>
          </a:p>
        </p:txBody>
      </p:sp>
    </p:spTree>
    <p:extLst>
      <p:ext uri="{BB962C8B-B14F-4D97-AF65-F5344CB8AC3E}">
        <p14:creationId xmlns:p14="http://schemas.microsoft.com/office/powerpoint/2010/main" val="151092050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400" dirty="0"/>
              <a:t>Undervis kjapt om grenser</a:t>
            </a:r>
            <a:r>
              <a:rPr lang="nb-NO" dirty="0"/>
              <a:t>.</a:t>
            </a:r>
          </a:p>
          <a:p>
            <a:r>
              <a:rPr lang="nb-NO" sz="2400" dirty="0"/>
              <a:t>Du er den eneste som kan sette, kontrollere og endre dine grenser. </a:t>
            </a:r>
            <a:endParaRPr lang="nb-NO" dirty="0">
              <a:cs typeface="Calibri"/>
            </a:endParaRPr>
          </a:p>
          <a:p>
            <a:r>
              <a:rPr lang="nb-NO" sz="2400" dirty="0"/>
              <a:t>Så heller enn å tenke på grensene dine som noe andre tråkker over eller ikke respekterer: </a:t>
            </a:r>
          </a:p>
          <a:p>
            <a:r>
              <a:rPr lang="nb-NO" sz="2400" dirty="0"/>
              <a:t>Tenk på grenser som hva det er du TILLATER at slipper inn gjennom dine grenser, og hva du TILLATER at slipper ut gjennom dine grenser</a:t>
            </a:r>
            <a:endParaRPr lang="nb-NO" dirty="0"/>
          </a:p>
        </p:txBody>
      </p:sp>
      <p:sp>
        <p:nvSpPr>
          <p:cNvPr id="4" name="Plassholder for lysbildenummer 3"/>
          <p:cNvSpPr>
            <a:spLocks noGrp="1"/>
          </p:cNvSpPr>
          <p:nvPr>
            <p:ph type="sldNum" sz="quarter" idx="5"/>
          </p:nvPr>
        </p:nvSpPr>
        <p:spPr/>
        <p:txBody>
          <a:bodyPr/>
          <a:lstStyle/>
          <a:p>
            <a:fld id="{44B2E8C7-50E2-4119-B353-56AACFB37853}" type="slidenum">
              <a:rPr lang="nb-NO" smtClean="0"/>
              <a:t>91</a:t>
            </a:fld>
            <a:endParaRPr lang="nb-NO"/>
          </a:p>
        </p:txBody>
      </p:sp>
    </p:spTree>
    <p:extLst>
      <p:ext uri="{BB962C8B-B14F-4D97-AF65-F5344CB8AC3E}">
        <p14:creationId xmlns:p14="http://schemas.microsoft.com/office/powerpoint/2010/main" val="188328527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Så</a:t>
            </a:r>
            <a:r>
              <a:rPr lang="en-CA" dirty="0"/>
              <a:t> </a:t>
            </a:r>
            <a:r>
              <a:rPr lang="en-CA" dirty="0" err="1"/>
              <a:t>tenk</a:t>
            </a:r>
            <a:r>
              <a:rPr lang="en-CA" dirty="0"/>
              <a:t> </a:t>
            </a:r>
            <a:r>
              <a:rPr lang="en-CA" dirty="0" err="1"/>
              <a:t>gjennom</a:t>
            </a:r>
            <a:r>
              <a:rPr lang="en-CA" dirty="0"/>
              <a:t> </a:t>
            </a:r>
            <a:r>
              <a:rPr lang="en-CA" dirty="0" err="1"/>
              <a:t>egne</a:t>
            </a:r>
            <a:r>
              <a:rPr lang="en-CA" dirty="0"/>
              <a:t> </a:t>
            </a:r>
            <a:r>
              <a:rPr lang="en-CA" dirty="0" err="1"/>
              <a:t>grenser</a:t>
            </a:r>
            <a:r>
              <a:rPr lang="en-CA" dirty="0"/>
              <a:t> – </a:t>
            </a:r>
            <a:r>
              <a:rPr lang="en-CA" dirty="0" err="1"/>
              <a:t>hva</a:t>
            </a:r>
            <a:r>
              <a:rPr lang="en-CA" dirty="0"/>
              <a:t> slipper du inn, </a:t>
            </a:r>
            <a:r>
              <a:rPr lang="en-CA" dirty="0" err="1"/>
              <a:t>hva</a:t>
            </a:r>
            <a:r>
              <a:rPr lang="en-CA" dirty="0"/>
              <a:t> </a:t>
            </a:r>
            <a:r>
              <a:rPr lang="en-CA" dirty="0" err="1"/>
              <a:t>signaliserer</a:t>
            </a:r>
            <a:r>
              <a:rPr lang="en-CA" dirty="0"/>
              <a:t> du ut?</a:t>
            </a:r>
          </a:p>
          <a:p>
            <a:r>
              <a:rPr lang="en-CA" dirty="0"/>
              <a:t>For lite/for </a:t>
            </a:r>
            <a:r>
              <a:rPr lang="en-CA" dirty="0" err="1"/>
              <a:t>utydelig</a:t>
            </a:r>
            <a:r>
              <a:rPr lang="en-CA" dirty="0"/>
              <a:t>? </a:t>
            </a:r>
            <a:r>
              <a:rPr lang="en-CA" dirty="0" err="1"/>
              <a:t>Sunne</a:t>
            </a:r>
            <a:r>
              <a:rPr lang="en-CA" dirty="0"/>
              <a:t> </a:t>
            </a:r>
            <a:r>
              <a:rPr lang="en-CA" dirty="0" err="1"/>
              <a:t>fleksible</a:t>
            </a:r>
            <a:r>
              <a:rPr lang="en-CA" dirty="0"/>
              <a:t> </a:t>
            </a:r>
            <a:r>
              <a:rPr lang="en-CA" dirty="0" err="1"/>
              <a:t>grenser</a:t>
            </a:r>
            <a:r>
              <a:rPr lang="en-CA" dirty="0"/>
              <a:t>? For </a:t>
            </a:r>
            <a:r>
              <a:rPr lang="en-CA" dirty="0" err="1"/>
              <a:t>strenge</a:t>
            </a:r>
            <a:r>
              <a:rPr lang="en-CA" dirty="0"/>
              <a:t> </a:t>
            </a:r>
            <a:r>
              <a:rPr lang="en-CA" dirty="0" err="1"/>
              <a:t>og</a:t>
            </a:r>
            <a:r>
              <a:rPr lang="en-CA" dirty="0"/>
              <a:t> </a:t>
            </a:r>
            <a:r>
              <a:rPr lang="en-CA" dirty="0" err="1"/>
              <a:t>rigide</a:t>
            </a:r>
            <a:r>
              <a:rPr lang="en-CA" dirty="0"/>
              <a:t>?</a:t>
            </a:r>
            <a:endParaRPr lang="en-CA" dirty="0">
              <a:cs typeface="Calibri"/>
            </a:endParaRPr>
          </a:p>
          <a:p>
            <a:endParaRPr lang="en-CA" dirty="0"/>
          </a:p>
          <a:p>
            <a:r>
              <a:rPr lang="en-US" dirty="0" err="1">
                <a:cs typeface="Calibri"/>
              </a:rPr>
              <a:t>Grensesetting</a:t>
            </a:r>
            <a:r>
              <a:rPr lang="en-US" dirty="0">
                <a:cs typeface="Calibri"/>
              </a:rPr>
              <a:t> – </a:t>
            </a:r>
            <a:r>
              <a:rPr lang="en-US" dirty="0" err="1">
                <a:cs typeface="Calibri"/>
              </a:rPr>
              <a:t>ofte</a:t>
            </a:r>
            <a:r>
              <a:rPr lang="en-US" dirty="0">
                <a:cs typeface="Calibri"/>
              </a:rPr>
              <a:t> </a:t>
            </a:r>
            <a:r>
              <a:rPr lang="en-US" dirty="0" err="1">
                <a:cs typeface="Calibri"/>
              </a:rPr>
              <a:t>noe</a:t>
            </a:r>
            <a:r>
              <a:rPr lang="en-US" dirty="0">
                <a:cs typeface="Calibri"/>
              </a:rPr>
              <a:t> foreldre </a:t>
            </a:r>
            <a:r>
              <a:rPr lang="en-US" dirty="0" err="1">
                <a:cs typeface="Calibri"/>
              </a:rPr>
              <a:t>presenterer</a:t>
            </a:r>
            <a:r>
              <a:rPr lang="en-US" dirty="0">
                <a:cs typeface="Calibri"/>
              </a:rPr>
              <a:t> </a:t>
            </a:r>
            <a:r>
              <a:rPr lang="en-US" dirty="0" err="1">
                <a:cs typeface="Calibri"/>
              </a:rPr>
              <a:t>som</a:t>
            </a:r>
            <a:r>
              <a:rPr lang="en-US" dirty="0">
                <a:cs typeface="Calibri"/>
              </a:rPr>
              <a:t> </a:t>
            </a:r>
            <a:r>
              <a:rPr lang="en-US" dirty="0" err="1">
                <a:cs typeface="Calibri"/>
              </a:rPr>
              <a:t>vanskelig</a:t>
            </a:r>
            <a:r>
              <a:rPr lang="en-US" dirty="0">
                <a:cs typeface="Calibri"/>
              </a:rPr>
              <a:t> I forhold til </a:t>
            </a:r>
            <a:r>
              <a:rPr lang="en-US" dirty="0" err="1">
                <a:cs typeface="Calibri"/>
              </a:rPr>
              <a:t>barna</a:t>
            </a:r>
            <a:r>
              <a:rPr lang="en-US" dirty="0">
                <a:cs typeface="Calibri"/>
              </a:rPr>
              <a:t> – </a:t>
            </a:r>
            <a:r>
              <a:rPr lang="en-US" dirty="0" err="1">
                <a:cs typeface="Calibri"/>
              </a:rPr>
              <a:t>og</a:t>
            </a:r>
            <a:r>
              <a:rPr lang="en-US" dirty="0">
                <a:cs typeface="Calibri"/>
              </a:rPr>
              <a:t> </a:t>
            </a:r>
            <a:r>
              <a:rPr lang="en-US" dirty="0" err="1">
                <a:cs typeface="Calibri"/>
              </a:rPr>
              <a:t>noe</a:t>
            </a:r>
            <a:r>
              <a:rPr lang="en-US" dirty="0">
                <a:cs typeface="Calibri"/>
              </a:rPr>
              <a:t> </a:t>
            </a:r>
            <a:r>
              <a:rPr lang="en-US" dirty="0" err="1">
                <a:cs typeface="Calibri"/>
              </a:rPr>
              <a:t>som</a:t>
            </a:r>
            <a:r>
              <a:rPr lang="en-US" dirty="0">
                <a:cs typeface="Calibri"/>
              </a:rPr>
              <a:t> </a:t>
            </a:r>
            <a:r>
              <a:rPr lang="en-US" dirty="0" err="1">
                <a:cs typeface="Calibri"/>
              </a:rPr>
              <a:t>kan</a:t>
            </a:r>
            <a:r>
              <a:rPr lang="en-US" dirty="0">
                <a:cs typeface="Calibri"/>
              </a:rPr>
              <a:t> </a:t>
            </a:r>
            <a:r>
              <a:rPr lang="en-US" dirty="0" err="1">
                <a:cs typeface="Calibri"/>
              </a:rPr>
              <a:t>skape</a:t>
            </a:r>
            <a:r>
              <a:rPr lang="en-US" dirty="0">
                <a:cs typeface="Calibri"/>
              </a:rPr>
              <a:t> </a:t>
            </a:r>
            <a:r>
              <a:rPr lang="en-US" dirty="0" err="1">
                <a:cs typeface="Calibri"/>
              </a:rPr>
              <a:t>konflikt</a:t>
            </a:r>
            <a:r>
              <a:rPr lang="en-US" dirty="0">
                <a:cs typeface="Calibri"/>
              </a:rPr>
              <a:t> I </a:t>
            </a:r>
            <a:r>
              <a:rPr lang="en-US" dirty="0" err="1">
                <a:cs typeface="Calibri"/>
              </a:rPr>
              <a:t>parforholdet</a:t>
            </a:r>
            <a:r>
              <a:rPr lang="en-US" dirty="0">
                <a:cs typeface="Calibri"/>
              </a:rPr>
              <a:t>. Vi </a:t>
            </a:r>
            <a:r>
              <a:rPr lang="en-US" dirty="0" err="1">
                <a:cs typeface="Calibri"/>
              </a:rPr>
              <a:t>kan</a:t>
            </a:r>
            <a:r>
              <a:rPr lang="en-US" dirty="0">
                <a:cs typeface="Calibri"/>
              </a:rPr>
              <a:t> </a:t>
            </a:r>
            <a:r>
              <a:rPr lang="en-US" dirty="0" err="1">
                <a:cs typeface="Calibri"/>
              </a:rPr>
              <a:t>ofte</a:t>
            </a:r>
            <a:r>
              <a:rPr lang="en-US" dirty="0">
                <a:cs typeface="Calibri"/>
              </a:rPr>
              <a:t> </a:t>
            </a:r>
            <a:r>
              <a:rPr lang="en-US" dirty="0" err="1">
                <a:cs typeface="Calibri"/>
              </a:rPr>
              <a:t>ønske</a:t>
            </a:r>
            <a:r>
              <a:rPr lang="en-US" dirty="0">
                <a:cs typeface="Calibri"/>
              </a:rPr>
              <a:t> </a:t>
            </a:r>
            <a:r>
              <a:rPr lang="en-US" dirty="0" err="1">
                <a:cs typeface="Calibri"/>
              </a:rPr>
              <a:t>oss</a:t>
            </a:r>
            <a:r>
              <a:rPr lang="en-US" dirty="0">
                <a:cs typeface="Calibri"/>
              </a:rPr>
              <a:t> </a:t>
            </a:r>
            <a:r>
              <a:rPr lang="en-US" dirty="0" err="1">
                <a:cs typeface="Calibri"/>
              </a:rPr>
              <a:t>en</a:t>
            </a:r>
            <a:r>
              <a:rPr lang="en-US" dirty="0">
                <a:cs typeface="Calibri"/>
              </a:rPr>
              <a:t> </a:t>
            </a:r>
            <a:r>
              <a:rPr lang="en-US" dirty="0" err="1">
                <a:cs typeface="Calibri"/>
              </a:rPr>
              <a:t>fasit</a:t>
            </a:r>
            <a:r>
              <a:rPr lang="en-US" dirty="0">
                <a:cs typeface="Calibri"/>
              </a:rPr>
              <a:t>, </a:t>
            </a:r>
            <a:r>
              <a:rPr lang="en-US" dirty="0" err="1">
                <a:cs typeface="Calibri"/>
              </a:rPr>
              <a:t>det</a:t>
            </a:r>
            <a:r>
              <a:rPr lang="en-US" dirty="0">
                <a:cs typeface="Calibri"/>
              </a:rPr>
              <a:t> </a:t>
            </a:r>
            <a:r>
              <a:rPr lang="en-US" dirty="0" err="1">
                <a:cs typeface="Calibri"/>
              </a:rPr>
              <a:t>er</a:t>
            </a:r>
            <a:r>
              <a:rPr lang="en-US" dirty="0">
                <a:cs typeface="Calibri"/>
              </a:rPr>
              <a:t> </a:t>
            </a:r>
            <a:r>
              <a:rPr lang="en-US" dirty="0" err="1">
                <a:cs typeface="Calibri"/>
              </a:rPr>
              <a:t>veldig</a:t>
            </a:r>
            <a:r>
              <a:rPr lang="en-US" dirty="0">
                <a:cs typeface="Calibri"/>
              </a:rPr>
              <a:t> </a:t>
            </a:r>
            <a:r>
              <a:rPr lang="en-US" dirty="0" err="1">
                <a:cs typeface="Calibri"/>
              </a:rPr>
              <a:t>komplisert</a:t>
            </a:r>
            <a:r>
              <a:rPr lang="en-US" dirty="0">
                <a:cs typeface="Calibri"/>
              </a:rPr>
              <a:t> </a:t>
            </a:r>
            <a:r>
              <a:rPr lang="en-US" dirty="0" err="1">
                <a:cs typeface="Calibri"/>
              </a:rPr>
              <a:t>å</a:t>
            </a:r>
            <a:r>
              <a:rPr lang="en-US" dirty="0">
                <a:cs typeface="Calibri"/>
              </a:rPr>
              <a:t> </a:t>
            </a:r>
            <a:r>
              <a:rPr lang="en-US" dirty="0" err="1">
                <a:cs typeface="Calibri"/>
              </a:rPr>
              <a:t>være</a:t>
            </a:r>
            <a:r>
              <a:rPr lang="en-US" dirty="0">
                <a:cs typeface="Calibri"/>
              </a:rPr>
              <a:t> foreldre </a:t>
            </a:r>
            <a:r>
              <a:rPr lang="en-US" dirty="0" err="1">
                <a:cs typeface="Calibri"/>
              </a:rPr>
              <a:t>og</a:t>
            </a:r>
            <a:r>
              <a:rPr lang="en-US" dirty="0">
                <a:cs typeface="Calibri"/>
              </a:rPr>
              <a:t> </a:t>
            </a:r>
            <a:r>
              <a:rPr lang="en-US" dirty="0" err="1">
                <a:cs typeface="Calibri"/>
              </a:rPr>
              <a:t>vite</a:t>
            </a:r>
            <a:r>
              <a:rPr lang="en-US" dirty="0">
                <a:cs typeface="Calibri"/>
              </a:rPr>
              <a:t> </a:t>
            </a:r>
            <a:r>
              <a:rPr lang="en-US" dirty="0" err="1">
                <a:cs typeface="Calibri"/>
              </a:rPr>
              <a:t>hva</a:t>
            </a:r>
            <a:r>
              <a:rPr lang="en-US" dirty="0">
                <a:cs typeface="Calibri"/>
              </a:rPr>
              <a:t> </a:t>
            </a:r>
            <a:r>
              <a:rPr lang="en-US" dirty="0" err="1">
                <a:cs typeface="Calibri"/>
              </a:rPr>
              <a:t>som</a:t>
            </a:r>
            <a:r>
              <a:rPr lang="en-US" dirty="0">
                <a:cs typeface="Calibri"/>
              </a:rPr>
              <a:t> </a:t>
            </a:r>
            <a:r>
              <a:rPr lang="en-US" dirty="0" err="1">
                <a:cs typeface="Calibri"/>
              </a:rPr>
              <a:t>er</a:t>
            </a:r>
            <a:r>
              <a:rPr lang="en-US" dirty="0">
                <a:cs typeface="Calibri"/>
              </a:rPr>
              <a:t> </a:t>
            </a:r>
            <a:r>
              <a:rPr lang="en-US" dirty="0" err="1">
                <a:cs typeface="Calibri"/>
              </a:rPr>
              <a:t>det</a:t>
            </a:r>
            <a:r>
              <a:rPr lang="en-US" dirty="0">
                <a:cs typeface="Calibri"/>
              </a:rPr>
              <a:t> </a:t>
            </a:r>
            <a:r>
              <a:rPr lang="en-US" dirty="0" err="1">
                <a:cs typeface="Calibri"/>
              </a:rPr>
              <a:t>rette</a:t>
            </a:r>
            <a:r>
              <a:rPr lang="en-US" dirty="0">
                <a:cs typeface="Calibri"/>
              </a:rPr>
              <a:t> </a:t>
            </a:r>
            <a:r>
              <a:rPr lang="en-US" dirty="0" err="1">
                <a:cs typeface="Calibri"/>
              </a:rPr>
              <a:t>å</a:t>
            </a:r>
            <a:r>
              <a:rPr lang="en-US" dirty="0">
                <a:cs typeface="Calibri"/>
              </a:rPr>
              <a:t> </a:t>
            </a:r>
            <a:r>
              <a:rPr lang="en-US" dirty="0" err="1">
                <a:cs typeface="Calibri"/>
              </a:rPr>
              <a:t>gjøre</a:t>
            </a:r>
            <a:r>
              <a:rPr lang="en-US" dirty="0">
                <a:cs typeface="Calibri"/>
              </a:rPr>
              <a:t>! </a:t>
            </a:r>
          </a:p>
          <a:p>
            <a:endParaRPr lang="en-US" dirty="0">
              <a:cs typeface="Calibri"/>
            </a:endParaRPr>
          </a:p>
          <a:p>
            <a:r>
              <a:rPr lang="en-US" dirty="0" err="1">
                <a:cs typeface="Calibri"/>
              </a:rPr>
              <a:t>Målet</a:t>
            </a:r>
            <a:r>
              <a:rPr lang="en-US" dirty="0">
                <a:cs typeface="Calibri"/>
              </a:rPr>
              <a:t> </a:t>
            </a:r>
            <a:r>
              <a:rPr lang="en-US" dirty="0" err="1">
                <a:cs typeface="Calibri"/>
              </a:rPr>
              <a:t>er</a:t>
            </a:r>
            <a:r>
              <a:rPr lang="en-US" dirty="0">
                <a:cs typeface="Calibri"/>
              </a:rPr>
              <a:t> </a:t>
            </a:r>
            <a:r>
              <a:rPr lang="en-US" dirty="0" err="1">
                <a:cs typeface="Calibri"/>
              </a:rPr>
              <a:t>ikke</a:t>
            </a:r>
            <a:r>
              <a:rPr lang="en-US" dirty="0">
                <a:cs typeface="Calibri"/>
              </a:rPr>
              <a:t> </a:t>
            </a:r>
            <a:r>
              <a:rPr lang="en-US" dirty="0" err="1">
                <a:cs typeface="Calibri"/>
              </a:rPr>
              <a:t>å</a:t>
            </a:r>
            <a:r>
              <a:rPr lang="en-US" dirty="0">
                <a:cs typeface="Calibri"/>
              </a:rPr>
              <a:t> </a:t>
            </a:r>
            <a:r>
              <a:rPr lang="en-US" dirty="0" err="1">
                <a:cs typeface="Calibri"/>
              </a:rPr>
              <a:t>gi</a:t>
            </a:r>
            <a:r>
              <a:rPr lang="en-US" dirty="0">
                <a:cs typeface="Calibri"/>
              </a:rPr>
              <a:t> </a:t>
            </a:r>
            <a:r>
              <a:rPr lang="en-US" dirty="0" err="1">
                <a:cs typeface="Calibri"/>
              </a:rPr>
              <a:t>en</a:t>
            </a:r>
            <a:r>
              <a:rPr lang="en-US" dirty="0">
                <a:cs typeface="Calibri"/>
              </a:rPr>
              <a:t> "</a:t>
            </a:r>
            <a:r>
              <a:rPr lang="en-US" dirty="0" err="1">
                <a:cs typeface="Calibri"/>
              </a:rPr>
              <a:t>fasit</a:t>
            </a:r>
            <a:r>
              <a:rPr lang="en-US" dirty="0">
                <a:cs typeface="Calibri"/>
              </a:rPr>
              <a:t>" </a:t>
            </a:r>
            <a:r>
              <a:rPr lang="en-US" dirty="0" err="1">
                <a:cs typeface="Calibri"/>
              </a:rPr>
              <a:t>på</a:t>
            </a:r>
            <a:r>
              <a:rPr lang="en-US" dirty="0">
                <a:cs typeface="Calibri"/>
              </a:rPr>
              <a:t> </a:t>
            </a:r>
            <a:r>
              <a:rPr lang="en-US" dirty="0" err="1">
                <a:cs typeface="Calibri"/>
              </a:rPr>
              <a:t>hva</a:t>
            </a:r>
            <a:r>
              <a:rPr lang="en-US" dirty="0">
                <a:cs typeface="Calibri"/>
              </a:rPr>
              <a:t> </a:t>
            </a:r>
            <a:r>
              <a:rPr lang="en-US" dirty="0" err="1">
                <a:cs typeface="Calibri"/>
              </a:rPr>
              <a:t>som</a:t>
            </a:r>
            <a:r>
              <a:rPr lang="en-US" dirty="0">
                <a:cs typeface="Calibri"/>
              </a:rPr>
              <a:t> </a:t>
            </a:r>
            <a:r>
              <a:rPr lang="en-US" dirty="0" err="1">
                <a:cs typeface="Calibri"/>
              </a:rPr>
              <a:t>er</a:t>
            </a:r>
            <a:r>
              <a:rPr lang="en-US" dirty="0">
                <a:cs typeface="Calibri"/>
              </a:rPr>
              <a:t> </a:t>
            </a:r>
            <a:r>
              <a:rPr lang="en-US" dirty="0" err="1">
                <a:cs typeface="Calibri"/>
              </a:rPr>
              <a:t>riktig</a:t>
            </a:r>
            <a:r>
              <a:rPr lang="en-US" dirty="0">
                <a:cs typeface="Calibri"/>
              </a:rPr>
              <a:t> – </a:t>
            </a:r>
            <a:r>
              <a:rPr lang="en-US" dirty="0" err="1">
                <a:cs typeface="Calibri"/>
              </a:rPr>
              <a:t>barnet</a:t>
            </a:r>
            <a:r>
              <a:rPr lang="en-US" dirty="0">
                <a:cs typeface="Calibri"/>
              </a:rPr>
              <a:t> sitter </a:t>
            </a:r>
            <a:r>
              <a:rPr lang="en-US" dirty="0" err="1">
                <a:cs typeface="Calibri"/>
              </a:rPr>
              <a:t>på</a:t>
            </a:r>
            <a:r>
              <a:rPr lang="en-US" dirty="0">
                <a:cs typeface="Calibri"/>
              </a:rPr>
              <a:t> </a:t>
            </a:r>
            <a:r>
              <a:rPr lang="en-US" dirty="0" err="1">
                <a:cs typeface="Calibri"/>
              </a:rPr>
              <a:t>fasiten</a:t>
            </a:r>
            <a:r>
              <a:rPr lang="en-US" dirty="0">
                <a:cs typeface="Calibri"/>
              </a:rPr>
              <a:t>. </a:t>
            </a:r>
            <a:r>
              <a:rPr lang="en-US" dirty="0" err="1">
                <a:cs typeface="Calibri"/>
              </a:rPr>
              <a:t>Å</a:t>
            </a:r>
            <a:r>
              <a:rPr lang="en-US" dirty="0">
                <a:cs typeface="Calibri"/>
              </a:rPr>
              <a:t> </a:t>
            </a:r>
            <a:r>
              <a:rPr lang="en-US" dirty="0" err="1">
                <a:cs typeface="Calibri"/>
              </a:rPr>
              <a:t>sette</a:t>
            </a:r>
            <a:r>
              <a:rPr lang="en-US" dirty="0">
                <a:cs typeface="Calibri"/>
              </a:rPr>
              <a:t> </a:t>
            </a:r>
            <a:r>
              <a:rPr lang="en-US" dirty="0" err="1">
                <a:cs typeface="Calibri"/>
              </a:rPr>
              <a:t>grenser</a:t>
            </a:r>
            <a:r>
              <a:rPr lang="en-US" dirty="0">
                <a:cs typeface="Calibri"/>
              </a:rPr>
              <a:t> </a:t>
            </a:r>
            <a:r>
              <a:rPr lang="en-US" dirty="0" err="1">
                <a:cs typeface="Calibri"/>
              </a:rPr>
              <a:t>er</a:t>
            </a:r>
            <a:r>
              <a:rPr lang="en-US" dirty="0">
                <a:cs typeface="Calibri"/>
              </a:rPr>
              <a:t> </a:t>
            </a:r>
            <a:r>
              <a:rPr lang="en-US" dirty="0" err="1">
                <a:cs typeface="Calibri"/>
              </a:rPr>
              <a:t>også</a:t>
            </a:r>
            <a:r>
              <a:rPr lang="en-US" dirty="0">
                <a:cs typeface="Calibri"/>
              </a:rPr>
              <a:t> </a:t>
            </a:r>
            <a:r>
              <a:rPr lang="en-US" dirty="0" err="1">
                <a:cs typeface="Calibri"/>
              </a:rPr>
              <a:t>å</a:t>
            </a:r>
            <a:r>
              <a:rPr lang="en-US" dirty="0">
                <a:cs typeface="Calibri"/>
              </a:rPr>
              <a:t> </a:t>
            </a:r>
            <a:r>
              <a:rPr lang="en-US" dirty="0" err="1">
                <a:cs typeface="Calibri"/>
              </a:rPr>
              <a:t>møte</a:t>
            </a:r>
            <a:r>
              <a:rPr lang="en-US" dirty="0">
                <a:cs typeface="Calibri"/>
              </a:rPr>
              <a:t> </a:t>
            </a:r>
            <a:r>
              <a:rPr lang="en-US" dirty="0" err="1">
                <a:cs typeface="Calibri"/>
              </a:rPr>
              <a:t>barnets</a:t>
            </a:r>
            <a:r>
              <a:rPr lang="en-US" dirty="0">
                <a:cs typeface="Calibri"/>
              </a:rPr>
              <a:t> </a:t>
            </a:r>
            <a:r>
              <a:rPr lang="en-US" dirty="0" err="1">
                <a:cs typeface="Calibri"/>
              </a:rPr>
              <a:t>behov</a:t>
            </a:r>
            <a:r>
              <a:rPr lang="en-US" dirty="0">
                <a:cs typeface="Calibri"/>
              </a:rPr>
              <a:t>, men </a:t>
            </a:r>
            <a:r>
              <a:rPr lang="en-US" dirty="0" err="1">
                <a:cs typeface="Calibri"/>
              </a:rPr>
              <a:t>kan</a:t>
            </a:r>
            <a:r>
              <a:rPr lang="en-US" dirty="0">
                <a:cs typeface="Calibri"/>
              </a:rPr>
              <a:t> </a:t>
            </a:r>
            <a:r>
              <a:rPr lang="en-US" dirty="0" err="1">
                <a:cs typeface="Calibri"/>
              </a:rPr>
              <a:t>hindres</a:t>
            </a:r>
            <a:r>
              <a:rPr lang="en-US" dirty="0">
                <a:cs typeface="Calibri"/>
              </a:rPr>
              <a:t> </a:t>
            </a:r>
            <a:r>
              <a:rPr lang="en-US" dirty="0" err="1">
                <a:cs typeface="Calibri"/>
              </a:rPr>
              <a:t>av</a:t>
            </a:r>
            <a:r>
              <a:rPr lang="en-US" dirty="0">
                <a:cs typeface="Calibri"/>
              </a:rPr>
              <a:t> </a:t>
            </a:r>
            <a:r>
              <a:rPr lang="en-US" dirty="0" err="1">
                <a:cs typeface="Calibri"/>
              </a:rPr>
              <a:t>følefeller</a:t>
            </a:r>
            <a:r>
              <a:rPr lang="en-US" dirty="0">
                <a:cs typeface="Calibri"/>
              </a:rPr>
              <a:t> </a:t>
            </a:r>
            <a:r>
              <a:rPr lang="en-US" dirty="0" err="1">
                <a:cs typeface="Calibri"/>
              </a:rPr>
              <a:t>eller</a:t>
            </a:r>
            <a:r>
              <a:rPr lang="en-US" dirty="0">
                <a:cs typeface="Calibri"/>
              </a:rPr>
              <a:t> </a:t>
            </a:r>
            <a:r>
              <a:rPr lang="en-US" dirty="0" err="1">
                <a:cs typeface="Calibri"/>
              </a:rPr>
              <a:t>en</a:t>
            </a:r>
            <a:r>
              <a:rPr lang="en-US" dirty="0">
                <a:cs typeface="Calibri"/>
              </a:rPr>
              <a:t> </a:t>
            </a:r>
            <a:r>
              <a:rPr lang="en-US" dirty="0" err="1">
                <a:cs typeface="Calibri"/>
              </a:rPr>
              <a:t>streng</a:t>
            </a:r>
            <a:r>
              <a:rPr lang="en-US" dirty="0">
                <a:cs typeface="Calibri"/>
              </a:rPr>
              <a:t> </a:t>
            </a:r>
            <a:r>
              <a:rPr lang="en-US" dirty="0" err="1">
                <a:cs typeface="Calibri"/>
              </a:rPr>
              <a:t>hjernediktator</a:t>
            </a:r>
            <a:r>
              <a:rPr lang="en-US" dirty="0">
                <a:cs typeface="Calibri"/>
              </a:rPr>
              <a:t>. </a:t>
            </a:r>
            <a:r>
              <a:rPr lang="en-US" dirty="0" err="1">
                <a:cs typeface="Calibri"/>
              </a:rPr>
              <a:t>Myke</a:t>
            </a:r>
            <a:r>
              <a:rPr lang="en-US" dirty="0">
                <a:cs typeface="Calibri"/>
              </a:rPr>
              <a:t> </a:t>
            </a:r>
            <a:r>
              <a:rPr lang="en-US" dirty="0" err="1">
                <a:cs typeface="Calibri"/>
              </a:rPr>
              <a:t>opp</a:t>
            </a:r>
            <a:r>
              <a:rPr lang="en-US" dirty="0">
                <a:cs typeface="Calibri"/>
              </a:rPr>
              <a:t> </a:t>
            </a:r>
            <a:r>
              <a:rPr lang="en-US" dirty="0" err="1">
                <a:cs typeface="Calibri"/>
              </a:rPr>
              <a:t>neshorn</a:t>
            </a:r>
            <a:r>
              <a:rPr lang="en-US" dirty="0">
                <a:cs typeface="Calibri"/>
              </a:rPr>
              <a:t> </a:t>
            </a:r>
            <a:r>
              <a:rPr lang="en-US" dirty="0" err="1">
                <a:cs typeface="Calibri"/>
              </a:rPr>
              <a:t>og</a:t>
            </a:r>
            <a:r>
              <a:rPr lang="en-US" dirty="0">
                <a:cs typeface="Calibri"/>
              </a:rPr>
              <a:t> </a:t>
            </a:r>
            <a:r>
              <a:rPr lang="en-US" dirty="0" err="1">
                <a:cs typeface="Calibri"/>
              </a:rPr>
              <a:t>stramme</a:t>
            </a:r>
            <a:r>
              <a:rPr lang="en-US" dirty="0">
                <a:cs typeface="Calibri"/>
              </a:rPr>
              <a:t> </a:t>
            </a:r>
            <a:r>
              <a:rPr lang="en-US" dirty="0" err="1">
                <a:cs typeface="Calibri"/>
              </a:rPr>
              <a:t>opp</a:t>
            </a:r>
            <a:r>
              <a:rPr lang="en-US" dirty="0">
                <a:cs typeface="Calibri"/>
              </a:rPr>
              <a:t> </a:t>
            </a:r>
            <a:r>
              <a:rPr lang="en-US" dirty="0" err="1">
                <a:cs typeface="Calibri"/>
              </a:rPr>
              <a:t>maneter</a:t>
            </a:r>
            <a:r>
              <a:rPr lang="en-US" dirty="0">
                <a:cs typeface="Calibri"/>
              </a:rPr>
              <a:t>. </a:t>
            </a:r>
          </a:p>
          <a:p>
            <a:endParaRPr lang="en-US" dirty="0">
              <a:cs typeface="Calibri"/>
            </a:endParaRPr>
          </a:p>
          <a:p>
            <a:r>
              <a:rPr lang="nb-NO" sz="2400" dirty="0"/>
              <a:t>Foreldre søker naturlig nok, ofte råd, kurs og veiledning for å lære hvordan de bedre kan håndtere sitt barns vanskelige og krevende atferd. Men svært ofte kan atferdsvansker og tilbaketrukket og vegrende atferd være symptomer på at barnet ikke blir møtt på sine emosjonelle behov. Når foreldrene lærer hvordan de kan se, beskrive, validere og møte barnet i dets emosjonelle behov, vil symptomatferden som regel miste noe av sin funksjon. Vansker med å forholde seg til følelser og vansker med å regulere atferd henger sammen, og emosjonsveiledning er et nødvendig grunnlag for at </a:t>
            </a:r>
            <a:r>
              <a:rPr lang="nb-NO" sz="2400" dirty="0" err="1"/>
              <a:t>atferdsregulerende</a:t>
            </a:r>
            <a:r>
              <a:rPr lang="nb-NO" sz="2400" dirty="0"/>
              <a:t> tiltak skal virke (</a:t>
            </a:r>
            <a:r>
              <a:rPr lang="nb-NO" sz="2400" dirty="0" err="1"/>
              <a:t>ref</a:t>
            </a:r>
            <a:r>
              <a:rPr lang="nb-NO" sz="2400" dirty="0"/>
              <a:t>). </a:t>
            </a:r>
            <a:r>
              <a:rPr lang="nb-NO" sz="2400" dirty="0" err="1"/>
              <a:t>Atferdsveiledning</a:t>
            </a:r>
            <a:r>
              <a:rPr lang="nb-NO" sz="2400" dirty="0"/>
              <a:t> er den siste ferdigheten som læres i EFST, fordi det ofte er «overflødig», da foreldrene gjerne har klart å hjelpe barnet sitt gjennom bruk av emosjonsveiledning og reparasjoner. Men i en del tilfeller er det så krevende for foreldrene å møte barnets atferd at det er helt nødvendig å jobbe konkret med </a:t>
            </a:r>
            <a:r>
              <a:rPr lang="nb-NO" sz="2400" dirty="0" err="1"/>
              <a:t>atferdsveiledning</a:t>
            </a:r>
            <a:r>
              <a:rPr lang="nb-NO" sz="2400" dirty="0"/>
              <a:t>.</a:t>
            </a:r>
            <a:endParaRPr lang="en-US" dirty="0">
              <a:cs typeface="Calibri"/>
            </a:endParaRPr>
          </a:p>
          <a:p>
            <a:endParaRPr lang="en-CA" dirty="0"/>
          </a:p>
        </p:txBody>
      </p:sp>
      <p:sp>
        <p:nvSpPr>
          <p:cNvPr id="4" name="Slide Number Placeholder 3"/>
          <p:cNvSpPr>
            <a:spLocks noGrp="1"/>
          </p:cNvSpPr>
          <p:nvPr>
            <p:ph type="sldNum" sz="quarter" idx="10"/>
          </p:nvPr>
        </p:nvSpPr>
        <p:spPr/>
        <p:txBody>
          <a:bodyPr/>
          <a:lstStyle/>
          <a:p>
            <a:pPr defTabSz="955457">
              <a:defRPr/>
            </a:pPr>
            <a:fld id="{761BAA3C-DA02-4020-8648-D4F82FD6C3FD}" type="slidenum">
              <a:rPr lang="en-CA">
                <a:solidFill>
                  <a:prstClr val="black"/>
                </a:solidFill>
                <a:latin typeface="Calibri" panose="020F0502020204030204"/>
              </a:rPr>
              <a:pPr defTabSz="955457">
                <a:defRPr/>
              </a:pPr>
              <a:t>92</a:t>
            </a:fld>
            <a:endParaRPr lang="en-CA">
              <a:solidFill>
                <a:prstClr val="black"/>
              </a:solidFill>
              <a:latin typeface="Calibri" panose="020F0502020204030204"/>
            </a:endParaRPr>
          </a:p>
        </p:txBody>
      </p:sp>
    </p:spTree>
    <p:extLst>
      <p:ext uri="{BB962C8B-B14F-4D97-AF65-F5344CB8AC3E}">
        <p14:creationId xmlns:p14="http://schemas.microsoft.com/office/powerpoint/2010/main" val="262178297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Fortell om å slippe inn og lekke ut/gi. Svake grenser: blir overveldet av andres følelser og historier, tar alt inn på mennesket. Rigide grenser: slipper lite inn og blir i liten grad berørt av andres følelser og historier. Svake grenser: ukritiske i delingen av egne følelser og behov. Rigide grenser: deler ingenting av hva som foregår på innsiden om egne følelser og behov.</a:t>
            </a:r>
          </a:p>
          <a:p>
            <a:endParaRPr lang="nb-NO" dirty="0"/>
          </a:p>
        </p:txBody>
      </p:sp>
      <p:sp>
        <p:nvSpPr>
          <p:cNvPr id="4" name="Plassholder for lysbildenummer 3"/>
          <p:cNvSpPr>
            <a:spLocks noGrp="1"/>
          </p:cNvSpPr>
          <p:nvPr>
            <p:ph type="sldNum" sz="quarter" idx="5"/>
          </p:nvPr>
        </p:nvSpPr>
        <p:spPr/>
        <p:txBody>
          <a:bodyPr/>
          <a:lstStyle/>
          <a:p>
            <a:fld id="{44B2E8C7-50E2-4119-B353-56AACFB37853}" type="slidenum">
              <a:rPr lang="nb-NO" smtClean="0"/>
              <a:t>93</a:t>
            </a:fld>
            <a:endParaRPr lang="nb-NO"/>
          </a:p>
        </p:txBody>
      </p:sp>
    </p:spTree>
    <p:extLst>
      <p:ext uri="{BB962C8B-B14F-4D97-AF65-F5344CB8AC3E}">
        <p14:creationId xmlns:p14="http://schemas.microsoft.com/office/powerpoint/2010/main" val="31469466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Eks. AH – mor som maser og bestemmer. Vet jenta liker og bestemme. Nesehorn. Datter 8 år. Skole hestehale, lus.</a:t>
            </a:r>
          </a:p>
          <a:p>
            <a:r>
              <a:rPr lang="nb-NO" dirty="0"/>
              <a:t>Eks. Mor forventer påkledning. Gutt 2 greier ikke kle på. For søster på 4 funket det. Han trenger mer hjelp og støtte, mor må endre strategi. Barn er ulike.</a:t>
            </a:r>
          </a:p>
        </p:txBody>
      </p:sp>
      <p:sp>
        <p:nvSpPr>
          <p:cNvPr id="4" name="Plassholder for lysbildenummer 3"/>
          <p:cNvSpPr>
            <a:spLocks noGrp="1"/>
          </p:cNvSpPr>
          <p:nvPr>
            <p:ph type="sldNum" sz="quarter" idx="5"/>
          </p:nvPr>
        </p:nvSpPr>
        <p:spPr/>
        <p:txBody>
          <a:bodyPr/>
          <a:lstStyle/>
          <a:p>
            <a:fld id="{44B2E8C7-50E2-4119-B353-56AACFB37853}" type="slidenum">
              <a:rPr lang="nb-NO" smtClean="0"/>
              <a:t>94</a:t>
            </a:fld>
            <a:endParaRPr lang="nb-NO"/>
          </a:p>
        </p:txBody>
      </p:sp>
    </p:spTree>
    <p:extLst>
      <p:ext uri="{BB962C8B-B14F-4D97-AF65-F5344CB8AC3E}">
        <p14:creationId xmlns:p14="http://schemas.microsoft.com/office/powerpoint/2010/main" val="245740187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Vil</a:t>
            </a:r>
            <a:r>
              <a:rPr lang="en-CA" dirty="0"/>
              <a:t> </a:t>
            </a:r>
            <a:r>
              <a:rPr lang="en-CA" dirty="0" err="1"/>
              <a:t>vores</a:t>
            </a:r>
            <a:r>
              <a:rPr lang="en-CA" dirty="0"/>
              <a:t> relation </a:t>
            </a:r>
            <a:r>
              <a:rPr lang="en-CA" dirty="0" err="1"/>
              <a:t>blive</a:t>
            </a:r>
            <a:r>
              <a:rPr lang="en-CA" dirty="0"/>
              <a:t> </a:t>
            </a:r>
            <a:r>
              <a:rPr lang="en-CA" dirty="0" err="1"/>
              <a:t>dårligere</a:t>
            </a:r>
            <a:r>
              <a:rPr lang="en-CA" dirty="0"/>
              <a:t>? </a:t>
            </a:r>
            <a:r>
              <a:rPr lang="en-CA" dirty="0" err="1"/>
              <a:t>Gå</a:t>
            </a:r>
            <a:r>
              <a:rPr lang="en-CA" dirty="0"/>
              <a:t> I </a:t>
            </a:r>
            <a:r>
              <a:rPr lang="en-CA" dirty="0" err="1"/>
              <a:t>stykker</a:t>
            </a:r>
            <a:r>
              <a:rPr lang="en-CA" dirty="0"/>
              <a:t>? </a:t>
            </a:r>
            <a:r>
              <a:rPr lang="en-CA" dirty="0" err="1"/>
              <a:t>Kan</a:t>
            </a:r>
            <a:r>
              <a:rPr lang="en-CA" dirty="0"/>
              <a:t> </a:t>
            </a:r>
            <a:r>
              <a:rPr lang="en-CA" dirty="0" err="1"/>
              <a:t>han</a:t>
            </a:r>
            <a:r>
              <a:rPr lang="en-CA" dirty="0"/>
              <a:t>/</a:t>
            </a:r>
            <a:r>
              <a:rPr lang="en-CA" dirty="0" err="1"/>
              <a:t>hun</a:t>
            </a:r>
            <a:r>
              <a:rPr lang="en-CA" dirty="0"/>
              <a:t> </a:t>
            </a:r>
            <a:r>
              <a:rPr lang="en-CA" dirty="0" err="1"/>
              <a:t>ikke</a:t>
            </a:r>
            <a:r>
              <a:rPr lang="en-CA" dirty="0"/>
              <a:t> </a:t>
            </a:r>
            <a:r>
              <a:rPr lang="en-CA" dirty="0" err="1"/>
              <a:t>længere</a:t>
            </a:r>
            <a:r>
              <a:rPr lang="en-CA" dirty="0"/>
              <a:t> </a:t>
            </a:r>
            <a:r>
              <a:rPr lang="en-CA" dirty="0" err="1"/>
              <a:t>lide</a:t>
            </a:r>
            <a:r>
              <a:rPr lang="en-CA" dirty="0"/>
              <a:t> </a:t>
            </a:r>
            <a:r>
              <a:rPr lang="en-CA" dirty="0" err="1"/>
              <a:t>mig</a:t>
            </a:r>
            <a:r>
              <a:rPr lang="en-CA"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err="1"/>
              <a:t>Skremmer</a:t>
            </a:r>
            <a:r>
              <a:rPr lang="en-CA" dirty="0"/>
              <a:t> </a:t>
            </a:r>
            <a:r>
              <a:rPr lang="en-CA" dirty="0" err="1"/>
              <a:t>eller</a:t>
            </a:r>
            <a:r>
              <a:rPr lang="en-CA" dirty="0"/>
              <a:t> </a:t>
            </a:r>
            <a:r>
              <a:rPr lang="en-CA" dirty="0" err="1"/>
              <a:t>kritiserer</a:t>
            </a:r>
            <a:r>
              <a:rPr lang="en-CA" dirty="0"/>
              <a:t> – </a:t>
            </a:r>
            <a:r>
              <a:rPr lang="en-CA" dirty="0" err="1"/>
              <a:t>vekker</a:t>
            </a:r>
            <a:r>
              <a:rPr lang="en-CA" dirty="0"/>
              <a:t> </a:t>
            </a:r>
            <a:r>
              <a:rPr lang="en-CA" dirty="0" err="1"/>
              <a:t>bekymring</a:t>
            </a:r>
            <a:r>
              <a:rPr lang="en-CA" dirty="0"/>
              <a:t>, </a:t>
            </a:r>
            <a:r>
              <a:rPr lang="en-CA" dirty="0" err="1"/>
              <a:t>usikkerhet</a:t>
            </a:r>
            <a:r>
              <a:rPr lang="en-CA" dirty="0"/>
              <a:t>, </a:t>
            </a:r>
            <a:r>
              <a:rPr lang="en-CA" dirty="0" err="1"/>
              <a:t>avmakt</a:t>
            </a:r>
            <a:r>
              <a:rPr lang="en-CA" dirty="0"/>
              <a:t>.</a:t>
            </a: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1BAA3C-DA02-4020-8648-D4F82FD6C3FD}"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lassholder for dato 4">
            <a:extLst>
              <a:ext uri="{FF2B5EF4-FFF2-40B4-BE49-F238E27FC236}">
                <a16:creationId xmlns:a16="http://schemas.microsoft.com/office/drawing/2014/main" id="{CAE8874B-FDBF-45DA-84A8-D67687A4B376}"/>
              </a:ext>
            </a:extLst>
          </p:cNvPr>
          <p:cNvSpPr>
            <a:spLocks noGrp="1"/>
          </p:cNvSpPr>
          <p:nvPr>
            <p:ph type="dt" idx="11"/>
          </p:nvPr>
        </p:nvSpPr>
        <p:spPr/>
        <p:txBody>
          <a:bodyPr/>
          <a:lstStyle/>
          <a:p>
            <a:fld id="{71291495-FB65-4F07-B7D0-F5294B5B47BD}" type="datetime1">
              <a:rPr lang="nb-NO" smtClean="0"/>
              <a:t>11.11.2024</a:t>
            </a:fld>
            <a:endParaRPr lang="en-CA"/>
          </a:p>
        </p:txBody>
      </p:sp>
      <p:sp>
        <p:nvSpPr>
          <p:cNvPr id="6" name="Plassholder for bunntekst 5">
            <a:extLst>
              <a:ext uri="{FF2B5EF4-FFF2-40B4-BE49-F238E27FC236}">
                <a16:creationId xmlns:a16="http://schemas.microsoft.com/office/drawing/2014/main" id="{9D9BC4AB-73A1-436E-936A-7B776E09BDDA}"/>
              </a:ext>
            </a:extLst>
          </p:cNvPr>
          <p:cNvSpPr>
            <a:spLocks noGrp="1"/>
          </p:cNvSpPr>
          <p:nvPr>
            <p:ph type="ftr" sz="quarter" idx="12"/>
          </p:nvPr>
        </p:nvSpPr>
        <p:spPr/>
        <p:txBody>
          <a:bodyPr/>
          <a:lstStyle/>
          <a:p>
            <a:r>
              <a:rPr lang="en-US"/>
              <a:t>Copyright Joanne Dolhanty 2018 www.emotionfocusedskillstraining.org</a:t>
            </a:r>
            <a:endParaRPr lang="en-CA"/>
          </a:p>
        </p:txBody>
      </p:sp>
      <p:sp>
        <p:nvSpPr>
          <p:cNvPr id="7" name="Plassholder for topptekst 6">
            <a:extLst>
              <a:ext uri="{FF2B5EF4-FFF2-40B4-BE49-F238E27FC236}">
                <a16:creationId xmlns:a16="http://schemas.microsoft.com/office/drawing/2014/main" id="{1FFEF671-CCFC-4A6A-BDC3-6CF05441DC08}"/>
              </a:ext>
            </a:extLst>
          </p:cNvPr>
          <p:cNvSpPr>
            <a:spLocks noGrp="1"/>
          </p:cNvSpPr>
          <p:nvPr>
            <p:ph type="hdr" sz="quarter" idx="13"/>
          </p:nvPr>
        </p:nvSpPr>
        <p:spPr/>
        <p:txBody>
          <a:bodyPr/>
          <a:lstStyle/>
          <a:p>
            <a:r>
              <a:rPr lang="nb-NO"/>
              <a:t>EFST Emosjonsfokusert Ferdighetstrening - for foreldre</a:t>
            </a:r>
            <a:endParaRPr lang="en-CA"/>
          </a:p>
        </p:txBody>
      </p:sp>
    </p:spTree>
    <p:extLst>
      <p:ext uri="{BB962C8B-B14F-4D97-AF65-F5344CB8AC3E}">
        <p14:creationId xmlns:p14="http://schemas.microsoft.com/office/powerpoint/2010/main" val="212383344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CA" cap="all" dirty="0" err="1">
                <a:cs typeface="Calibri"/>
              </a:rPr>
              <a:t>Utydelige</a:t>
            </a:r>
            <a:r>
              <a:rPr lang="en-CA" cap="all" dirty="0">
                <a:cs typeface="Calibri"/>
              </a:rPr>
              <a:t> </a:t>
            </a:r>
            <a:r>
              <a:rPr lang="en-CA" cap="all" dirty="0" err="1">
                <a:cs typeface="Calibri"/>
              </a:rPr>
              <a:t>grænser</a:t>
            </a:r>
            <a:r>
              <a:rPr lang="en-CA" cap="all" dirty="0">
                <a:cs typeface="Calibri"/>
              </a:rPr>
              <a:t>: “pas </a:t>
            </a:r>
            <a:r>
              <a:rPr lang="en-CA" cap="all" dirty="0" err="1">
                <a:cs typeface="Calibri"/>
              </a:rPr>
              <a:t>på</a:t>
            </a:r>
            <a:r>
              <a:rPr lang="en-CA" cap="all" dirty="0">
                <a:cs typeface="Calibri"/>
              </a:rPr>
              <a:t> den </a:t>
            </a:r>
            <a:r>
              <a:rPr lang="en-CA" cap="all" dirty="0" err="1">
                <a:cs typeface="Calibri"/>
              </a:rPr>
              <a:t>gode</a:t>
            </a:r>
            <a:r>
              <a:rPr lang="en-CA" cap="all" dirty="0">
                <a:cs typeface="Calibri"/>
              </a:rPr>
              <a:t> stemming, </a:t>
            </a:r>
            <a:r>
              <a:rPr lang="en-CA" cap="all" dirty="0" err="1">
                <a:cs typeface="Calibri"/>
              </a:rPr>
              <a:t>ikke</a:t>
            </a:r>
            <a:r>
              <a:rPr lang="en-CA" cap="all" dirty="0">
                <a:cs typeface="Calibri"/>
              </a:rPr>
              <a:t> </a:t>
            </a:r>
            <a:r>
              <a:rPr lang="en-CA" cap="all" dirty="0" err="1">
                <a:cs typeface="Calibri"/>
              </a:rPr>
              <a:t>gøre</a:t>
            </a:r>
            <a:r>
              <a:rPr lang="en-CA" cap="all" dirty="0">
                <a:cs typeface="Calibri"/>
              </a:rPr>
              <a:t> ham sur”.</a:t>
            </a:r>
          </a:p>
          <a:p>
            <a:r>
              <a:rPr lang="en-CA" cap="all" dirty="0" err="1">
                <a:cs typeface="Calibri"/>
              </a:rPr>
              <a:t>Strenge</a:t>
            </a:r>
            <a:r>
              <a:rPr lang="en-CA" cap="all" dirty="0">
                <a:cs typeface="Calibri"/>
              </a:rPr>
              <a:t> </a:t>
            </a:r>
            <a:r>
              <a:rPr lang="en-CA" cap="all" dirty="0" err="1">
                <a:cs typeface="Calibri"/>
              </a:rPr>
              <a:t>grænser</a:t>
            </a:r>
            <a:r>
              <a:rPr lang="en-CA" cap="all" dirty="0">
                <a:cs typeface="Calibri"/>
              </a:rPr>
              <a:t>: “Han </a:t>
            </a:r>
            <a:r>
              <a:rPr lang="en-CA" cap="all" dirty="0" err="1">
                <a:cs typeface="Calibri"/>
              </a:rPr>
              <a:t>skal</a:t>
            </a:r>
            <a:r>
              <a:rPr lang="en-CA" cap="all" dirty="0">
                <a:cs typeface="Calibri"/>
              </a:rPr>
              <a:t> </a:t>
            </a:r>
            <a:r>
              <a:rPr lang="en-CA" cap="all" dirty="0" err="1">
                <a:cs typeface="Calibri"/>
              </a:rPr>
              <a:t>opføre</a:t>
            </a:r>
            <a:r>
              <a:rPr lang="en-CA" cap="all" dirty="0">
                <a:cs typeface="Calibri"/>
              </a:rPr>
              <a:t> sig </a:t>
            </a:r>
            <a:r>
              <a:rPr lang="en-CA" cap="all" dirty="0" err="1">
                <a:cs typeface="Calibri"/>
              </a:rPr>
              <a:t>ordentligt</a:t>
            </a:r>
            <a:r>
              <a:rPr lang="en-CA" cap="all" dirty="0">
                <a:cs typeface="Calibri"/>
              </a:rPr>
              <a:t> </a:t>
            </a:r>
            <a:r>
              <a:rPr lang="en-CA" cap="all" dirty="0" err="1">
                <a:cs typeface="Calibri"/>
              </a:rPr>
              <a:t>og</a:t>
            </a:r>
            <a:r>
              <a:rPr lang="en-CA" cap="all" dirty="0">
                <a:cs typeface="Calibri"/>
              </a:rPr>
              <a:t> </a:t>
            </a:r>
            <a:r>
              <a:rPr lang="en-CA" cap="all" dirty="0" err="1">
                <a:cs typeface="Calibri"/>
              </a:rPr>
              <a:t>respektere</a:t>
            </a:r>
            <a:r>
              <a:rPr lang="en-CA" cap="all" dirty="0">
                <a:cs typeface="Calibri"/>
              </a:rPr>
              <a:t> </a:t>
            </a:r>
            <a:r>
              <a:rPr lang="en-CA" cap="all" dirty="0" err="1">
                <a:cs typeface="Calibri"/>
              </a:rPr>
              <a:t>mig</a:t>
            </a:r>
            <a:r>
              <a:rPr lang="en-CA" cap="all" dirty="0">
                <a:cs typeface="Calibri"/>
              </a:rPr>
              <a:t>”.</a:t>
            </a:r>
          </a:p>
          <a:p>
            <a:endParaRPr lang="en-CA" cap="all" dirty="0">
              <a:cs typeface="Calibri"/>
            </a:endParaRPr>
          </a:p>
          <a:p>
            <a:pPr>
              <a:lnSpc>
                <a:spcPct val="120000"/>
              </a:lnSpc>
              <a:spcBef>
                <a:spcPts val="3784"/>
              </a:spcBef>
            </a:pPr>
            <a:r>
              <a:rPr lang="en-CA" cap="all" dirty="0"/>
              <a:t>FÅ, UTYDELIGE GRENSER. DET SER GJERNE IKKE SLIK UT, MEN DET KAN FØLES UT. NOEN GANGER FØLER VI OSS DOMINERT OG MØRBANKET AV BARNA VÅRE.</a:t>
            </a:r>
            <a:endParaRPr lang="en-US" dirty="0">
              <a:cs typeface="Calibri"/>
            </a:endParaRPr>
          </a:p>
          <a:p>
            <a:pPr marL="864413" indent="-864413">
              <a:lnSpc>
                <a:spcPct val="120000"/>
              </a:lnSpc>
              <a:spcBef>
                <a:spcPts val="3784"/>
              </a:spcBef>
            </a:pPr>
            <a:r>
              <a:rPr lang="en-CA" cap="all" dirty="0"/>
              <a:t>OG FORELDEREN FØLER SEG SELVSAGT IKKE BRA NÅR BARNA UTNYTTER HAM/HENNE, ELLER NÅR DET BLIR EN MAKTKAMP MELLOM FORELDEREN OG BARNA</a:t>
            </a:r>
            <a:r>
              <a:rPr lang="en-CA" cap="all" dirty="0">
                <a:cs typeface="Calibri"/>
              </a:rPr>
              <a:t>.</a:t>
            </a:r>
            <a:endParaRPr lang="en-US" dirty="0">
              <a:cs typeface="Calibri"/>
            </a:endParaRPr>
          </a:p>
          <a:p>
            <a:endParaRPr lang="en-CA" cap="all" dirty="0"/>
          </a:p>
          <a:p>
            <a:r>
              <a:rPr lang="en-CA" cap="all" dirty="0"/>
              <a:t>HJERNEDIKATOR: E.G., HVIS DU SETTER GRENSER, VIL DE BLI SINTE PÅ DEG, IKKE LIKE DEG ELLER AVVISE DEG. SÅ DET </a:t>
            </a:r>
            <a:r>
              <a:rPr lang="en-CA" cap="all" dirty="0" err="1"/>
              <a:t>Å</a:t>
            </a:r>
            <a:r>
              <a:rPr lang="en-CA" cap="all" dirty="0"/>
              <a:t> IKKE SETTE GRENSER KAN BIDRA TIL </a:t>
            </a:r>
            <a:r>
              <a:rPr lang="en-CA" cap="all" dirty="0" err="1"/>
              <a:t>Å</a:t>
            </a:r>
            <a:r>
              <a:rPr lang="en-CA" cap="all" dirty="0"/>
              <a:t> BESKYTTE OSS MOT FØLELSEN AV </a:t>
            </a:r>
            <a:r>
              <a:rPr lang="en-CA" cap="all" dirty="0" err="1"/>
              <a:t>Å</a:t>
            </a:r>
            <a:r>
              <a:rPr lang="en-CA" cap="all" dirty="0"/>
              <a:t> IKKE VÆRE GOD NOK, IKKE VÆRE VERDT </a:t>
            </a:r>
            <a:r>
              <a:rPr lang="en-CA" cap="all" dirty="0" err="1"/>
              <a:t>Å</a:t>
            </a:r>
            <a:r>
              <a:rPr lang="en-CA" cap="all" dirty="0"/>
              <a:t> ELSKE .</a:t>
            </a:r>
            <a:endParaRPr lang="en-CA" cap="all" dirty="0">
              <a:cs typeface="Calibri"/>
            </a:endParaRPr>
          </a:p>
          <a:p>
            <a:endParaRPr lang="en-CA" cap="all" dirty="0"/>
          </a:p>
          <a:p>
            <a:r>
              <a:rPr lang="en-CA" cap="all" dirty="0"/>
              <a:t>FOR STRENG/RIGID: E.G., HVIS DU IKKE SETTER KLARE GRENSER, VIL DE OPPFØRE SEG DÅRLIG. NÅR DE OPPFØRER SEG DÅRLIG, SER DET UT SOM OM DU IKKE HAR KONTROLL PÅ DEM. HVIS DU IKKE HAR KONTROLL PÅ DEM, KOMMER DE IKKE TIL </a:t>
            </a:r>
            <a:r>
              <a:rPr lang="en-CA" cap="all" dirty="0" err="1"/>
              <a:t>Å</a:t>
            </a:r>
            <a:r>
              <a:rPr lang="en-CA" cap="all" dirty="0"/>
              <a:t> RESPEKTERE DEG. SÅ GRENSENE KAN BIDRA TIL </a:t>
            </a:r>
            <a:r>
              <a:rPr lang="en-CA" cap="all" dirty="0" err="1"/>
              <a:t>Å</a:t>
            </a:r>
            <a:r>
              <a:rPr lang="en-CA" cap="all" dirty="0"/>
              <a:t> BESKYTTE OSS MOT FØLELSEN AV </a:t>
            </a:r>
            <a:r>
              <a:rPr lang="en-CA" cap="all" dirty="0" err="1"/>
              <a:t>Å</a:t>
            </a:r>
            <a:r>
              <a:rPr lang="en-CA" cap="all" dirty="0"/>
              <a:t> VÆRE EN SVAK FORELDER SOM IKKE EN GANG KLARER </a:t>
            </a:r>
            <a:r>
              <a:rPr lang="en-CA" cap="all" dirty="0" err="1"/>
              <a:t>Å</a:t>
            </a:r>
            <a:r>
              <a:rPr lang="en-CA" cap="all" dirty="0"/>
              <a:t> HA KONTROLL PÅ BARNA SINE</a:t>
            </a:r>
            <a:endParaRPr lang="en-US" cap="all" dirty="0">
              <a:cs typeface="Calibri"/>
            </a:endParaRPr>
          </a:p>
          <a:p>
            <a:endParaRPr lang="en-CA" cap="all" dirty="0">
              <a:cs typeface="Calibri"/>
            </a:endParaRPr>
          </a:p>
        </p:txBody>
      </p:sp>
      <p:sp>
        <p:nvSpPr>
          <p:cNvPr id="4" name="Plassholder for lysbildenummer 3"/>
          <p:cNvSpPr>
            <a:spLocks noGrp="1"/>
          </p:cNvSpPr>
          <p:nvPr>
            <p:ph type="sldNum" sz="quarter" idx="5"/>
          </p:nvPr>
        </p:nvSpPr>
        <p:spPr/>
        <p:txBody>
          <a:bodyPr/>
          <a:lstStyle/>
          <a:p>
            <a:fld id="{1EB8D0F9-469B-4905-8D55-B0C8268D74F5}" type="slidenum">
              <a:rPr lang="nb-NO" smtClean="0"/>
              <a:t>100</a:t>
            </a:fld>
            <a:endParaRPr lang="nb-NO"/>
          </a:p>
        </p:txBody>
      </p:sp>
    </p:spTree>
    <p:extLst>
      <p:ext uri="{BB962C8B-B14F-4D97-AF65-F5344CB8AC3E}">
        <p14:creationId xmlns:p14="http://schemas.microsoft.com/office/powerpoint/2010/main" val="167996198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Gjennomgang av dyremodeller – hvilket dyr er du? Partneren din? Tenk på deg selv i grensesettingssituasjoner ved gjennomgang av dyremodellene.</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New </a:t>
            </a:r>
            <a:r>
              <a:rPr lang="nb-NO" dirty="0" err="1"/>
              <a:t>Maudsley</a:t>
            </a:r>
            <a:r>
              <a:rPr lang="nb-NO" dirty="0"/>
              <a:t> </a:t>
            </a:r>
            <a:r>
              <a:rPr lang="nb-NO" dirty="0" err="1"/>
              <a:t>model</a:t>
            </a:r>
            <a:r>
              <a:rPr lang="nb-NO" dirty="0"/>
              <a:t> – </a:t>
            </a:r>
            <a:r>
              <a:rPr lang="nb-NO" dirty="0" err="1"/>
              <a:t>Maudsley</a:t>
            </a:r>
            <a:r>
              <a:rPr lang="nb-NO" dirty="0"/>
              <a:t> hospital i London. Foreldre til barn med </a:t>
            </a:r>
            <a:r>
              <a:rPr lang="nb-NO" dirty="0" err="1"/>
              <a:t>spiseforstyrelser</a:t>
            </a:r>
            <a:r>
              <a:rPr lang="nb-NO" dirty="0"/>
              <a:t>. Foreldre som har gått på kurs som har laget kategorier av dyr/stiler.</a:t>
            </a:r>
          </a:p>
          <a:p>
            <a:endParaRPr lang="nb-NO" dirty="0"/>
          </a:p>
        </p:txBody>
      </p:sp>
      <p:sp>
        <p:nvSpPr>
          <p:cNvPr id="4" name="Plassholder for lysbildenummer 3"/>
          <p:cNvSpPr>
            <a:spLocks noGrp="1"/>
          </p:cNvSpPr>
          <p:nvPr>
            <p:ph type="sldNum" sz="quarter" idx="10"/>
          </p:nvPr>
        </p:nvSpPr>
        <p:spPr/>
        <p:txBody>
          <a:bodyPr/>
          <a:lstStyle/>
          <a:p>
            <a:fld id="{44B2E8C7-50E2-4119-B353-56AACFB37853}" type="slidenum">
              <a:rPr lang="nb-NO" smtClean="0"/>
              <a:t>101</a:t>
            </a:fld>
            <a:endParaRPr lang="nb-NO"/>
          </a:p>
        </p:txBody>
      </p:sp>
    </p:spTree>
    <p:extLst>
      <p:ext uri="{BB962C8B-B14F-4D97-AF65-F5344CB8AC3E}">
        <p14:creationId xmlns:p14="http://schemas.microsoft.com/office/powerpoint/2010/main" val="391218765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Myk og tilpasser seg omgivelsene. </a:t>
            </a:r>
            <a:r>
              <a:rPr lang="nb-NO" dirty="0" err="1"/>
              <a:t>Wobbly</a:t>
            </a:r>
            <a:r>
              <a:rPr lang="nb-NO" dirty="0"/>
              <a:t>,</a:t>
            </a:r>
            <a:r>
              <a:rPr lang="nb-NO" baseline="0" dirty="0"/>
              <a:t> med følelser på utsiden!</a:t>
            </a:r>
            <a:endParaRPr lang="nb-NO" dirty="0"/>
          </a:p>
          <a:p>
            <a:endParaRPr lang="nb-NO" dirty="0"/>
          </a:p>
        </p:txBody>
      </p:sp>
      <p:sp>
        <p:nvSpPr>
          <p:cNvPr id="4" name="Plassholder for lysbildenummer 3"/>
          <p:cNvSpPr>
            <a:spLocks noGrp="1"/>
          </p:cNvSpPr>
          <p:nvPr>
            <p:ph type="sldNum" sz="quarter" idx="10"/>
          </p:nvPr>
        </p:nvSpPr>
        <p:spPr/>
        <p:txBody>
          <a:bodyPr/>
          <a:lstStyle/>
          <a:p>
            <a:fld id="{44B2E8C7-50E2-4119-B353-56AACFB37853}" type="slidenum">
              <a:rPr lang="nb-NO" smtClean="0"/>
              <a:t>102</a:t>
            </a:fld>
            <a:endParaRPr lang="nb-NO"/>
          </a:p>
        </p:txBody>
      </p:sp>
    </p:spTree>
    <p:extLst>
      <p:ext uri="{BB962C8B-B14F-4D97-AF65-F5344CB8AC3E}">
        <p14:creationId xmlns:p14="http://schemas.microsoft.com/office/powerpoint/2010/main" val="384562442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Følelser? Hva er det?</a:t>
            </a:r>
          </a:p>
          <a:p>
            <a:r>
              <a:rPr lang="nb-NO" dirty="0"/>
              <a:t>Få emosjonelle stormer rundt strutsen.</a:t>
            </a:r>
          </a:p>
          <a:p>
            <a:endParaRPr lang="nb-NO" dirty="0"/>
          </a:p>
        </p:txBody>
      </p:sp>
      <p:sp>
        <p:nvSpPr>
          <p:cNvPr id="4" name="Plassholder for lysbildenummer 3"/>
          <p:cNvSpPr>
            <a:spLocks noGrp="1"/>
          </p:cNvSpPr>
          <p:nvPr>
            <p:ph type="sldNum" sz="quarter" idx="10"/>
          </p:nvPr>
        </p:nvSpPr>
        <p:spPr/>
        <p:txBody>
          <a:bodyPr/>
          <a:lstStyle/>
          <a:p>
            <a:fld id="{44B2E8C7-50E2-4119-B353-56AACFB37853}" type="slidenum">
              <a:rPr lang="nb-NO" smtClean="0"/>
              <a:t>103</a:t>
            </a:fld>
            <a:endParaRPr lang="nb-NO"/>
          </a:p>
        </p:txBody>
      </p:sp>
    </p:spTree>
    <p:extLst>
      <p:ext uri="{BB962C8B-B14F-4D97-AF65-F5344CB8AC3E}">
        <p14:creationId xmlns:p14="http://schemas.microsoft.com/office/powerpoint/2010/main" val="1275853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1FE89229-0AAA-CA4E-B8E8-50CD766600C4}" type="datetime1">
              <a:rPr lang="da-DK" smtClean="0"/>
              <a:t>11-11-2024</a:t>
            </a:fld>
            <a:endParaRPr lang="nb-NO"/>
          </a:p>
        </p:txBody>
      </p:sp>
      <p:sp>
        <p:nvSpPr>
          <p:cNvPr id="5" name="Footer Placeholder 4"/>
          <p:cNvSpPr>
            <a:spLocks noGrp="1"/>
          </p:cNvSpPr>
          <p:nvPr>
            <p:ph type="ftr" sz="quarter" idx="11"/>
          </p:nvPr>
        </p:nvSpPr>
        <p:spPr/>
        <p:txBody>
          <a:bodyPr/>
          <a:lstStyle/>
          <a:p>
            <a:r>
              <a:rPr lang="en-US"/>
              <a:t>Psykoterapeut MPF Charlotte Krolykke                                                    Copyright Joanne Dolhanty 2018</a:t>
            </a:r>
            <a:endParaRPr lang="nb-NO"/>
          </a:p>
        </p:txBody>
      </p:sp>
      <p:sp>
        <p:nvSpPr>
          <p:cNvPr id="6" name="Slide Number Placeholder 5"/>
          <p:cNvSpPr>
            <a:spLocks noGrp="1"/>
          </p:cNvSpPr>
          <p:nvPr>
            <p:ph type="sldNum" sz="quarter" idx="12"/>
          </p:nvPr>
        </p:nvSpPr>
        <p:spPr/>
        <p:txBody>
          <a:bodyPr/>
          <a:lstStyle/>
          <a:p>
            <a:fld id="{7B1E1485-502F-4DF1-A952-5BAF49DF564B}" type="slidenum">
              <a:rPr lang="nb-NO" smtClean="0"/>
              <a:t>‹nr.›</a:t>
            </a:fld>
            <a:endParaRPr lang="nb-NO"/>
          </a:p>
        </p:txBody>
      </p:sp>
    </p:spTree>
    <p:extLst>
      <p:ext uri="{BB962C8B-B14F-4D97-AF65-F5344CB8AC3E}">
        <p14:creationId xmlns:p14="http://schemas.microsoft.com/office/powerpoint/2010/main" val="2752187933"/>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Rediger teksttypografien i masteren
Andet niveau
Tredje niveau
Fjerde niveau
Femte niveau</a:t>
            </a:r>
            <a:endParaRPr lang="en-US" dirty="0"/>
          </a:p>
        </p:txBody>
      </p:sp>
      <p:sp>
        <p:nvSpPr>
          <p:cNvPr id="4" name="Date Placeholder 3"/>
          <p:cNvSpPr>
            <a:spLocks noGrp="1"/>
          </p:cNvSpPr>
          <p:nvPr>
            <p:ph type="dt" sz="half" idx="10"/>
          </p:nvPr>
        </p:nvSpPr>
        <p:spPr/>
        <p:txBody>
          <a:bodyPr/>
          <a:lstStyle/>
          <a:p>
            <a:fld id="{1FE89229-0AAA-CA4E-B8E8-50CD766600C4}" type="datetime1">
              <a:rPr lang="da-DK" smtClean="0"/>
              <a:t>11-11-2024</a:t>
            </a:fld>
            <a:endParaRPr lang="nb-NO"/>
          </a:p>
        </p:txBody>
      </p:sp>
      <p:sp>
        <p:nvSpPr>
          <p:cNvPr id="5" name="Footer Placeholder 4"/>
          <p:cNvSpPr>
            <a:spLocks noGrp="1"/>
          </p:cNvSpPr>
          <p:nvPr>
            <p:ph type="ftr" sz="quarter" idx="11"/>
          </p:nvPr>
        </p:nvSpPr>
        <p:spPr/>
        <p:txBody>
          <a:bodyPr/>
          <a:lstStyle/>
          <a:p>
            <a:r>
              <a:rPr lang="en-US"/>
              <a:t>Psykoterapeut MPF Charlotte Krolykke                                                    Copyright Joanne Dolhanty 2018</a:t>
            </a:r>
            <a:endParaRPr lang="nb-NO"/>
          </a:p>
        </p:txBody>
      </p:sp>
      <p:sp>
        <p:nvSpPr>
          <p:cNvPr id="6" name="Slide Number Placeholder 5"/>
          <p:cNvSpPr>
            <a:spLocks noGrp="1"/>
          </p:cNvSpPr>
          <p:nvPr>
            <p:ph type="sldNum" sz="quarter" idx="12"/>
          </p:nvPr>
        </p:nvSpPr>
        <p:spPr/>
        <p:txBody>
          <a:bodyPr/>
          <a:lstStyle/>
          <a:p>
            <a:fld id="{7B1E1485-502F-4DF1-A952-5BAF49DF564B}" type="slidenum">
              <a:rPr lang="nb-NO" smtClean="0"/>
              <a:t>‹nr.›</a:t>
            </a:fld>
            <a:endParaRPr lang="nb-NO"/>
          </a:p>
        </p:txBody>
      </p:sp>
    </p:spTree>
    <p:extLst>
      <p:ext uri="{BB962C8B-B14F-4D97-AF65-F5344CB8AC3E}">
        <p14:creationId xmlns:p14="http://schemas.microsoft.com/office/powerpoint/2010/main" val="2579347837"/>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a-DK"/>
              <a:t>Rediger teksttypografien i masteren
Andet niveau
Tredje niveau
Fjerde niveau
Femte niveau</a:t>
            </a:r>
            <a:endParaRPr lang="en-US" dirty="0"/>
          </a:p>
        </p:txBody>
      </p:sp>
      <p:sp>
        <p:nvSpPr>
          <p:cNvPr id="4" name="Date Placeholder 3"/>
          <p:cNvSpPr>
            <a:spLocks noGrp="1"/>
          </p:cNvSpPr>
          <p:nvPr>
            <p:ph type="dt" sz="half" idx="10"/>
          </p:nvPr>
        </p:nvSpPr>
        <p:spPr/>
        <p:txBody>
          <a:bodyPr/>
          <a:lstStyle/>
          <a:p>
            <a:fld id="{1FE89229-0AAA-CA4E-B8E8-50CD766600C4}" type="datetime1">
              <a:rPr lang="da-DK" smtClean="0"/>
              <a:t>11-11-2024</a:t>
            </a:fld>
            <a:endParaRPr lang="nb-NO"/>
          </a:p>
        </p:txBody>
      </p:sp>
      <p:sp>
        <p:nvSpPr>
          <p:cNvPr id="5" name="Footer Placeholder 4"/>
          <p:cNvSpPr>
            <a:spLocks noGrp="1"/>
          </p:cNvSpPr>
          <p:nvPr>
            <p:ph type="ftr" sz="quarter" idx="11"/>
          </p:nvPr>
        </p:nvSpPr>
        <p:spPr/>
        <p:txBody>
          <a:bodyPr/>
          <a:lstStyle/>
          <a:p>
            <a:r>
              <a:rPr lang="en-US"/>
              <a:t>Psykoterapeut MPF Charlotte Krolykke                                                    Copyright Joanne Dolhanty 2018</a:t>
            </a:r>
            <a:endParaRPr lang="nb-NO"/>
          </a:p>
        </p:txBody>
      </p:sp>
      <p:sp>
        <p:nvSpPr>
          <p:cNvPr id="6" name="Slide Number Placeholder 5"/>
          <p:cNvSpPr>
            <a:spLocks noGrp="1"/>
          </p:cNvSpPr>
          <p:nvPr>
            <p:ph type="sldNum" sz="quarter" idx="12"/>
          </p:nvPr>
        </p:nvSpPr>
        <p:spPr/>
        <p:txBody>
          <a:bodyPr/>
          <a:lstStyle/>
          <a:p>
            <a:fld id="{7B1E1485-502F-4DF1-A952-5BAF49DF564B}" type="slidenum">
              <a:rPr lang="nb-NO" smtClean="0"/>
              <a:t>‹nr.›</a:t>
            </a:fld>
            <a:endParaRPr lang="nb-NO"/>
          </a:p>
        </p:txBody>
      </p:sp>
    </p:spTree>
    <p:extLst>
      <p:ext uri="{BB962C8B-B14F-4D97-AF65-F5344CB8AC3E}">
        <p14:creationId xmlns:p14="http://schemas.microsoft.com/office/powerpoint/2010/main" val="280618500"/>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cSld name="1_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913775" y="609600"/>
            <a:ext cx="3935688" cy="2023252"/>
          </a:xfrm>
        </p:spPr>
        <p:txBody>
          <a:bodyPr anchor="b"/>
          <a:lstStyle>
            <a:lvl1pPr algn="ctr">
              <a:defRPr sz="3200"/>
            </a:lvl1pPr>
          </a:lstStyle>
          <a:p>
            <a:r>
              <a:rPr lang="nb-NO"/>
              <a:t>Klikk for å redigere tittelstil</a:t>
            </a:r>
            <a:endParaRPr lang="en-US"/>
          </a:p>
        </p:txBody>
      </p:sp>
      <p:sp>
        <p:nvSpPr>
          <p:cNvPr id="10" name="Content Placeholder 2"/>
          <p:cNvSpPr>
            <a:spLocks noGrp="1"/>
          </p:cNvSpPr>
          <p:nvPr>
            <p:ph sz="quarter" idx="13"/>
          </p:nvPr>
        </p:nvSpPr>
        <p:spPr>
          <a:xfrm>
            <a:off x="5078062" y="609600"/>
            <a:ext cx="6200163" cy="5181599"/>
          </a:xfrm>
        </p:spPr>
        <p:txBody>
          <a:bodyPr/>
          <a:lstStyle/>
          <a:p>
            <a:pPr lvl="0"/>
            <a:r>
              <a:rPr lang="nb-NO"/>
              <a:t>Rediger tekststiler i malen
Andre nivå
Tredje nivå
Fjerde nivå
Femte nivå</a:t>
            </a:r>
            <a:endParaRPr lang="en-US"/>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
Andre nivå
Tredje nivå
Fjerde nivå
Femte nivå</a:t>
            </a:r>
            <a:endParaRPr lang="en-US"/>
          </a:p>
        </p:txBody>
      </p:sp>
      <p:sp>
        <p:nvSpPr>
          <p:cNvPr id="5" name="Date Placeholder 4"/>
          <p:cNvSpPr>
            <a:spLocks noGrp="1"/>
          </p:cNvSpPr>
          <p:nvPr>
            <p:ph type="dt" sz="half" idx="10"/>
          </p:nvPr>
        </p:nvSpPr>
        <p:spPr/>
        <p:txBody>
          <a:bodyPr/>
          <a:lstStyle/>
          <a:p>
            <a:pPr defTabSz="914400">
              <a:defRPr/>
            </a:pPr>
            <a:fld id="{652A1B33-DD0A-7649-AAF0-5F4C99CBE5DD}" type="datetime1">
              <a:rPr lang="da-DK" smtClean="0">
                <a:solidFill>
                  <a:prstClr val="black"/>
                </a:solidFill>
              </a:rPr>
              <a:t>11-11-2024</a:t>
            </a:fld>
            <a:endParaRPr lang="en-US">
              <a:solidFill>
                <a:prstClr val="black"/>
              </a:solidFill>
            </a:endParaRPr>
          </a:p>
        </p:txBody>
      </p:sp>
      <p:sp>
        <p:nvSpPr>
          <p:cNvPr id="6" name="Footer Placeholder 5"/>
          <p:cNvSpPr>
            <a:spLocks noGrp="1"/>
          </p:cNvSpPr>
          <p:nvPr>
            <p:ph type="ftr" sz="quarter" idx="11"/>
          </p:nvPr>
        </p:nvSpPr>
        <p:spPr/>
        <p:txBody>
          <a:bodyPr/>
          <a:lstStyle/>
          <a:p>
            <a:pPr defTabSz="914400">
              <a:defRPr/>
            </a:pPr>
            <a:r>
              <a:rPr lang="en-US">
                <a:solidFill>
                  <a:prstClr val="black"/>
                </a:solidFill>
              </a:rPr>
              <a:t>Psykoterapeut MPF Charlotte Krolykke                                                    Copyright Joanne Dolhanty 2018</a:t>
            </a:r>
          </a:p>
        </p:txBody>
      </p:sp>
      <p:sp>
        <p:nvSpPr>
          <p:cNvPr id="7" name="Slide Number Placeholder 6"/>
          <p:cNvSpPr>
            <a:spLocks noGrp="1"/>
          </p:cNvSpPr>
          <p:nvPr>
            <p:ph type="sldNum" sz="quarter" idx="12"/>
          </p:nvPr>
        </p:nvSpPr>
        <p:spPr/>
        <p:txBody>
          <a:bodyPr/>
          <a:lstStyle/>
          <a:p>
            <a:pPr defTabSz="914400">
              <a:defRPr/>
            </a:pPr>
            <a:fld id="{94C9A9A0-37CB-49BE-B0B0-6AF45B31383E}" type="slidenum">
              <a:rPr lang="en-US" altLang="en-US" smtClean="0">
                <a:solidFill>
                  <a:prstClr val="black"/>
                </a:solidFill>
              </a:rPr>
              <a:pPr defTabSz="914400">
                <a:defRPr/>
              </a:pPr>
              <a:t>‹nr.›</a:t>
            </a:fld>
            <a:endParaRPr lang="en-US" altLang="en-US">
              <a:solidFill>
                <a:prstClr val="black"/>
              </a:solidFill>
            </a:endParaRPr>
          </a:p>
        </p:txBody>
      </p:sp>
    </p:spTree>
    <p:extLst>
      <p:ext uri="{BB962C8B-B14F-4D97-AF65-F5344CB8AC3E}">
        <p14:creationId xmlns:p14="http://schemas.microsoft.com/office/powerpoint/2010/main" val="698105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Navnekort">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nb-NO"/>
              <a:t>Klikk for å redigere tittelstil</a:t>
            </a:r>
            <a:endParaRPr lang="en-US"/>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50C52393-FBC0-A743-A94B-78668082F459}" type="datetime1">
              <a:rPr lang="da-DK" smtClean="0"/>
              <a:t>11-11-2024</a:t>
            </a:fld>
            <a:endParaRPr lang="nb-NO"/>
          </a:p>
        </p:txBody>
      </p:sp>
      <p:sp>
        <p:nvSpPr>
          <p:cNvPr id="5" name="Footer Placeholder 4"/>
          <p:cNvSpPr>
            <a:spLocks noGrp="1"/>
          </p:cNvSpPr>
          <p:nvPr>
            <p:ph type="ftr" sz="quarter" idx="11"/>
          </p:nvPr>
        </p:nvSpPr>
        <p:spPr/>
        <p:txBody>
          <a:bodyPr/>
          <a:lstStyle/>
          <a:p>
            <a:r>
              <a:rPr lang="en-US"/>
              <a:t>Psykoterapeut MPF Charlotte Krolykke                                                    Copyright Joanne Dolhanty 2018</a:t>
            </a:r>
            <a:endParaRPr lang="nb-NO"/>
          </a:p>
        </p:txBody>
      </p:sp>
      <p:sp>
        <p:nvSpPr>
          <p:cNvPr id="6" name="Slide Number Placeholder 5"/>
          <p:cNvSpPr>
            <a:spLocks noGrp="1"/>
          </p:cNvSpPr>
          <p:nvPr>
            <p:ph type="sldNum" sz="quarter" idx="12"/>
          </p:nvPr>
        </p:nvSpPr>
        <p:spPr/>
        <p:txBody>
          <a:bodyPr/>
          <a:lstStyle/>
          <a:p>
            <a:fld id="{7B1E1485-502F-4DF1-A952-5BAF49DF564B}" type="slidenum">
              <a:rPr lang="nb-NO" smtClean="0"/>
              <a:t>‹nr.›</a:t>
            </a:fld>
            <a:endParaRPr lang="nb-NO"/>
          </a:p>
        </p:txBody>
      </p:sp>
    </p:spTree>
    <p:extLst>
      <p:ext uri="{BB962C8B-B14F-4D97-AF65-F5344CB8AC3E}">
        <p14:creationId xmlns:p14="http://schemas.microsoft.com/office/powerpoint/2010/main" val="2505468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 kolonner">
    <p:spTree>
      <p:nvGrpSpPr>
        <p:cNvPr id="1" name=""/>
        <p:cNvGrpSpPr/>
        <p:nvPr/>
      </p:nvGrpSpPr>
      <p:grpSpPr>
        <a:xfrm>
          <a:off x="0" y="0"/>
          <a:ext cx="0" cy="0"/>
          <a:chOff x="0" y="0"/>
          <a:chExt cx="0" cy="0"/>
        </a:xfrm>
      </p:grpSpPr>
      <p:sp>
        <p:nvSpPr>
          <p:cNvPr id="15" name="Title 1"/>
          <p:cNvSpPr>
            <a:spLocks noGrp="1"/>
          </p:cNvSpPr>
          <p:nvPr>
            <p:ph type="title"/>
          </p:nvPr>
        </p:nvSpPr>
        <p:spPr>
          <a:xfrm>
            <a:off x="913774" y="609600"/>
            <a:ext cx="10364452" cy="1605094"/>
          </a:xfrm>
        </p:spPr>
        <p:txBody>
          <a:bodyPr/>
          <a:lstStyle/>
          <a:p>
            <a:r>
              <a:rPr lang="nb-NO"/>
              <a:t>Klikk for å redigere tittelstil</a:t>
            </a:r>
            <a:endParaRPr lang="en-US"/>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
Andre nivå
Tredje nivå
Fjerde nivå
Femte nivå</a:t>
            </a:r>
            <a:endParaRPr lang="en-US"/>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
Andre nivå
Tredje nivå
Fjerde nivå
Femte nivå</a:t>
            </a:r>
            <a:endParaRPr lang="en-US"/>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
Andre nivå
Tredje nivå
Fjerde nivå
Femte nivå</a:t>
            </a:r>
            <a:endParaRPr lang="en-US"/>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
Andre nivå
Tredje nivå
Fjerde nivå
Femte nivå</a:t>
            </a:r>
            <a:endParaRPr lang="en-US"/>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
Andre nivå
Tredje nivå
Fjerde nivå
Femte nivå</a:t>
            </a:r>
            <a:endParaRPr lang="en-US"/>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
Andre nivå
Tredje nivå
Fjerde nivå
Femte nivå</a:t>
            </a:r>
            <a:endParaRPr lang="en-US"/>
          </a:p>
        </p:txBody>
      </p:sp>
      <p:sp>
        <p:nvSpPr>
          <p:cNvPr id="3" name="Date Placeholder 2"/>
          <p:cNvSpPr>
            <a:spLocks noGrp="1"/>
          </p:cNvSpPr>
          <p:nvPr>
            <p:ph type="dt" sz="half" idx="10"/>
          </p:nvPr>
        </p:nvSpPr>
        <p:spPr/>
        <p:txBody>
          <a:bodyPr/>
          <a:lstStyle/>
          <a:p>
            <a:pPr>
              <a:defRPr/>
            </a:pPr>
            <a:fld id="{772907A7-EE32-704C-915A-E5964A0A8294}" type="datetime1">
              <a:rPr lang="da-DK" smtClean="0">
                <a:solidFill>
                  <a:prstClr val="black"/>
                </a:solidFill>
              </a:rPr>
              <a:t>11-11-2024</a:t>
            </a:fld>
            <a:endParaRPr lang="en-US">
              <a:solidFill>
                <a:prstClr val="black"/>
              </a:solidFill>
            </a:endParaRPr>
          </a:p>
        </p:txBody>
      </p:sp>
      <p:sp>
        <p:nvSpPr>
          <p:cNvPr id="4" name="Footer Placeholder 3"/>
          <p:cNvSpPr>
            <a:spLocks noGrp="1"/>
          </p:cNvSpPr>
          <p:nvPr>
            <p:ph type="ftr" sz="quarter" idx="11"/>
          </p:nvPr>
        </p:nvSpPr>
        <p:spPr/>
        <p:txBody>
          <a:bodyPr/>
          <a:lstStyle/>
          <a:p>
            <a:pPr>
              <a:defRPr/>
            </a:pPr>
            <a:r>
              <a:rPr lang="en-US">
                <a:solidFill>
                  <a:prstClr val="black"/>
                </a:solidFill>
              </a:rPr>
              <a:t>Psykoterapeut MPF Charlotte Krolykke                                                    Copyright Joanne Dolhanty 2018</a:t>
            </a:r>
          </a:p>
        </p:txBody>
      </p:sp>
      <p:sp>
        <p:nvSpPr>
          <p:cNvPr id="5" name="Slide Number Placeholder 4"/>
          <p:cNvSpPr>
            <a:spLocks noGrp="1"/>
          </p:cNvSpPr>
          <p:nvPr>
            <p:ph type="sldNum" sz="quarter" idx="12"/>
          </p:nvPr>
        </p:nvSpPr>
        <p:spPr/>
        <p:txBody>
          <a:bodyPr/>
          <a:lstStyle/>
          <a:p>
            <a:pPr>
              <a:defRPr/>
            </a:pPr>
            <a:fld id="{94C9A9A0-37CB-49BE-B0B0-6AF45B31383E}" type="slidenum">
              <a:rPr lang="en-US" altLang="en-US" smtClean="0">
                <a:solidFill>
                  <a:prstClr val="black"/>
                </a:solidFill>
              </a:rPr>
              <a:pPr>
                <a:defRPr/>
              </a:pPr>
              <a:t>‹nr.›</a:t>
            </a:fld>
            <a:endParaRPr lang="en-US" altLang="en-US">
              <a:solidFill>
                <a:prstClr val="black"/>
              </a:solidFill>
            </a:endParaRPr>
          </a:p>
        </p:txBody>
      </p:sp>
    </p:spTree>
    <p:extLst>
      <p:ext uri="{BB962C8B-B14F-4D97-AF65-F5344CB8AC3E}">
        <p14:creationId xmlns:p14="http://schemas.microsoft.com/office/powerpoint/2010/main" val="448580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Rediger teksttypografien i masteren
Andet niveau
Tredje niveau
Fjerde niveau
Femte niveau</a:t>
            </a:r>
            <a:endParaRPr lang="en-US" dirty="0"/>
          </a:p>
        </p:txBody>
      </p:sp>
      <p:sp>
        <p:nvSpPr>
          <p:cNvPr id="4" name="Date Placeholder 3"/>
          <p:cNvSpPr>
            <a:spLocks noGrp="1"/>
          </p:cNvSpPr>
          <p:nvPr>
            <p:ph type="dt" sz="half" idx="10"/>
          </p:nvPr>
        </p:nvSpPr>
        <p:spPr/>
        <p:txBody>
          <a:bodyPr/>
          <a:lstStyle/>
          <a:p>
            <a:fld id="{1FE89229-0AAA-CA4E-B8E8-50CD766600C4}" type="datetime1">
              <a:rPr lang="da-DK" smtClean="0"/>
              <a:t>11-11-2024</a:t>
            </a:fld>
            <a:endParaRPr lang="nb-NO"/>
          </a:p>
        </p:txBody>
      </p:sp>
      <p:sp>
        <p:nvSpPr>
          <p:cNvPr id="5" name="Footer Placeholder 4"/>
          <p:cNvSpPr>
            <a:spLocks noGrp="1"/>
          </p:cNvSpPr>
          <p:nvPr>
            <p:ph type="ftr" sz="quarter" idx="11"/>
          </p:nvPr>
        </p:nvSpPr>
        <p:spPr/>
        <p:txBody>
          <a:bodyPr/>
          <a:lstStyle/>
          <a:p>
            <a:r>
              <a:rPr lang="en-US"/>
              <a:t>Psykoterapeut MPF Charlotte Krolykke                                                    Copyright Joanne Dolhanty 2018</a:t>
            </a:r>
            <a:endParaRPr lang="nb-NO"/>
          </a:p>
        </p:txBody>
      </p:sp>
      <p:sp>
        <p:nvSpPr>
          <p:cNvPr id="6" name="Slide Number Placeholder 5"/>
          <p:cNvSpPr>
            <a:spLocks noGrp="1"/>
          </p:cNvSpPr>
          <p:nvPr>
            <p:ph type="sldNum" sz="quarter" idx="12"/>
          </p:nvPr>
        </p:nvSpPr>
        <p:spPr/>
        <p:txBody>
          <a:bodyPr/>
          <a:lstStyle/>
          <a:p>
            <a:fld id="{7B1E1485-502F-4DF1-A952-5BAF49DF564B}" type="slidenum">
              <a:rPr lang="nb-NO" smtClean="0"/>
              <a:t>‹nr.›</a:t>
            </a:fld>
            <a:endParaRPr lang="nb-NO"/>
          </a:p>
        </p:txBody>
      </p:sp>
    </p:spTree>
    <p:extLst>
      <p:ext uri="{BB962C8B-B14F-4D97-AF65-F5344CB8AC3E}">
        <p14:creationId xmlns:p14="http://schemas.microsoft.com/office/powerpoint/2010/main" val="1007405477"/>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teksttypografien i masteren
Andet niveau
Tredje niveau
Fjerde niveau
Femte niveau</a:t>
            </a:r>
            <a:endParaRPr lang="en-US" dirty="0"/>
          </a:p>
        </p:txBody>
      </p:sp>
      <p:sp>
        <p:nvSpPr>
          <p:cNvPr id="4" name="Date Placeholder 3"/>
          <p:cNvSpPr>
            <a:spLocks noGrp="1"/>
          </p:cNvSpPr>
          <p:nvPr>
            <p:ph type="dt" sz="half" idx="10"/>
          </p:nvPr>
        </p:nvSpPr>
        <p:spPr/>
        <p:txBody>
          <a:bodyPr/>
          <a:lstStyle/>
          <a:p>
            <a:fld id="{1FE89229-0AAA-CA4E-B8E8-50CD766600C4}" type="datetime1">
              <a:rPr lang="da-DK" smtClean="0"/>
              <a:t>11-11-2024</a:t>
            </a:fld>
            <a:endParaRPr lang="nb-NO"/>
          </a:p>
        </p:txBody>
      </p:sp>
      <p:sp>
        <p:nvSpPr>
          <p:cNvPr id="5" name="Footer Placeholder 4"/>
          <p:cNvSpPr>
            <a:spLocks noGrp="1"/>
          </p:cNvSpPr>
          <p:nvPr>
            <p:ph type="ftr" sz="quarter" idx="11"/>
          </p:nvPr>
        </p:nvSpPr>
        <p:spPr/>
        <p:txBody>
          <a:bodyPr/>
          <a:lstStyle/>
          <a:p>
            <a:r>
              <a:rPr lang="en-US"/>
              <a:t>Psykoterapeut MPF Charlotte Krolykke                                                    Copyright Joanne Dolhanty 2018</a:t>
            </a:r>
            <a:endParaRPr lang="nb-NO"/>
          </a:p>
        </p:txBody>
      </p:sp>
      <p:sp>
        <p:nvSpPr>
          <p:cNvPr id="6" name="Slide Number Placeholder 5"/>
          <p:cNvSpPr>
            <a:spLocks noGrp="1"/>
          </p:cNvSpPr>
          <p:nvPr>
            <p:ph type="sldNum" sz="quarter" idx="12"/>
          </p:nvPr>
        </p:nvSpPr>
        <p:spPr/>
        <p:txBody>
          <a:bodyPr/>
          <a:lstStyle/>
          <a:p>
            <a:fld id="{7B1E1485-502F-4DF1-A952-5BAF49DF564B}" type="slidenum">
              <a:rPr lang="nb-NO" smtClean="0"/>
              <a:t>‹nr.›</a:t>
            </a:fld>
            <a:endParaRPr lang="nb-NO"/>
          </a:p>
        </p:txBody>
      </p:sp>
    </p:spTree>
    <p:extLst>
      <p:ext uri="{BB962C8B-B14F-4D97-AF65-F5344CB8AC3E}">
        <p14:creationId xmlns:p14="http://schemas.microsoft.com/office/powerpoint/2010/main" val="3977398187"/>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a-DK"/>
              <a:t>Rediger teksttypografien i masteren
Andet niveau
Tredje niveau
Fjerde niveau
Femte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a-DK"/>
              <a:t>Rediger teksttypografien i masteren
Andet niveau
Tredje niveau
Fjerde niveau
Femte niveau</a:t>
            </a:r>
            <a:endParaRPr lang="en-US" dirty="0"/>
          </a:p>
        </p:txBody>
      </p:sp>
      <p:sp>
        <p:nvSpPr>
          <p:cNvPr id="5" name="Date Placeholder 4"/>
          <p:cNvSpPr>
            <a:spLocks noGrp="1"/>
          </p:cNvSpPr>
          <p:nvPr>
            <p:ph type="dt" sz="half" idx="10"/>
          </p:nvPr>
        </p:nvSpPr>
        <p:spPr/>
        <p:txBody>
          <a:bodyPr/>
          <a:lstStyle/>
          <a:p>
            <a:fld id="{1FE89229-0AAA-CA4E-B8E8-50CD766600C4}" type="datetime1">
              <a:rPr lang="da-DK" smtClean="0"/>
              <a:t>11-11-2024</a:t>
            </a:fld>
            <a:endParaRPr lang="nb-NO"/>
          </a:p>
        </p:txBody>
      </p:sp>
      <p:sp>
        <p:nvSpPr>
          <p:cNvPr id="6" name="Footer Placeholder 5"/>
          <p:cNvSpPr>
            <a:spLocks noGrp="1"/>
          </p:cNvSpPr>
          <p:nvPr>
            <p:ph type="ftr" sz="quarter" idx="11"/>
          </p:nvPr>
        </p:nvSpPr>
        <p:spPr/>
        <p:txBody>
          <a:bodyPr/>
          <a:lstStyle/>
          <a:p>
            <a:r>
              <a:rPr lang="en-US"/>
              <a:t>Psykoterapeut MPF Charlotte Krolykke                                                    Copyright Joanne Dolhanty 2018</a:t>
            </a:r>
            <a:endParaRPr lang="nb-NO"/>
          </a:p>
        </p:txBody>
      </p:sp>
      <p:sp>
        <p:nvSpPr>
          <p:cNvPr id="7" name="Slide Number Placeholder 6"/>
          <p:cNvSpPr>
            <a:spLocks noGrp="1"/>
          </p:cNvSpPr>
          <p:nvPr>
            <p:ph type="sldNum" sz="quarter" idx="12"/>
          </p:nvPr>
        </p:nvSpPr>
        <p:spPr/>
        <p:txBody>
          <a:bodyPr/>
          <a:lstStyle/>
          <a:p>
            <a:fld id="{7B1E1485-502F-4DF1-A952-5BAF49DF564B}" type="slidenum">
              <a:rPr lang="nb-NO" smtClean="0"/>
              <a:t>‹nr.›</a:t>
            </a:fld>
            <a:endParaRPr lang="nb-NO"/>
          </a:p>
        </p:txBody>
      </p:sp>
    </p:spTree>
    <p:extLst>
      <p:ext uri="{BB962C8B-B14F-4D97-AF65-F5344CB8AC3E}">
        <p14:creationId xmlns:p14="http://schemas.microsoft.com/office/powerpoint/2010/main" val="2025599126"/>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
Andet niveau
Tredje niveau
Fjerde niveau
Femte niveau</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da-DK"/>
              <a:t>Rediger teksttypografien i masteren
Andet niveau
Tredje niveau
Fjerde niveau
Femte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
Andet niveau
Tredje niveau
Fjerde niveau
Femte niveau</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da-DK"/>
              <a:t>Rediger teksttypografien i masteren
Andet niveau
Tredje niveau
Fjerde niveau
Femte niveau</a:t>
            </a:r>
            <a:endParaRPr lang="en-US" dirty="0"/>
          </a:p>
        </p:txBody>
      </p:sp>
      <p:sp>
        <p:nvSpPr>
          <p:cNvPr id="7" name="Date Placeholder 6"/>
          <p:cNvSpPr>
            <a:spLocks noGrp="1"/>
          </p:cNvSpPr>
          <p:nvPr>
            <p:ph type="dt" sz="half" idx="10"/>
          </p:nvPr>
        </p:nvSpPr>
        <p:spPr/>
        <p:txBody>
          <a:bodyPr/>
          <a:lstStyle/>
          <a:p>
            <a:fld id="{AD5B7B29-A456-8045-BECA-6F82E6C05CC5}" type="datetime1">
              <a:rPr lang="da-DK" smtClean="0"/>
              <a:t>11-11-2024</a:t>
            </a:fld>
            <a:endParaRPr lang="nb-NO"/>
          </a:p>
        </p:txBody>
      </p:sp>
      <p:sp>
        <p:nvSpPr>
          <p:cNvPr id="8" name="Footer Placeholder 7"/>
          <p:cNvSpPr>
            <a:spLocks noGrp="1"/>
          </p:cNvSpPr>
          <p:nvPr>
            <p:ph type="ftr" sz="quarter" idx="11"/>
          </p:nvPr>
        </p:nvSpPr>
        <p:spPr/>
        <p:txBody>
          <a:bodyPr/>
          <a:lstStyle/>
          <a:p>
            <a:r>
              <a:rPr lang="en-US"/>
              <a:t>Psykoterapeut MPF Charlotte Krolykke                                                    Copyright Joanne Dolhanty 2018</a:t>
            </a:r>
            <a:endParaRPr lang="nb-NO"/>
          </a:p>
        </p:txBody>
      </p:sp>
      <p:sp>
        <p:nvSpPr>
          <p:cNvPr id="9" name="Slide Number Placeholder 8"/>
          <p:cNvSpPr>
            <a:spLocks noGrp="1"/>
          </p:cNvSpPr>
          <p:nvPr>
            <p:ph type="sldNum" sz="quarter" idx="12"/>
          </p:nvPr>
        </p:nvSpPr>
        <p:spPr/>
        <p:txBody>
          <a:bodyPr/>
          <a:lstStyle/>
          <a:p>
            <a:fld id="{7B1E1485-502F-4DF1-A952-5BAF49DF564B}" type="slidenum">
              <a:rPr lang="nb-NO" smtClean="0"/>
              <a:t>‹nr.›</a:t>
            </a:fld>
            <a:endParaRPr lang="nb-NO"/>
          </a:p>
        </p:txBody>
      </p:sp>
    </p:spTree>
    <p:extLst>
      <p:ext uri="{BB962C8B-B14F-4D97-AF65-F5344CB8AC3E}">
        <p14:creationId xmlns:p14="http://schemas.microsoft.com/office/powerpoint/2010/main" val="3469872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1FE89229-0AAA-CA4E-B8E8-50CD766600C4}" type="datetime1">
              <a:rPr lang="da-DK" smtClean="0"/>
              <a:t>11-11-2024</a:t>
            </a:fld>
            <a:endParaRPr lang="nb-NO"/>
          </a:p>
        </p:txBody>
      </p:sp>
      <p:sp>
        <p:nvSpPr>
          <p:cNvPr id="4" name="Footer Placeholder 3"/>
          <p:cNvSpPr>
            <a:spLocks noGrp="1"/>
          </p:cNvSpPr>
          <p:nvPr>
            <p:ph type="ftr" sz="quarter" idx="11"/>
          </p:nvPr>
        </p:nvSpPr>
        <p:spPr/>
        <p:txBody>
          <a:bodyPr/>
          <a:lstStyle/>
          <a:p>
            <a:r>
              <a:rPr lang="en-US"/>
              <a:t>Psykoterapeut MPF Charlotte Krolykke                                                    Copyright Joanne Dolhanty 2018</a:t>
            </a:r>
            <a:endParaRPr lang="nb-NO"/>
          </a:p>
        </p:txBody>
      </p:sp>
      <p:sp>
        <p:nvSpPr>
          <p:cNvPr id="5" name="Slide Number Placeholder 4"/>
          <p:cNvSpPr>
            <a:spLocks noGrp="1"/>
          </p:cNvSpPr>
          <p:nvPr>
            <p:ph type="sldNum" sz="quarter" idx="12"/>
          </p:nvPr>
        </p:nvSpPr>
        <p:spPr/>
        <p:txBody>
          <a:bodyPr/>
          <a:lstStyle/>
          <a:p>
            <a:fld id="{7B1E1485-502F-4DF1-A952-5BAF49DF564B}" type="slidenum">
              <a:rPr lang="nb-NO" smtClean="0"/>
              <a:t>‹nr.›</a:t>
            </a:fld>
            <a:endParaRPr lang="nb-NO"/>
          </a:p>
        </p:txBody>
      </p:sp>
    </p:spTree>
    <p:extLst>
      <p:ext uri="{BB962C8B-B14F-4D97-AF65-F5344CB8AC3E}">
        <p14:creationId xmlns:p14="http://schemas.microsoft.com/office/powerpoint/2010/main" val="970591356"/>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E89229-0AAA-CA4E-B8E8-50CD766600C4}" type="datetime1">
              <a:rPr lang="da-DK" smtClean="0"/>
              <a:t>11-11-2024</a:t>
            </a:fld>
            <a:endParaRPr lang="nb-NO"/>
          </a:p>
        </p:txBody>
      </p:sp>
      <p:sp>
        <p:nvSpPr>
          <p:cNvPr id="3" name="Footer Placeholder 2"/>
          <p:cNvSpPr>
            <a:spLocks noGrp="1"/>
          </p:cNvSpPr>
          <p:nvPr>
            <p:ph type="ftr" sz="quarter" idx="11"/>
          </p:nvPr>
        </p:nvSpPr>
        <p:spPr/>
        <p:txBody>
          <a:bodyPr/>
          <a:lstStyle/>
          <a:p>
            <a:r>
              <a:rPr lang="en-US"/>
              <a:t>Psykoterapeut MPF Charlotte Krolykke                                                    Copyright Joanne Dolhanty 2018</a:t>
            </a:r>
            <a:endParaRPr lang="nb-NO"/>
          </a:p>
        </p:txBody>
      </p:sp>
      <p:sp>
        <p:nvSpPr>
          <p:cNvPr id="4" name="Slide Number Placeholder 3"/>
          <p:cNvSpPr>
            <a:spLocks noGrp="1"/>
          </p:cNvSpPr>
          <p:nvPr>
            <p:ph type="sldNum" sz="quarter" idx="12"/>
          </p:nvPr>
        </p:nvSpPr>
        <p:spPr/>
        <p:txBody>
          <a:bodyPr/>
          <a:lstStyle/>
          <a:p>
            <a:fld id="{7B1E1485-502F-4DF1-A952-5BAF49DF564B}" type="slidenum">
              <a:rPr lang="nb-NO" smtClean="0"/>
              <a:t>‹nr.›</a:t>
            </a:fld>
            <a:endParaRPr lang="nb-NO"/>
          </a:p>
        </p:txBody>
      </p:sp>
    </p:spTree>
    <p:extLst>
      <p:ext uri="{BB962C8B-B14F-4D97-AF65-F5344CB8AC3E}">
        <p14:creationId xmlns:p14="http://schemas.microsoft.com/office/powerpoint/2010/main" val="788425189"/>
      </p:ext>
    </p:extLst>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teksttypografien i masteren
Andet niveau
Tredje niveau
Fjerde niveau
Femte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
Andet niveau
Tredje niveau
Fjerde niveau
Femte niveau</a:t>
            </a:r>
            <a:endParaRPr lang="en-US" dirty="0"/>
          </a:p>
        </p:txBody>
      </p:sp>
      <p:sp>
        <p:nvSpPr>
          <p:cNvPr id="5" name="Date Placeholder 4"/>
          <p:cNvSpPr>
            <a:spLocks noGrp="1"/>
          </p:cNvSpPr>
          <p:nvPr>
            <p:ph type="dt" sz="half" idx="10"/>
          </p:nvPr>
        </p:nvSpPr>
        <p:spPr/>
        <p:txBody>
          <a:bodyPr/>
          <a:lstStyle/>
          <a:p>
            <a:fld id="{1FE89229-0AAA-CA4E-B8E8-50CD766600C4}" type="datetime1">
              <a:rPr lang="da-DK" smtClean="0"/>
              <a:t>11-11-2024</a:t>
            </a:fld>
            <a:endParaRPr lang="nb-NO"/>
          </a:p>
        </p:txBody>
      </p:sp>
      <p:sp>
        <p:nvSpPr>
          <p:cNvPr id="6" name="Footer Placeholder 5"/>
          <p:cNvSpPr>
            <a:spLocks noGrp="1"/>
          </p:cNvSpPr>
          <p:nvPr>
            <p:ph type="ftr" sz="quarter" idx="11"/>
          </p:nvPr>
        </p:nvSpPr>
        <p:spPr/>
        <p:txBody>
          <a:bodyPr/>
          <a:lstStyle/>
          <a:p>
            <a:r>
              <a:rPr lang="en-US"/>
              <a:t>Psykoterapeut MPF Charlotte Krolykke                                                    Copyright Joanne Dolhanty 2018</a:t>
            </a:r>
            <a:endParaRPr lang="nb-NO"/>
          </a:p>
        </p:txBody>
      </p:sp>
      <p:sp>
        <p:nvSpPr>
          <p:cNvPr id="7" name="Slide Number Placeholder 6"/>
          <p:cNvSpPr>
            <a:spLocks noGrp="1"/>
          </p:cNvSpPr>
          <p:nvPr>
            <p:ph type="sldNum" sz="quarter" idx="12"/>
          </p:nvPr>
        </p:nvSpPr>
        <p:spPr/>
        <p:txBody>
          <a:bodyPr/>
          <a:lstStyle/>
          <a:p>
            <a:fld id="{7B1E1485-502F-4DF1-A952-5BAF49DF564B}" type="slidenum">
              <a:rPr lang="nb-NO" smtClean="0"/>
              <a:t>‹nr.›</a:t>
            </a:fld>
            <a:endParaRPr lang="nb-NO"/>
          </a:p>
        </p:txBody>
      </p:sp>
    </p:spTree>
    <p:extLst>
      <p:ext uri="{BB962C8B-B14F-4D97-AF65-F5344CB8AC3E}">
        <p14:creationId xmlns:p14="http://schemas.microsoft.com/office/powerpoint/2010/main" val="3903089380"/>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
Andet niveau
Tredje niveau
Fjerde niveau
Femte niveau</a:t>
            </a:r>
            <a:endParaRPr lang="en-US" dirty="0"/>
          </a:p>
        </p:txBody>
      </p:sp>
      <p:sp>
        <p:nvSpPr>
          <p:cNvPr id="5" name="Date Placeholder 4"/>
          <p:cNvSpPr>
            <a:spLocks noGrp="1"/>
          </p:cNvSpPr>
          <p:nvPr>
            <p:ph type="dt" sz="half" idx="10"/>
          </p:nvPr>
        </p:nvSpPr>
        <p:spPr/>
        <p:txBody>
          <a:bodyPr/>
          <a:lstStyle/>
          <a:p>
            <a:fld id="{1FE89229-0AAA-CA4E-B8E8-50CD766600C4}" type="datetime1">
              <a:rPr lang="da-DK" smtClean="0"/>
              <a:t>11-11-2024</a:t>
            </a:fld>
            <a:endParaRPr lang="nb-NO"/>
          </a:p>
        </p:txBody>
      </p:sp>
      <p:sp>
        <p:nvSpPr>
          <p:cNvPr id="6" name="Footer Placeholder 5"/>
          <p:cNvSpPr>
            <a:spLocks noGrp="1"/>
          </p:cNvSpPr>
          <p:nvPr>
            <p:ph type="ftr" sz="quarter" idx="11"/>
          </p:nvPr>
        </p:nvSpPr>
        <p:spPr/>
        <p:txBody>
          <a:bodyPr/>
          <a:lstStyle/>
          <a:p>
            <a:r>
              <a:rPr lang="en-US"/>
              <a:t>Psykoterapeut MPF Charlotte Krolykke                                                    Copyright Joanne Dolhanty 2018</a:t>
            </a:r>
            <a:endParaRPr lang="nb-NO"/>
          </a:p>
        </p:txBody>
      </p:sp>
      <p:sp>
        <p:nvSpPr>
          <p:cNvPr id="7" name="Slide Number Placeholder 6"/>
          <p:cNvSpPr>
            <a:spLocks noGrp="1"/>
          </p:cNvSpPr>
          <p:nvPr>
            <p:ph type="sldNum" sz="quarter" idx="12"/>
          </p:nvPr>
        </p:nvSpPr>
        <p:spPr/>
        <p:txBody>
          <a:bodyPr/>
          <a:lstStyle/>
          <a:p>
            <a:fld id="{7B1E1485-502F-4DF1-A952-5BAF49DF564B}" type="slidenum">
              <a:rPr lang="nb-NO" smtClean="0"/>
              <a:t>‹nr.›</a:t>
            </a:fld>
            <a:endParaRPr lang="nb-NO"/>
          </a:p>
        </p:txBody>
      </p:sp>
    </p:spTree>
    <p:extLst>
      <p:ext uri="{BB962C8B-B14F-4D97-AF65-F5344CB8AC3E}">
        <p14:creationId xmlns:p14="http://schemas.microsoft.com/office/powerpoint/2010/main" val="3891224061"/>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teksttypografien i masteren
Andet niveau
Tredje niveau
Fjerde niveau
Femte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E89229-0AAA-CA4E-B8E8-50CD766600C4}" type="datetime1">
              <a:rPr lang="da-DK" smtClean="0"/>
              <a:t>11-11-2024</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Psykoterapeut MPF Charlotte Krolykke                                                    Copyright Joanne Dolhanty 2018</a:t>
            </a:r>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1E1485-502F-4DF1-A952-5BAF49DF564B}" type="slidenum">
              <a:rPr lang="nb-NO" smtClean="0"/>
              <a:t>‹nr.›</a:t>
            </a:fld>
            <a:endParaRPr lang="nb-NO"/>
          </a:p>
        </p:txBody>
      </p:sp>
    </p:spTree>
    <p:extLst>
      <p:ext uri="{BB962C8B-B14F-4D97-AF65-F5344CB8AC3E}">
        <p14:creationId xmlns:p14="http://schemas.microsoft.com/office/powerpoint/2010/main" val="2699266346"/>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 id="2147484025" r:id="rId12"/>
    <p:sldLayoutId id="2147484026" r:id="rId13"/>
    <p:sldLayoutId id="2147484027" r:id="rId14"/>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0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1.png"/></Relationships>
</file>

<file path=ppt/slides/_rels/slide10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7.xml"/><Relationship Id="rId1" Type="http://schemas.openxmlformats.org/officeDocument/2006/relationships/video" Target="https://www.youtube.com/embed/1Evwgu369Jw?feature=oembed" TargetMode="External"/><Relationship Id="rId4" Type="http://schemas.openxmlformats.org/officeDocument/2006/relationships/image" Target="../media/image59.jpeg"/></Relationships>
</file>

<file path=ppt/slides/_rels/slide1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0.xml.rels><?xml version="1.0" encoding="UTF-8" standalone="yes"?>
<Relationships xmlns="http://schemas.openxmlformats.org/package/2006/relationships"><Relationship Id="rId3" Type="http://schemas.openxmlformats.org/officeDocument/2006/relationships/hyperlink" Target="https://www.youtube.com/watch?v=kuuUEDA_Z0s" TargetMode="External"/><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1.png"/><Relationship Id="rId4" Type="http://schemas.openxmlformats.org/officeDocument/2006/relationships/notesSlide" Target="../notesSlides/notesSlide119.xml"/></Relationships>
</file>

<file path=ppt/slides/_rels/slide12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hyperlink" Target="../Power%20Point%20presentasjon/EFV%20filmer/Alfred%20&amp;%20Skyggen%20-%20en%20liten%20film%20om%20f&#248;lelser%20(oppdatert%20versjon).mp4"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Kkz7frj6TLk&amp;t=15s"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hyperlink" Target="https://www.youtube.com/watch?v=Kkz7frj6TLk"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7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8.png"/><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Power%20Point%20presentasjon/EFV%20filmer/Friends%20-%20Joey's%20funny%20'apology'.mp4"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hyperlink" Target="../Power%20Point%20presentasjon/EFV%20filmer/Shrek%20%20-%20That's%20what%20friends%20are%20for.mp4" TargetMode="External"/><Relationship Id="rId4" Type="http://schemas.openxmlformats.org/officeDocument/2006/relationships/image" Target="../media/image39.jpg"/></Relationships>
</file>

<file path=ppt/slides/_rels/slide82.xml.rels><?xml version="1.0" encoding="UTF-8" standalone="yes"?>
<Relationships xmlns="http://schemas.openxmlformats.org/package/2006/relationships"><Relationship Id="rId3" Type="http://schemas.openxmlformats.org/officeDocument/2006/relationships/hyperlink" Target="https://www.youtube.com/watch?v=cBkyueab1vc"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www.youtube.com/watch?v=s_hjC7NB6nY&amp;t=8s"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9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7162247" y="4435095"/>
            <a:ext cx="5104152" cy="1922251"/>
          </a:xfrm>
        </p:spPr>
        <p:txBody>
          <a:bodyPr vert="horz" lIns="91440" tIns="45720" rIns="91440" bIns="45720" rtlCol="0" anchor="t">
            <a:normAutofit fontScale="90000"/>
          </a:bodyPr>
          <a:lstStyle/>
          <a:p>
            <a:pPr algn="l"/>
            <a:r>
              <a:rPr lang="nb-NO" sz="3600" dirty="0">
                <a:latin typeface="Calibri"/>
                <a:cs typeface="Calibri"/>
              </a:rPr>
              <a:t>EMOTIONSFOKUSERET FORÆLDRETERAPI</a:t>
            </a:r>
            <a:br>
              <a:rPr lang="nb-NO" sz="3600" dirty="0">
                <a:latin typeface="Calibri"/>
                <a:cs typeface="Calibri"/>
              </a:rPr>
            </a:br>
            <a:br>
              <a:rPr lang="nb-NO" sz="3600" dirty="0">
                <a:latin typeface="Calibri"/>
                <a:cs typeface="Calibri"/>
              </a:rPr>
            </a:br>
            <a:r>
              <a:rPr lang="nb-NO" sz="3600" dirty="0">
                <a:latin typeface="Calibri"/>
                <a:cs typeface="Calibri"/>
              </a:rPr>
              <a:t>2-DAGES FORÆLDREKURSUS</a:t>
            </a:r>
          </a:p>
        </p:txBody>
      </p:sp>
      <p:sp>
        <p:nvSpPr>
          <p:cNvPr id="3" name="Ellipse 2">
            <a:extLst>
              <a:ext uri="{FF2B5EF4-FFF2-40B4-BE49-F238E27FC236}">
                <a16:creationId xmlns:a16="http://schemas.microsoft.com/office/drawing/2014/main" id="{A3B0200E-A8AB-4540-9AD8-10F11724AABE}"/>
              </a:ext>
            </a:extLst>
          </p:cNvPr>
          <p:cNvSpPr/>
          <p:nvPr/>
        </p:nvSpPr>
        <p:spPr>
          <a:xfrm>
            <a:off x="0" y="1234441"/>
            <a:ext cx="5627077" cy="5623560"/>
          </a:xfrm>
          <a:prstGeom prst="ellipse">
            <a:avLst/>
          </a:prstGeom>
          <a:solidFill>
            <a:schemeClr val="tx1"/>
          </a:solidFill>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 name="Billede 3">
            <a:extLst>
              <a:ext uri="{FF2B5EF4-FFF2-40B4-BE49-F238E27FC236}">
                <a16:creationId xmlns:a16="http://schemas.microsoft.com/office/drawing/2014/main" id="{D3AFEAA6-1111-F849-A14D-DC8C1E425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826" y="2537460"/>
            <a:ext cx="2781028" cy="1668617"/>
          </a:xfrm>
          <a:prstGeom prst="rect">
            <a:avLst/>
          </a:prstGeom>
        </p:spPr>
      </p:pic>
      <p:sp>
        <p:nvSpPr>
          <p:cNvPr id="8" name="Tekstfelt 7">
            <a:extLst>
              <a:ext uri="{FF2B5EF4-FFF2-40B4-BE49-F238E27FC236}">
                <a16:creationId xmlns:a16="http://schemas.microsoft.com/office/drawing/2014/main" id="{18E7EFA9-1CDE-3E41-84D4-9184323F0903}"/>
              </a:ext>
            </a:extLst>
          </p:cNvPr>
          <p:cNvSpPr txBox="1"/>
          <p:nvPr/>
        </p:nvSpPr>
        <p:spPr>
          <a:xfrm>
            <a:off x="1812971" y="3995792"/>
            <a:ext cx="3383280" cy="1631216"/>
          </a:xfrm>
          <a:prstGeom prst="rect">
            <a:avLst/>
          </a:prstGeom>
          <a:noFill/>
        </p:spPr>
        <p:txBody>
          <a:bodyPr wrap="square" rtlCol="0">
            <a:spAutoFit/>
          </a:bodyPr>
          <a:lstStyle/>
          <a:p>
            <a:pPr algn="ctr"/>
            <a:r>
              <a:rPr lang="da-DK" sz="2000" b="1" dirty="0">
                <a:solidFill>
                  <a:schemeClr val="bg1"/>
                </a:solidFill>
              </a:rPr>
              <a:t>Krolykke Terapi &amp; Yoga</a:t>
            </a:r>
          </a:p>
          <a:p>
            <a:pPr algn="ctr"/>
            <a:endParaRPr lang="da-DK" sz="2000" b="1" dirty="0">
              <a:solidFill>
                <a:schemeClr val="bg1"/>
              </a:solidFill>
            </a:endParaRPr>
          </a:p>
          <a:p>
            <a:pPr algn="ctr"/>
            <a:r>
              <a:rPr lang="da-DK" sz="2000" b="1" dirty="0">
                <a:solidFill>
                  <a:schemeClr val="bg1"/>
                </a:solidFill>
              </a:rPr>
              <a:t>Charlotte Krolykke</a:t>
            </a:r>
          </a:p>
          <a:p>
            <a:pPr algn="ctr"/>
            <a:r>
              <a:rPr lang="da-DK" sz="2000" b="1" dirty="0">
                <a:solidFill>
                  <a:schemeClr val="bg1"/>
                </a:solidFill>
              </a:rPr>
              <a:t>Psykoterapeut MPF</a:t>
            </a:r>
          </a:p>
          <a:p>
            <a:pPr algn="ctr"/>
            <a:r>
              <a:rPr lang="da-DK" sz="2000" b="1" dirty="0">
                <a:solidFill>
                  <a:schemeClr val="bg1"/>
                </a:solidFill>
              </a:rPr>
              <a:t>EFST-terapeut og supervisor</a:t>
            </a:r>
          </a:p>
        </p:txBody>
      </p:sp>
    </p:spTree>
    <p:extLst>
      <p:ext uri="{BB962C8B-B14F-4D97-AF65-F5344CB8AC3E}">
        <p14:creationId xmlns:p14="http://schemas.microsoft.com/office/powerpoint/2010/main" val="73163484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11" name="Oval 10"/>
          <p:cNvSpPr/>
          <p:nvPr/>
        </p:nvSpPr>
        <p:spPr>
          <a:xfrm>
            <a:off x="4192172" y="647114"/>
            <a:ext cx="3517917" cy="1835631"/>
          </a:xfrm>
          <a:prstGeom prst="ellipse">
            <a:avLst/>
          </a:prstGeom>
          <a:solidFill>
            <a:srgbClr val="5EA4C9"/>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000" dirty="0" err="1">
                <a:solidFill>
                  <a:srgbClr val="000000"/>
                </a:solidFill>
              </a:rPr>
              <a:t>Kilder</a:t>
            </a:r>
            <a:r>
              <a:rPr lang="en-US" sz="2000" dirty="0">
                <a:solidFill>
                  <a:srgbClr val="000000"/>
                </a:solidFill>
              </a:rPr>
              <a:t> til </a:t>
            </a:r>
            <a:r>
              <a:rPr lang="en-US" sz="2000" dirty="0" err="1">
                <a:solidFill>
                  <a:srgbClr val="000000"/>
                </a:solidFill>
              </a:rPr>
              <a:t>uro</a:t>
            </a:r>
            <a:r>
              <a:rPr lang="en-US" sz="2000" dirty="0">
                <a:solidFill>
                  <a:srgbClr val="000000"/>
                </a:solidFill>
              </a:rPr>
              <a:t>/</a:t>
            </a:r>
            <a:r>
              <a:rPr lang="en-US" sz="2000" dirty="0" err="1">
                <a:solidFill>
                  <a:srgbClr val="000000"/>
                </a:solidFill>
              </a:rPr>
              <a:t>ubehag</a:t>
            </a:r>
            <a:r>
              <a:rPr lang="en-US" sz="2000" dirty="0">
                <a:solidFill>
                  <a:srgbClr val="000000"/>
                </a:solidFill>
              </a:rPr>
              <a:t> </a:t>
            </a:r>
            <a:r>
              <a:rPr lang="en-US" sz="2000" dirty="0" err="1">
                <a:solidFill>
                  <a:srgbClr val="000000"/>
                </a:solidFill>
              </a:rPr>
              <a:t>fra</a:t>
            </a:r>
            <a:r>
              <a:rPr lang="en-US" sz="2000" dirty="0">
                <a:solidFill>
                  <a:srgbClr val="000000"/>
                </a:solidFill>
              </a:rPr>
              <a:t> </a:t>
            </a:r>
            <a:r>
              <a:rPr lang="en-US" sz="2000" dirty="0" err="1">
                <a:solidFill>
                  <a:srgbClr val="C00000"/>
                </a:solidFill>
              </a:rPr>
              <a:t>tidligere</a:t>
            </a:r>
            <a:r>
              <a:rPr lang="en-US" sz="2000" dirty="0">
                <a:solidFill>
                  <a:srgbClr val="C00000"/>
                </a:solidFill>
              </a:rPr>
              <a:t> </a:t>
            </a:r>
            <a:r>
              <a:rPr lang="en-US" sz="2000" dirty="0" err="1">
                <a:solidFill>
                  <a:srgbClr val="000000"/>
                </a:solidFill>
              </a:rPr>
              <a:t>smertefulde</a:t>
            </a:r>
            <a:r>
              <a:rPr lang="en-US" sz="2000" dirty="0">
                <a:solidFill>
                  <a:srgbClr val="000000"/>
                </a:solidFill>
              </a:rPr>
              <a:t> </a:t>
            </a:r>
            <a:r>
              <a:rPr lang="en-US" sz="2000" dirty="0" err="1">
                <a:solidFill>
                  <a:srgbClr val="000000"/>
                </a:solidFill>
              </a:rPr>
              <a:t>oplevelser</a:t>
            </a:r>
            <a:endParaRPr lang="en-US" sz="2000" dirty="0">
              <a:solidFill>
                <a:srgbClr val="000000"/>
              </a:solidFill>
            </a:endParaRPr>
          </a:p>
        </p:txBody>
      </p:sp>
      <p:sp>
        <p:nvSpPr>
          <p:cNvPr id="12" name="Oval 11"/>
          <p:cNvSpPr/>
          <p:nvPr/>
        </p:nvSpPr>
        <p:spPr>
          <a:xfrm>
            <a:off x="1195754" y="2636912"/>
            <a:ext cx="2121829" cy="1295400"/>
          </a:xfrm>
          <a:prstGeom prst="ellipse">
            <a:avLst/>
          </a:prstGeom>
          <a:solidFill>
            <a:schemeClr val="bg1"/>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dirty="0" err="1">
                <a:solidFill>
                  <a:schemeClr val="tx1"/>
                </a:solidFill>
              </a:rPr>
              <a:t>Selve</a:t>
            </a:r>
            <a:r>
              <a:rPr lang="en-US" sz="2400" dirty="0">
                <a:solidFill>
                  <a:schemeClr val="tx1"/>
                </a:solidFill>
              </a:rPr>
              <a:t> </a:t>
            </a:r>
            <a:r>
              <a:rPr lang="en-US" sz="2400" dirty="0" err="1">
                <a:solidFill>
                  <a:schemeClr val="tx1"/>
                </a:solidFill>
              </a:rPr>
              <a:t>erfaringen</a:t>
            </a:r>
            <a:endParaRPr lang="en-US" sz="2400" dirty="0">
              <a:solidFill>
                <a:schemeClr val="tx1"/>
              </a:solidFill>
            </a:endParaRPr>
          </a:p>
        </p:txBody>
      </p:sp>
      <p:sp>
        <p:nvSpPr>
          <p:cNvPr id="14" name="Oval 13"/>
          <p:cNvSpPr/>
          <p:nvPr/>
        </p:nvSpPr>
        <p:spPr>
          <a:xfrm>
            <a:off x="3414130" y="3890436"/>
            <a:ext cx="2887216" cy="1752600"/>
          </a:xfrm>
          <a:prstGeom prst="ellipse">
            <a:avLst/>
          </a:prstGeom>
          <a:solidFill>
            <a:schemeClr val="bg1"/>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dirty="0" err="1">
                <a:solidFill>
                  <a:schemeClr val="tx1"/>
                </a:solidFill>
              </a:rPr>
              <a:t>Omgivelsernes</a:t>
            </a:r>
            <a:r>
              <a:rPr lang="en-US" sz="2400" dirty="0">
                <a:solidFill>
                  <a:schemeClr val="tx1"/>
                </a:solidFill>
              </a:rPr>
              <a:t> </a:t>
            </a:r>
            <a:r>
              <a:rPr lang="en-US" sz="2400" b="1" dirty="0" err="1">
                <a:solidFill>
                  <a:schemeClr val="tx1"/>
                </a:solidFill>
              </a:rPr>
              <a:t>respons</a:t>
            </a:r>
            <a:endParaRPr lang="en-US" sz="2400" b="1" dirty="0">
              <a:solidFill>
                <a:schemeClr val="tx1"/>
              </a:solidFill>
            </a:endParaRPr>
          </a:p>
        </p:txBody>
      </p:sp>
      <p:sp>
        <p:nvSpPr>
          <p:cNvPr id="16" name="Oval 15"/>
          <p:cNvSpPr/>
          <p:nvPr/>
        </p:nvSpPr>
        <p:spPr>
          <a:xfrm>
            <a:off x="7685853" y="2303605"/>
            <a:ext cx="3568136" cy="2667000"/>
          </a:xfrm>
          <a:prstGeom prst="ellipse">
            <a:avLst/>
          </a:prstGeom>
          <a:solidFill>
            <a:schemeClr val="bg1"/>
          </a:solidFill>
          <a:ln>
            <a:no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dirty="0">
                <a:solidFill>
                  <a:schemeClr val="tx1"/>
                </a:solidFill>
              </a:rPr>
              <a:t>At </a:t>
            </a:r>
            <a:r>
              <a:rPr lang="en-US" sz="2400" dirty="0" err="1">
                <a:solidFill>
                  <a:schemeClr val="tx1"/>
                </a:solidFill>
              </a:rPr>
              <a:t>bruge</a:t>
            </a:r>
            <a:r>
              <a:rPr lang="en-US" sz="2400" dirty="0">
                <a:solidFill>
                  <a:schemeClr val="tx1"/>
                </a:solidFill>
              </a:rPr>
              <a:t> </a:t>
            </a:r>
            <a:r>
              <a:rPr lang="en-US" sz="2400" dirty="0" err="1">
                <a:solidFill>
                  <a:schemeClr val="tx1"/>
                </a:solidFill>
              </a:rPr>
              <a:t>undgåelse</a:t>
            </a:r>
            <a:r>
              <a:rPr lang="en-US" sz="2400" dirty="0">
                <a:solidFill>
                  <a:schemeClr val="tx1"/>
                </a:solidFill>
              </a:rPr>
              <a:t> </a:t>
            </a:r>
            <a:r>
              <a:rPr lang="en-US" sz="2400" dirty="0" err="1">
                <a:solidFill>
                  <a:schemeClr val="tx1"/>
                </a:solidFill>
              </a:rPr>
              <a:t>som</a:t>
            </a:r>
            <a:r>
              <a:rPr lang="en-US" sz="2400" dirty="0">
                <a:solidFill>
                  <a:schemeClr val="tx1"/>
                </a:solidFill>
              </a:rPr>
              <a:t> </a:t>
            </a:r>
            <a:r>
              <a:rPr lang="en-US" sz="2400" dirty="0" err="1">
                <a:solidFill>
                  <a:schemeClr val="tx1"/>
                </a:solidFill>
              </a:rPr>
              <a:t>strategi</a:t>
            </a:r>
            <a:r>
              <a:rPr lang="en-US" sz="2400" dirty="0">
                <a:solidFill>
                  <a:schemeClr val="tx1"/>
                </a:solidFill>
              </a:rPr>
              <a:t> til at </a:t>
            </a:r>
            <a:r>
              <a:rPr lang="en-US" sz="2400" dirty="0" err="1">
                <a:solidFill>
                  <a:schemeClr val="tx1"/>
                </a:solidFill>
              </a:rPr>
              <a:t>håndtere</a:t>
            </a:r>
            <a:r>
              <a:rPr lang="en-US" sz="2400" dirty="0">
                <a:solidFill>
                  <a:schemeClr val="tx1"/>
                </a:solidFill>
              </a:rPr>
              <a:t> </a:t>
            </a:r>
            <a:r>
              <a:rPr lang="en-US" sz="2400" dirty="0" err="1">
                <a:solidFill>
                  <a:schemeClr val="tx1"/>
                </a:solidFill>
              </a:rPr>
              <a:t>emotioner</a:t>
            </a:r>
            <a:endParaRPr lang="en-US" sz="2400" dirty="0">
              <a:solidFill>
                <a:schemeClr val="tx1"/>
              </a:solidFill>
            </a:endParaRPr>
          </a:p>
        </p:txBody>
      </p:sp>
      <p:cxnSp>
        <p:nvCxnSpPr>
          <p:cNvPr id="19" name="Straight Arrow Connector 18"/>
          <p:cNvCxnSpPr>
            <a:cxnSpLocks/>
          </p:cNvCxnSpPr>
          <p:nvPr/>
        </p:nvCxnSpPr>
        <p:spPr>
          <a:xfrm flipH="1">
            <a:off x="3317583" y="2255405"/>
            <a:ext cx="1250915" cy="73488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p:cNvCxnSpPr>
          <p:nvPr/>
        </p:nvCxnSpPr>
        <p:spPr>
          <a:xfrm>
            <a:off x="7310918" y="2255405"/>
            <a:ext cx="749870" cy="53779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cxnSpLocks/>
          </p:cNvCxnSpPr>
          <p:nvPr/>
        </p:nvCxnSpPr>
        <p:spPr>
          <a:xfrm flipH="1">
            <a:off x="5517532" y="2622848"/>
            <a:ext cx="289402" cy="123013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p:cNvCxnSpPr>
          <p:nvPr/>
        </p:nvCxnSpPr>
        <p:spPr>
          <a:xfrm flipH="1">
            <a:off x="9463582" y="5049454"/>
            <a:ext cx="6339" cy="59358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10918" y="5683919"/>
            <a:ext cx="4608512" cy="707886"/>
          </a:xfrm>
          <a:prstGeom prst="rect">
            <a:avLst/>
          </a:prstGeom>
          <a:solidFill>
            <a:srgbClr val="5EAFC9"/>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CA" sz="2000" b="1" dirty="0">
                <a:solidFill>
                  <a:schemeClr val="bg1"/>
                </a:solidFill>
              </a:rPr>
              <a:t>Øget </a:t>
            </a:r>
            <a:r>
              <a:rPr lang="en-CA" sz="2000" b="1" dirty="0" err="1">
                <a:solidFill>
                  <a:schemeClr val="bg1"/>
                </a:solidFill>
              </a:rPr>
              <a:t>risiko</a:t>
            </a:r>
            <a:r>
              <a:rPr lang="en-CA" sz="2000" b="1" dirty="0">
                <a:solidFill>
                  <a:schemeClr val="bg1"/>
                </a:solidFill>
              </a:rPr>
              <a:t> for at </a:t>
            </a:r>
            <a:r>
              <a:rPr lang="en-CA" sz="2000" b="1" dirty="0" err="1">
                <a:solidFill>
                  <a:schemeClr val="bg1"/>
                </a:solidFill>
              </a:rPr>
              <a:t>udvikle</a:t>
            </a:r>
            <a:r>
              <a:rPr lang="en-CA" sz="2000" b="1" dirty="0">
                <a:solidFill>
                  <a:schemeClr val="bg1"/>
                </a:solidFill>
              </a:rPr>
              <a:t> </a:t>
            </a:r>
            <a:r>
              <a:rPr lang="en-CA" sz="2000" b="1" dirty="0" err="1">
                <a:solidFill>
                  <a:schemeClr val="bg1"/>
                </a:solidFill>
              </a:rPr>
              <a:t>symptomer</a:t>
            </a:r>
            <a:r>
              <a:rPr lang="en-CA" sz="2000" b="1" dirty="0">
                <a:solidFill>
                  <a:schemeClr val="bg1"/>
                </a:solidFill>
              </a:rPr>
              <a:t>/</a:t>
            </a:r>
          </a:p>
          <a:p>
            <a:pPr algn="ctr"/>
            <a:r>
              <a:rPr lang="en-CA" sz="2000" b="1" dirty="0" err="1">
                <a:solidFill>
                  <a:schemeClr val="bg1"/>
                </a:solidFill>
              </a:rPr>
              <a:t>psykiske</a:t>
            </a:r>
            <a:r>
              <a:rPr lang="en-CA" sz="2000" b="1" dirty="0">
                <a:solidFill>
                  <a:schemeClr val="bg1"/>
                </a:solidFill>
              </a:rPr>
              <a:t> </a:t>
            </a:r>
            <a:r>
              <a:rPr lang="en-CA" sz="2000" b="1" dirty="0" err="1">
                <a:solidFill>
                  <a:schemeClr val="bg1"/>
                </a:solidFill>
              </a:rPr>
              <a:t>lidelser</a:t>
            </a:r>
            <a:endParaRPr lang="en-CA" sz="2000" b="1" dirty="0">
              <a:solidFill>
                <a:schemeClr val="bg1"/>
              </a:solidFill>
            </a:endParaRPr>
          </a:p>
        </p:txBody>
      </p:sp>
      <p:sp>
        <p:nvSpPr>
          <p:cNvPr id="15" name="Footer Placeholder 14"/>
          <p:cNvSpPr>
            <a:spLocks noGrp="1"/>
          </p:cNvSpPr>
          <p:nvPr>
            <p:ph type="ftr" sz="quarter" idx="11"/>
          </p:nvPr>
        </p:nvSpPr>
        <p:spPr/>
        <p:txBody>
          <a:bodyPr/>
          <a:lstStyle/>
          <a:p>
            <a:r>
              <a:rPr lang="en-CA"/>
              <a:t>Psykoterapeut MPF Charlotte Krolykke                                                    Copyright Joanne Dolhanty 2018</a:t>
            </a:r>
          </a:p>
        </p:txBody>
      </p:sp>
      <p:cxnSp>
        <p:nvCxnSpPr>
          <p:cNvPr id="21" name="Straight Arrow Connector 20"/>
          <p:cNvCxnSpPr>
            <a:cxnSpLocks/>
          </p:cNvCxnSpPr>
          <p:nvPr/>
        </p:nvCxnSpPr>
        <p:spPr>
          <a:xfrm>
            <a:off x="2571194" y="3988844"/>
            <a:ext cx="746389" cy="6282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V="1">
            <a:off x="6450616" y="4493559"/>
            <a:ext cx="1359787" cy="37326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42992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right)">
                                      <p:cBhvr>
                                        <p:cTn id="12" dur="500"/>
                                        <p:tgtEl>
                                          <p:spTgt spid="19"/>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up)">
                                      <p:cBhvr>
                                        <p:cTn id="20" dur="500"/>
                                        <p:tgtEl>
                                          <p:spTgt spid="32"/>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par>
                                <p:cTn id="24" presetID="22" presetClass="entr" presetSubtype="1"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up)">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par>
                                <p:cTn id="35" presetID="22" presetClass="entr" presetSubtype="1"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up)">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6" grpId="0" animBg="1"/>
      <p:bldP spid="10"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757679"/>
          </a:xfrm>
          <a:solidFill>
            <a:srgbClr val="FFF8E8"/>
          </a:solidFill>
        </p:spPr>
        <p:txBody>
          <a:bodyPr>
            <a:normAutofit/>
          </a:bodyPr>
          <a:lstStyle/>
          <a:p>
            <a:r>
              <a:rPr lang="en-CA" dirty="0">
                <a:solidFill>
                  <a:srgbClr val="5EA4C9"/>
                </a:solidFill>
              </a:rPr>
              <a:t>       At </a:t>
            </a:r>
            <a:r>
              <a:rPr lang="en-CA" dirty="0" err="1">
                <a:solidFill>
                  <a:srgbClr val="5EA4C9"/>
                </a:solidFill>
              </a:rPr>
              <a:t>ændre</a:t>
            </a:r>
            <a:r>
              <a:rPr lang="en-CA" dirty="0">
                <a:solidFill>
                  <a:srgbClr val="5EA4C9"/>
                </a:solidFill>
              </a:rPr>
              <a:t> </a:t>
            </a:r>
            <a:r>
              <a:rPr lang="en-CA" dirty="0" err="1">
                <a:solidFill>
                  <a:srgbClr val="5EA4C9"/>
                </a:solidFill>
              </a:rPr>
              <a:t>grænser</a:t>
            </a:r>
            <a:endParaRPr lang="nb-NO" dirty="0">
              <a:solidFill>
                <a:srgbClr val="5EA4C9"/>
              </a:solidFill>
            </a:endParaRPr>
          </a:p>
        </p:txBody>
      </p:sp>
      <p:graphicFrame>
        <p:nvGraphicFramePr>
          <p:cNvPr id="8" name="Content Placeholder 2">
            <a:extLst>
              <a:ext uri="{FF2B5EF4-FFF2-40B4-BE49-F238E27FC236}">
                <a16:creationId xmlns:a16="http://schemas.microsoft.com/office/drawing/2014/main" id="{13B05E40-514B-48C7-B756-5074F5617732}"/>
              </a:ext>
            </a:extLst>
          </p:cNvPr>
          <p:cNvGraphicFramePr>
            <a:graphicFrameLocks noGrp="1"/>
          </p:cNvGraphicFramePr>
          <p:nvPr>
            <p:ph idx="1"/>
            <p:extLst>
              <p:ext uri="{D42A27DB-BD31-4B8C-83A1-F6EECF244321}">
                <p14:modId xmlns:p14="http://schemas.microsoft.com/office/powerpoint/2010/main" val="516369814"/>
              </p:ext>
            </p:extLst>
          </p:nvPr>
        </p:nvGraphicFramePr>
        <p:xfrm>
          <a:off x="838200" y="2500291"/>
          <a:ext cx="10515600" cy="36766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p:cNvSpPr>
            <a:spLocks noGrp="1"/>
          </p:cNvSpPr>
          <p:nvPr>
            <p:ph type="ftr" sz="quarter" idx="11"/>
          </p:nvPr>
        </p:nvSpPr>
        <p:spPr/>
        <p:txBody>
          <a:bodyPr anchor="ctr">
            <a:normAutofit fontScale="92500" lnSpcReduction="20000"/>
          </a:bodyPr>
          <a:lstStyle/>
          <a:p>
            <a:pPr>
              <a:spcAft>
                <a:spcPts val="600"/>
              </a:spcAft>
            </a:pPr>
            <a:r>
              <a:rPr lang="en-US" dirty="0" err="1">
                <a:solidFill>
                  <a:schemeClr val="tx1">
                    <a:alpha val="80000"/>
                  </a:schemeClr>
                </a:solidFill>
              </a:rPr>
              <a:t>Psykoterapeut</a:t>
            </a:r>
            <a:r>
              <a:rPr lang="en-US" dirty="0">
                <a:solidFill>
                  <a:schemeClr val="tx1">
                    <a:alpha val="80000"/>
                  </a:schemeClr>
                </a:solidFill>
              </a:rPr>
              <a:t> MPF Charlotte </a:t>
            </a:r>
            <a:r>
              <a:rPr lang="en-US" dirty="0" err="1">
                <a:solidFill>
                  <a:schemeClr val="tx1">
                    <a:alpha val="80000"/>
                  </a:schemeClr>
                </a:solidFill>
              </a:rPr>
              <a:t>Krolykke</a:t>
            </a:r>
            <a:r>
              <a:rPr lang="en-US" dirty="0">
                <a:solidFill>
                  <a:schemeClr val="tx1">
                    <a:alpha val="80000"/>
                  </a:schemeClr>
                </a:solidFill>
              </a:rPr>
              <a:t>                                                    Copyright Joanne Dolhanty 2018</a:t>
            </a:r>
            <a:endParaRPr lang="en-CA" dirty="0">
              <a:solidFill>
                <a:schemeClr val="tx1">
                  <a:alpha val="80000"/>
                </a:schemeClr>
              </a:solidFill>
            </a:endParaRPr>
          </a:p>
        </p:txBody>
      </p:sp>
    </p:spTree>
    <p:extLst>
      <p:ext uri="{BB962C8B-B14F-4D97-AF65-F5344CB8AC3E}">
        <p14:creationId xmlns:p14="http://schemas.microsoft.com/office/powerpoint/2010/main" val="1990493153"/>
      </p:ext>
    </p:extLst>
  </p:cSld>
  <p:clrMapOvr>
    <a:overrideClrMapping bg1="dk1" tx1="lt1" bg2="dk2" tx2="lt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4" name="Tittel 3"/>
          <p:cNvSpPr>
            <a:spLocks noGrp="1"/>
          </p:cNvSpPr>
          <p:nvPr>
            <p:ph type="title"/>
          </p:nvPr>
        </p:nvSpPr>
        <p:spPr>
          <a:xfrm>
            <a:off x="676661" y="294903"/>
            <a:ext cx="11515339" cy="1507067"/>
          </a:xfrm>
        </p:spPr>
        <p:txBody>
          <a:bodyPr>
            <a:normAutofit/>
          </a:bodyPr>
          <a:lstStyle/>
          <a:p>
            <a:r>
              <a:rPr lang="nb-NO" sz="5400" b="1" dirty="0" err="1"/>
              <a:t>Dyremodel</a:t>
            </a:r>
            <a:r>
              <a:rPr lang="nb-NO" sz="5400" b="1" dirty="0"/>
              <a:t> for omsorgsgivere</a:t>
            </a:r>
          </a:p>
        </p:txBody>
      </p:sp>
      <p:sp>
        <p:nvSpPr>
          <p:cNvPr id="5" name="Plassholder for innhold 4"/>
          <p:cNvSpPr>
            <a:spLocks noGrp="1"/>
          </p:cNvSpPr>
          <p:nvPr>
            <p:ph idx="1"/>
          </p:nvPr>
        </p:nvSpPr>
        <p:spPr>
          <a:xfrm>
            <a:off x="363682" y="1801970"/>
            <a:ext cx="11318634" cy="4552792"/>
          </a:xfrm>
        </p:spPr>
        <p:txBody>
          <a:bodyPr>
            <a:normAutofit fontScale="92500" lnSpcReduction="10000"/>
          </a:bodyPr>
          <a:lstStyle/>
          <a:p>
            <a:pPr marL="0" indent="0">
              <a:buNone/>
            </a:pPr>
            <a:r>
              <a:rPr lang="nb-NO" sz="4600" b="1" dirty="0" err="1">
                <a:solidFill>
                  <a:srgbClr val="5EA4C9"/>
                </a:solidFill>
              </a:rPr>
              <a:t>Emotionel</a:t>
            </a:r>
            <a:r>
              <a:rPr lang="nb-NO" sz="4600" b="1" dirty="0">
                <a:solidFill>
                  <a:srgbClr val="5EA4C9"/>
                </a:solidFill>
              </a:rPr>
              <a:t> stil</a:t>
            </a:r>
          </a:p>
          <a:p>
            <a:r>
              <a:rPr lang="nb-NO" sz="4600" dirty="0"/>
              <a:t>H</a:t>
            </a:r>
            <a:r>
              <a:rPr lang="nb-NO" sz="4600" dirty="0">
                <a:solidFill>
                  <a:schemeClr val="tx1"/>
                </a:solidFill>
              </a:rPr>
              <a:t>vordan forholder du </a:t>
            </a:r>
            <a:r>
              <a:rPr lang="nb-NO" sz="4600" dirty="0" err="1">
                <a:solidFill>
                  <a:schemeClr val="tx1"/>
                </a:solidFill>
              </a:rPr>
              <a:t>dig</a:t>
            </a:r>
            <a:r>
              <a:rPr lang="nb-NO" sz="4600" dirty="0">
                <a:solidFill>
                  <a:schemeClr val="tx1"/>
                </a:solidFill>
              </a:rPr>
              <a:t> til følelser?</a:t>
            </a:r>
          </a:p>
          <a:p>
            <a:endParaRPr lang="nb-NO" sz="4400" dirty="0">
              <a:solidFill>
                <a:schemeClr val="tx1"/>
              </a:solidFill>
            </a:endParaRPr>
          </a:p>
          <a:p>
            <a:pPr marL="0" indent="0">
              <a:buNone/>
            </a:pPr>
            <a:r>
              <a:rPr lang="nb-NO" sz="4600" b="1" dirty="0">
                <a:solidFill>
                  <a:srgbClr val="5EA4C9"/>
                </a:solidFill>
              </a:rPr>
              <a:t>Omsorgsstil </a:t>
            </a:r>
          </a:p>
          <a:p>
            <a:r>
              <a:rPr lang="nb-NO" sz="4600" dirty="0"/>
              <a:t>H</a:t>
            </a:r>
            <a:r>
              <a:rPr lang="nb-NO" sz="4600" dirty="0">
                <a:solidFill>
                  <a:schemeClr val="tx1"/>
                </a:solidFill>
              </a:rPr>
              <a:t>vordan forholder du </a:t>
            </a:r>
            <a:r>
              <a:rPr lang="nb-NO" sz="4600" dirty="0" err="1">
                <a:solidFill>
                  <a:schemeClr val="tx1"/>
                </a:solidFill>
              </a:rPr>
              <a:t>dig</a:t>
            </a:r>
            <a:r>
              <a:rPr lang="nb-NO" sz="4600" dirty="0">
                <a:solidFill>
                  <a:schemeClr val="tx1"/>
                </a:solidFill>
              </a:rPr>
              <a:t> til dit barn?</a:t>
            </a:r>
          </a:p>
          <a:p>
            <a:endParaRPr lang="nb-NO" sz="4800" dirty="0">
              <a:solidFill>
                <a:schemeClr val="tx1"/>
              </a:solidFill>
            </a:endParaRPr>
          </a:p>
          <a:p>
            <a:pPr marL="0" indent="0">
              <a:buNone/>
            </a:pPr>
            <a:r>
              <a:rPr lang="nb-NO" sz="3600" dirty="0" err="1">
                <a:solidFill>
                  <a:schemeClr val="tx1"/>
                </a:solidFill>
              </a:rPr>
              <a:t>Tænk</a:t>
            </a:r>
            <a:r>
              <a:rPr lang="nb-NO" sz="3600" dirty="0">
                <a:solidFill>
                  <a:schemeClr val="tx1"/>
                </a:solidFill>
              </a:rPr>
              <a:t> på hvilket dyr, der </a:t>
            </a:r>
            <a:r>
              <a:rPr lang="nb-NO" sz="3600" dirty="0" err="1">
                <a:solidFill>
                  <a:schemeClr val="tx1"/>
                </a:solidFill>
              </a:rPr>
              <a:t>bedst</a:t>
            </a:r>
            <a:r>
              <a:rPr lang="nb-NO" sz="3600" dirty="0">
                <a:solidFill>
                  <a:schemeClr val="tx1"/>
                </a:solidFill>
              </a:rPr>
              <a:t> beskriver </a:t>
            </a:r>
            <a:r>
              <a:rPr lang="nb-NO" sz="3600" dirty="0" err="1">
                <a:solidFill>
                  <a:schemeClr val="tx1"/>
                </a:solidFill>
              </a:rPr>
              <a:t>dig</a:t>
            </a:r>
            <a:r>
              <a:rPr lang="nb-NO" sz="3600" dirty="0">
                <a:solidFill>
                  <a:schemeClr val="tx1"/>
                </a:solidFill>
              </a:rPr>
              <a:t> som </a:t>
            </a:r>
            <a:r>
              <a:rPr lang="nb-NO" sz="3600" dirty="0" err="1">
                <a:solidFill>
                  <a:schemeClr val="tx1"/>
                </a:solidFill>
              </a:rPr>
              <a:t>forælder</a:t>
            </a:r>
            <a:endParaRPr lang="nb-NO" sz="4600" dirty="0">
              <a:solidFill>
                <a:schemeClr val="tx1"/>
              </a:solidFill>
            </a:endParaRPr>
          </a:p>
        </p:txBody>
      </p:sp>
      <p:sp>
        <p:nvSpPr>
          <p:cNvPr id="2" name="Plassholder for bunntekst 1"/>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1508092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84211" y="424487"/>
            <a:ext cx="9228715" cy="1507067"/>
          </a:xfrm>
        </p:spPr>
        <p:txBody>
          <a:bodyPr>
            <a:normAutofit/>
          </a:bodyPr>
          <a:lstStyle/>
          <a:p>
            <a:r>
              <a:rPr lang="nb-NO" sz="4800" b="1" dirty="0" err="1"/>
              <a:t>Emotionel</a:t>
            </a:r>
            <a:r>
              <a:rPr lang="nb-NO" sz="4800" b="1" dirty="0"/>
              <a:t> stil: </a:t>
            </a:r>
            <a:r>
              <a:rPr lang="nb-NO" sz="4800" b="1" dirty="0" err="1"/>
              <a:t>Vandmand</a:t>
            </a:r>
            <a:endParaRPr lang="nb-NO" sz="4800" b="1" dirty="0"/>
          </a:p>
        </p:txBody>
      </p:sp>
      <p:pic>
        <p:nvPicPr>
          <p:cNvPr id="6" name="Plassholder for innhold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4211" y="1907094"/>
            <a:ext cx="3440065" cy="3614737"/>
          </a:xfrm>
        </p:spPr>
      </p:pic>
      <p:sp>
        <p:nvSpPr>
          <p:cNvPr id="4" name="Plassholder for bunntekst 3"/>
          <p:cNvSpPr>
            <a:spLocks noGrp="1"/>
          </p:cNvSpPr>
          <p:nvPr>
            <p:ph type="ftr" sz="quarter" idx="11"/>
          </p:nvPr>
        </p:nvSpPr>
        <p:spPr>
          <a:xfrm>
            <a:off x="7282543" y="6433513"/>
            <a:ext cx="4114800" cy="365125"/>
          </a:xfrm>
        </p:spPr>
        <p:txBody>
          <a:bodyPr/>
          <a:lstStyle/>
          <a:p>
            <a:r>
              <a:rPr lang="en-US" dirty="0" err="1"/>
              <a:t>Psykoterapeut</a:t>
            </a:r>
            <a:r>
              <a:rPr lang="en-US" dirty="0"/>
              <a:t> MPF Charlotte </a:t>
            </a:r>
            <a:r>
              <a:rPr lang="en-US" dirty="0" err="1"/>
              <a:t>Krolykke</a:t>
            </a:r>
            <a:r>
              <a:rPr lang="en-US" dirty="0"/>
              <a:t>                                                    Copyright Joanne Dolhanty 2018</a:t>
            </a:r>
            <a:endParaRPr lang="nb-NO" dirty="0"/>
          </a:p>
        </p:txBody>
      </p:sp>
      <p:sp>
        <p:nvSpPr>
          <p:cNvPr id="7" name="TekstSylinder 6"/>
          <p:cNvSpPr txBox="1"/>
          <p:nvPr/>
        </p:nvSpPr>
        <p:spPr>
          <a:xfrm>
            <a:off x="4909458" y="1907094"/>
            <a:ext cx="6723742" cy="4524315"/>
          </a:xfrm>
          <a:prstGeom prst="rect">
            <a:avLst/>
          </a:prstGeom>
          <a:noFill/>
        </p:spPr>
        <p:txBody>
          <a:bodyPr wrap="square" rtlCol="0" anchor="t">
            <a:spAutoFit/>
          </a:bodyPr>
          <a:lstStyle/>
          <a:p>
            <a:r>
              <a:rPr lang="nb-NO" sz="2400" dirty="0"/>
              <a:t>Livlig, </a:t>
            </a:r>
            <a:r>
              <a:rPr lang="nb-NO" sz="2400" dirty="0" err="1"/>
              <a:t>engageret</a:t>
            </a:r>
            <a:r>
              <a:rPr lang="nb-NO" sz="2400" dirty="0"/>
              <a:t> og varm.</a:t>
            </a:r>
          </a:p>
          <a:p>
            <a:endParaRPr lang="nb-NO" sz="2400" dirty="0"/>
          </a:p>
          <a:p>
            <a:r>
              <a:rPr lang="nb-NO" sz="2400" dirty="0"/>
              <a:t>Mange følelser og kan blive </a:t>
            </a:r>
            <a:r>
              <a:rPr lang="nb-NO" sz="2400" dirty="0" err="1"/>
              <a:t>overvældet</a:t>
            </a:r>
            <a:r>
              <a:rPr lang="nb-NO" sz="2400" dirty="0"/>
              <a:t>, </a:t>
            </a:r>
            <a:r>
              <a:rPr lang="nb-NO" sz="2400" dirty="0" err="1"/>
              <a:t>vældig</a:t>
            </a:r>
            <a:r>
              <a:rPr lang="nb-NO" sz="2400" dirty="0"/>
              <a:t> </a:t>
            </a:r>
            <a:r>
              <a:rPr lang="nb-NO" sz="2400" dirty="0" err="1"/>
              <a:t>ængstelig</a:t>
            </a:r>
            <a:r>
              <a:rPr lang="nb-NO" sz="2400" dirty="0"/>
              <a:t>, </a:t>
            </a:r>
            <a:r>
              <a:rPr lang="nb-NO" sz="2400" dirty="0" err="1"/>
              <a:t>dybt</a:t>
            </a:r>
            <a:r>
              <a:rPr lang="nb-NO" sz="2400" dirty="0"/>
              <a:t> </a:t>
            </a:r>
            <a:r>
              <a:rPr lang="nb-NO" sz="2400" dirty="0" err="1"/>
              <a:t>fortvivlet</a:t>
            </a:r>
            <a:r>
              <a:rPr lang="nb-NO" sz="2400" dirty="0"/>
              <a:t> eller rasende vred overfor barnet. </a:t>
            </a:r>
          </a:p>
          <a:p>
            <a:endParaRPr lang="nb-NO" sz="2400" dirty="0"/>
          </a:p>
          <a:p>
            <a:r>
              <a:rPr lang="nb-NO" sz="2400" dirty="0" err="1"/>
              <a:t>Grænser</a:t>
            </a:r>
            <a:r>
              <a:rPr lang="nb-NO" sz="2400" dirty="0"/>
              <a:t>: Tager alt for meget </a:t>
            </a:r>
            <a:r>
              <a:rPr lang="nb-NO" sz="2400" dirty="0" err="1"/>
              <a:t>ind</a:t>
            </a:r>
            <a:r>
              <a:rPr lang="nb-NO" sz="2400" dirty="0"/>
              <a:t> og slipper for meget </a:t>
            </a:r>
            <a:r>
              <a:rPr lang="nb-NO" sz="2400" dirty="0" err="1"/>
              <a:t>ud</a:t>
            </a:r>
            <a:r>
              <a:rPr lang="nb-NO" sz="2400" dirty="0"/>
              <a:t>.</a:t>
            </a:r>
            <a:endParaRPr lang="nb-NO" sz="2400" dirty="0">
              <a:cs typeface="Calibri"/>
            </a:endParaRPr>
          </a:p>
          <a:p>
            <a:endParaRPr lang="nb-NO" sz="2400" dirty="0"/>
          </a:p>
          <a:p>
            <a:r>
              <a:rPr lang="nb-NO" sz="2400" dirty="0"/>
              <a:t>Kan </a:t>
            </a:r>
            <a:r>
              <a:rPr lang="nb-NO" sz="2400" dirty="0" err="1"/>
              <a:t>opleves</a:t>
            </a:r>
            <a:r>
              <a:rPr lang="nb-NO" sz="2400" dirty="0"/>
              <a:t> </a:t>
            </a:r>
            <a:r>
              <a:rPr lang="nb-NO" sz="2400" dirty="0" err="1"/>
              <a:t>overvældende</a:t>
            </a:r>
            <a:r>
              <a:rPr lang="nb-NO" sz="2400" dirty="0"/>
              <a:t>, </a:t>
            </a:r>
            <a:r>
              <a:rPr lang="nb-NO" sz="2400" dirty="0" err="1"/>
              <a:t>uforudsigelig</a:t>
            </a:r>
            <a:r>
              <a:rPr lang="nb-NO" sz="2400" dirty="0"/>
              <a:t> og utrygt for barnet. Barnet kan føle sig </a:t>
            </a:r>
            <a:r>
              <a:rPr lang="nb-NO" sz="2400" dirty="0" err="1"/>
              <a:t>overset</a:t>
            </a:r>
            <a:r>
              <a:rPr lang="nb-NO" sz="2400" dirty="0"/>
              <a:t> – alt handler om mor/far.</a:t>
            </a:r>
            <a:endParaRPr lang="nb-NO" sz="2400" dirty="0">
              <a:cs typeface="Calibri"/>
            </a:endParaRPr>
          </a:p>
        </p:txBody>
      </p:sp>
    </p:spTree>
    <p:extLst>
      <p:ext uri="{BB962C8B-B14F-4D97-AF65-F5344CB8AC3E}">
        <p14:creationId xmlns:p14="http://schemas.microsoft.com/office/powerpoint/2010/main" val="89797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 calcmode="lin" valueType="num">
                                      <p:cBhvr additive="base">
                                        <p:cTn id="2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84211" y="424487"/>
            <a:ext cx="9228715" cy="1507067"/>
          </a:xfrm>
        </p:spPr>
        <p:txBody>
          <a:bodyPr>
            <a:normAutofit/>
          </a:bodyPr>
          <a:lstStyle/>
          <a:p>
            <a:r>
              <a:rPr lang="nb-NO" sz="4800" b="1" dirty="0" err="1"/>
              <a:t>Emotionel</a:t>
            </a:r>
            <a:r>
              <a:rPr lang="nb-NO" sz="4800" b="1" dirty="0"/>
              <a:t> stil: </a:t>
            </a:r>
            <a:r>
              <a:rPr lang="nb-NO" sz="4800" b="1" dirty="0" err="1"/>
              <a:t>Strudsen</a:t>
            </a:r>
            <a:endParaRPr lang="nb-NO" sz="4800" b="1" dirty="0"/>
          </a:p>
        </p:txBody>
      </p:sp>
      <p:pic>
        <p:nvPicPr>
          <p:cNvPr id="6" name="Plassholder for innhold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3113" y="2162031"/>
            <a:ext cx="2715217" cy="3614737"/>
          </a:xfrm>
        </p:spPr>
      </p:pic>
      <p:sp>
        <p:nvSpPr>
          <p:cNvPr id="4" name="Plassholder for bunntekst 3"/>
          <p:cNvSpPr>
            <a:spLocks noGrp="1"/>
          </p:cNvSpPr>
          <p:nvPr>
            <p:ph type="ftr" sz="quarter" idx="11"/>
          </p:nvPr>
        </p:nvSpPr>
        <p:spPr/>
        <p:txBody>
          <a:bodyPr/>
          <a:lstStyle/>
          <a:p>
            <a:r>
              <a:rPr lang="en-US"/>
              <a:t>Psykoterapeut MPF Charlotte Krolykke                                                    Copyright Joanne Dolhanty 2018</a:t>
            </a:r>
            <a:endParaRPr lang="nb-NO"/>
          </a:p>
        </p:txBody>
      </p:sp>
      <p:sp>
        <p:nvSpPr>
          <p:cNvPr id="7" name="TekstSylinder 6"/>
          <p:cNvSpPr txBox="1"/>
          <p:nvPr/>
        </p:nvSpPr>
        <p:spPr>
          <a:xfrm>
            <a:off x="4428836" y="1846992"/>
            <a:ext cx="7169728" cy="4154984"/>
          </a:xfrm>
          <a:prstGeom prst="rect">
            <a:avLst/>
          </a:prstGeom>
          <a:noFill/>
        </p:spPr>
        <p:txBody>
          <a:bodyPr wrap="square" rtlCol="0" anchor="t">
            <a:spAutoFit/>
          </a:bodyPr>
          <a:lstStyle/>
          <a:p>
            <a:r>
              <a:rPr lang="nb-NO" sz="2400" dirty="0">
                <a:cs typeface="Arial" charset="0"/>
              </a:rPr>
              <a:t>Rolig, </a:t>
            </a:r>
            <a:r>
              <a:rPr lang="nb-NO" sz="2400" dirty="0" err="1">
                <a:cs typeface="Arial" charset="0"/>
              </a:rPr>
              <a:t>rationel</a:t>
            </a:r>
            <a:r>
              <a:rPr lang="nb-NO" sz="2400" dirty="0">
                <a:cs typeface="Arial" charset="0"/>
              </a:rPr>
              <a:t> og </a:t>
            </a:r>
            <a:r>
              <a:rPr lang="nb-NO" sz="2400" dirty="0" err="1">
                <a:cs typeface="Arial" charset="0"/>
              </a:rPr>
              <a:t>forudsigelig</a:t>
            </a:r>
            <a:r>
              <a:rPr lang="nb-NO" sz="2400" dirty="0">
                <a:cs typeface="Arial" charset="0"/>
              </a:rPr>
              <a:t>.</a:t>
            </a:r>
            <a:endParaRPr lang="nb-NO" sz="2400" dirty="0"/>
          </a:p>
          <a:p>
            <a:endParaRPr lang="nb-NO" sz="2400" dirty="0">
              <a:cs typeface="Calibri"/>
            </a:endParaRPr>
          </a:p>
          <a:p>
            <a:r>
              <a:rPr lang="nb-NO" sz="2400" dirty="0" err="1">
                <a:cs typeface="Arial" charset="0"/>
              </a:rPr>
              <a:t>Undgår</a:t>
            </a:r>
            <a:r>
              <a:rPr lang="nb-NO" sz="2400" dirty="0">
                <a:cs typeface="Arial" charset="0"/>
              </a:rPr>
              <a:t> følelser (egne og barnets).</a:t>
            </a:r>
            <a:endParaRPr lang="nb-NO" sz="2400" dirty="0"/>
          </a:p>
          <a:p>
            <a:endParaRPr lang="nb-NO" sz="2400" dirty="0">
              <a:cs typeface="Arial" charset="0"/>
            </a:endParaRPr>
          </a:p>
          <a:p>
            <a:r>
              <a:rPr lang="nb-NO" sz="2400" dirty="0" err="1">
                <a:cs typeface="Arial" charset="0"/>
              </a:rPr>
              <a:t>Grænser</a:t>
            </a:r>
            <a:r>
              <a:rPr lang="nb-NO" sz="2400" dirty="0">
                <a:cs typeface="Arial" charset="0"/>
              </a:rPr>
              <a:t>: Slipper lidt </a:t>
            </a:r>
            <a:r>
              <a:rPr lang="nb-NO" sz="2400" dirty="0" err="1">
                <a:cs typeface="Arial" charset="0"/>
              </a:rPr>
              <a:t>ind</a:t>
            </a:r>
            <a:r>
              <a:rPr lang="nb-NO" sz="2400" dirty="0">
                <a:cs typeface="Arial" charset="0"/>
              </a:rPr>
              <a:t> og giver lidt.</a:t>
            </a:r>
            <a:endParaRPr lang="nb-NO" sz="2400" dirty="0"/>
          </a:p>
          <a:p>
            <a:endParaRPr lang="nb-NO" sz="2400" dirty="0">
              <a:cs typeface="Arial" charset="0"/>
            </a:endParaRPr>
          </a:p>
          <a:p>
            <a:endParaRPr lang="nb-NO" sz="2400" dirty="0">
              <a:cs typeface="Arial" charset="0"/>
            </a:endParaRPr>
          </a:p>
          <a:p>
            <a:endParaRPr lang="nb-NO" sz="2400" dirty="0">
              <a:cs typeface="Arial" charset="0"/>
            </a:endParaRPr>
          </a:p>
          <a:p>
            <a:endParaRPr lang="nb-NO" sz="2400" dirty="0">
              <a:cs typeface="Arial" charset="0"/>
            </a:endParaRPr>
          </a:p>
          <a:p>
            <a:r>
              <a:rPr lang="nb-NO" sz="2400" dirty="0">
                <a:cs typeface="Arial" charset="0"/>
              </a:rPr>
              <a:t>Barnet kan </a:t>
            </a:r>
            <a:r>
              <a:rPr lang="nb-NO" sz="2400" dirty="0" err="1">
                <a:cs typeface="Arial" charset="0"/>
              </a:rPr>
              <a:t>opleve</a:t>
            </a:r>
            <a:r>
              <a:rPr lang="nb-NO" sz="2400" dirty="0">
                <a:cs typeface="Arial" charset="0"/>
              </a:rPr>
              <a:t> ikke at blive </a:t>
            </a:r>
            <a:r>
              <a:rPr lang="nb-NO" sz="2400" dirty="0" err="1">
                <a:cs typeface="Arial" charset="0"/>
              </a:rPr>
              <a:t>set</a:t>
            </a:r>
            <a:r>
              <a:rPr lang="nb-NO" sz="2400" dirty="0">
                <a:cs typeface="Arial" charset="0"/>
              </a:rPr>
              <a:t> og det kan </a:t>
            </a:r>
            <a:r>
              <a:rPr lang="nb-NO" sz="2400" dirty="0" err="1">
                <a:cs typeface="Arial" charset="0"/>
              </a:rPr>
              <a:t>opleves</a:t>
            </a:r>
            <a:r>
              <a:rPr lang="nb-NO" sz="2400" dirty="0">
                <a:cs typeface="Arial" charset="0"/>
              </a:rPr>
              <a:t> utrygt og ensomt.</a:t>
            </a:r>
          </a:p>
        </p:txBody>
      </p:sp>
    </p:spTree>
    <p:extLst>
      <p:ext uri="{BB962C8B-B14F-4D97-AF65-F5344CB8AC3E}">
        <p14:creationId xmlns:p14="http://schemas.microsoft.com/office/powerpoint/2010/main" val="136942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anim calcmode="lin" valueType="num">
                                      <p:cBhvr additive="base">
                                        <p:cTn id="25"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42000" y="115764"/>
            <a:ext cx="9228715" cy="1507067"/>
          </a:xfrm>
        </p:spPr>
        <p:txBody>
          <a:bodyPr>
            <a:normAutofit/>
          </a:bodyPr>
          <a:lstStyle/>
          <a:p>
            <a:r>
              <a:rPr lang="nb-NO" sz="4800" b="1" dirty="0" err="1"/>
              <a:t>Balanceret</a:t>
            </a:r>
            <a:r>
              <a:rPr lang="nb-NO" sz="4800" b="1" dirty="0"/>
              <a:t> </a:t>
            </a:r>
            <a:r>
              <a:rPr lang="nb-NO" sz="4800" b="1" dirty="0" err="1"/>
              <a:t>emotionel</a:t>
            </a:r>
            <a:r>
              <a:rPr lang="nb-NO" sz="4800" b="1" dirty="0"/>
              <a:t> stil</a:t>
            </a:r>
          </a:p>
        </p:txBody>
      </p:sp>
      <p:pic>
        <p:nvPicPr>
          <p:cNvPr id="6" name="Plassholder for innhold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70054" y="1825625"/>
            <a:ext cx="4051891" cy="4351338"/>
          </a:xfrm>
        </p:spPr>
      </p:pic>
      <p:sp>
        <p:nvSpPr>
          <p:cNvPr id="4" name="Plassholder for bunntekst 3">
            <a:extLst>
              <a:ext uri="{FF2B5EF4-FFF2-40B4-BE49-F238E27FC236}">
                <a16:creationId xmlns:a16="http://schemas.microsoft.com/office/drawing/2014/main" id="{927A74D0-D6D9-4E75-AF7F-F05E6FEC0CA0}"/>
              </a:ext>
            </a:extLst>
          </p:cNvPr>
          <p:cNvSpPr>
            <a:spLocks noGrp="1"/>
          </p:cNvSpPr>
          <p:nvPr>
            <p:ph type="ftr" sz="quarter" idx="11"/>
          </p:nvPr>
        </p:nvSpPr>
        <p:spPr>
          <a:xfrm>
            <a:off x="8077200" y="6396613"/>
            <a:ext cx="4114800" cy="365125"/>
          </a:xfrm>
        </p:spPr>
        <p:txBody>
          <a:bodyPr/>
          <a:lstStyle/>
          <a:p>
            <a:r>
              <a:rPr lang="en-US" dirty="0" err="1"/>
              <a:t>Psykoterapeut</a:t>
            </a:r>
            <a:r>
              <a:rPr lang="en-US" dirty="0"/>
              <a:t> MPF Charlotte </a:t>
            </a:r>
            <a:r>
              <a:rPr lang="en-US" dirty="0" err="1"/>
              <a:t>Krolykke</a:t>
            </a:r>
            <a:r>
              <a:rPr lang="en-US" dirty="0"/>
              <a:t>                                                    Copyright Joanne Dolhanty 2018</a:t>
            </a:r>
            <a:endParaRPr lang="nb-NO" dirty="0"/>
          </a:p>
        </p:txBody>
      </p:sp>
      <p:pic>
        <p:nvPicPr>
          <p:cNvPr id="3" name="Bil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000" y="3516338"/>
            <a:ext cx="2568791" cy="2699224"/>
          </a:xfrm>
          <a:prstGeom prst="rect">
            <a:avLst/>
          </a:prstGeom>
        </p:spPr>
      </p:pic>
      <p:pic>
        <p:nvPicPr>
          <p:cNvPr id="5" name="Bild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5284" y="3431298"/>
            <a:ext cx="2155283" cy="2869303"/>
          </a:xfrm>
          <a:prstGeom prst="rect">
            <a:avLst/>
          </a:prstGeom>
        </p:spPr>
      </p:pic>
      <p:sp>
        <p:nvSpPr>
          <p:cNvPr id="8" name="TekstSylinder 7"/>
          <p:cNvSpPr txBox="1"/>
          <p:nvPr/>
        </p:nvSpPr>
        <p:spPr>
          <a:xfrm>
            <a:off x="268729" y="2931563"/>
            <a:ext cx="3344570" cy="584775"/>
          </a:xfrm>
          <a:prstGeom prst="rect">
            <a:avLst/>
          </a:prstGeom>
          <a:noFill/>
        </p:spPr>
        <p:txBody>
          <a:bodyPr wrap="none" rtlCol="0">
            <a:spAutoFit/>
          </a:bodyPr>
          <a:lstStyle/>
          <a:p>
            <a:r>
              <a:rPr lang="nb-NO" sz="3200" b="1" dirty="0"/>
              <a:t>For mange følelser</a:t>
            </a:r>
            <a:endParaRPr lang="nb-NO" b="1" dirty="0"/>
          </a:p>
        </p:txBody>
      </p:sp>
      <p:sp>
        <p:nvSpPr>
          <p:cNvPr id="9" name="TekstSylinder 8"/>
          <p:cNvSpPr txBox="1"/>
          <p:nvPr/>
        </p:nvSpPr>
        <p:spPr>
          <a:xfrm>
            <a:off x="8408346" y="2846523"/>
            <a:ext cx="2757486" cy="584775"/>
          </a:xfrm>
          <a:prstGeom prst="rect">
            <a:avLst/>
          </a:prstGeom>
          <a:noFill/>
        </p:spPr>
        <p:txBody>
          <a:bodyPr wrap="none" rtlCol="0">
            <a:spAutoFit/>
          </a:bodyPr>
          <a:lstStyle/>
          <a:p>
            <a:r>
              <a:rPr lang="nb-NO" sz="3200" b="1" dirty="0"/>
              <a:t>For lidt følelser</a:t>
            </a:r>
            <a:endParaRPr lang="nb-NO" b="1" dirty="0"/>
          </a:p>
        </p:txBody>
      </p:sp>
      <p:sp>
        <p:nvSpPr>
          <p:cNvPr id="10" name="TekstSylinder 9"/>
          <p:cNvSpPr txBox="1"/>
          <p:nvPr/>
        </p:nvSpPr>
        <p:spPr>
          <a:xfrm>
            <a:off x="4653136" y="1330443"/>
            <a:ext cx="2885726" cy="584775"/>
          </a:xfrm>
          <a:prstGeom prst="rect">
            <a:avLst/>
          </a:prstGeom>
          <a:noFill/>
        </p:spPr>
        <p:txBody>
          <a:bodyPr wrap="none" rtlCol="0">
            <a:spAutoFit/>
          </a:bodyPr>
          <a:lstStyle/>
          <a:p>
            <a:r>
              <a:rPr lang="nb-NO" sz="3200" b="1"/>
              <a:t>Varm og rolig</a:t>
            </a:r>
            <a:endParaRPr lang="nb-NO" sz="2000" b="1"/>
          </a:p>
        </p:txBody>
      </p:sp>
      <p:sp>
        <p:nvSpPr>
          <p:cNvPr id="11" name="TekstSylinder 10"/>
          <p:cNvSpPr txBox="1"/>
          <p:nvPr/>
        </p:nvSpPr>
        <p:spPr>
          <a:xfrm flipH="1">
            <a:off x="4272966" y="5934670"/>
            <a:ext cx="3646065" cy="923330"/>
          </a:xfrm>
          <a:prstGeom prst="rect">
            <a:avLst/>
          </a:prstGeom>
          <a:noFill/>
        </p:spPr>
        <p:txBody>
          <a:bodyPr wrap="square" rtlCol="0">
            <a:spAutoFit/>
          </a:bodyPr>
          <a:lstStyle/>
          <a:p>
            <a:pPr algn="ctr"/>
            <a:r>
              <a:rPr lang="nb-NO" b="1" dirty="0"/>
              <a:t>God regulering </a:t>
            </a:r>
            <a:r>
              <a:rPr lang="nb-NO" b="1" dirty="0" err="1"/>
              <a:t>af</a:t>
            </a:r>
            <a:r>
              <a:rPr lang="nb-NO" b="1" dirty="0"/>
              <a:t> egne følelser - ser og møder barnets emotionelle behov</a:t>
            </a:r>
          </a:p>
        </p:txBody>
      </p:sp>
    </p:spTree>
    <p:extLst>
      <p:ext uri="{BB962C8B-B14F-4D97-AF65-F5344CB8AC3E}">
        <p14:creationId xmlns:p14="http://schemas.microsoft.com/office/powerpoint/2010/main" val="35277239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84211" y="424487"/>
            <a:ext cx="9228715" cy="1507067"/>
          </a:xfrm>
        </p:spPr>
        <p:txBody>
          <a:bodyPr>
            <a:normAutofit/>
          </a:bodyPr>
          <a:lstStyle/>
          <a:p>
            <a:r>
              <a:rPr lang="nb-NO" sz="4800" b="1" dirty="0"/>
              <a:t>Omsorgsstil: </a:t>
            </a:r>
            <a:r>
              <a:rPr lang="nb-NO" sz="4800" b="1" dirty="0" err="1"/>
              <a:t>Kænguru</a:t>
            </a:r>
            <a:endParaRPr lang="nb-NO" sz="4800" b="1" dirty="0"/>
          </a:p>
        </p:txBody>
      </p:sp>
      <p:pic>
        <p:nvPicPr>
          <p:cNvPr id="6" name="Plassholder for innhold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4211" y="1705058"/>
            <a:ext cx="3735529" cy="4733470"/>
          </a:xfrm>
        </p:spPr>
      </p:pic>
      <p:sp>
        <p:nvSpPr>
          <p:cNvPr id="4" name="Plassholder for bunntekst 3"/>
          <p:cNvSpPr>
            <a:spLocks noGrp="1"/>
          </p:cNvSpPr>
          <p:nvPr>
            <p:ph type="ftr" sz="quarter" idx="11"/>
          </p:nvPr>
        </p:nvSpPr>
        <p:spPr>
          <a:xfrm>
            <a:off x="7664956" y="6255965"/>
            <a:ext cx="4114800" cy="365125"/>
          </a:xfrm>
        </p:spPr>
        <p:txBody>
          <a:bodyPr/>
          <a:lstStyle/>
          <a:p>
            <a:r>
              <a:rPr lang="en-US" dirty="0" err="1"/>
              <a:t>Psykoterapeut</a:t>
            </a:r>
            <a:r>
              <a:rPr lang="en-US" dirty="0"/>
              <a:t> MPF Charlotte </a:t>
            </a:r>
            <a:r>
              <a:rPr lang="en-US" dirty="0" err="1"/>
              <a:t>Krolykke</a:t>
            </a:r>
            <a:r>
              <a:rPr lang="en-US" dirty="0"/>
              <a:t>                                                    Copyright Joanne Dolhanty 2018</a:t>
            </a:r>
            <a:endParaRPr lang="nb-NO" dirty="0"/>
          </a:p>
        </p:txBody>
      </p:sp>
      <p:sp>
        <p:nvSpPr>
          <p:cNvPr id="7" name="TekstSylinder 6"/>
          <p:cNvSpPr txBox="1"/>
          <p:nvPr/>
        </p:nvSpPr>
        <p:spPr>
          <a:xfrm>
            <a:off x="4816063" y="1553552"/>
            <a:ext cx="6963693" cy="5262979"/>
          </a:xfrm>
          <a:prstGeom prst="rect">
            <a:avLst/>
          </a:prstGeom>
          <a:noFill/>
        </p:spPr>
        <p:txBody>
          <a:bodyPr wrap="square" rtlCol="0" anchor="t">
            <a:spAutoFit/>
          </a:bodyPr>
          <a:lstStyle/>
          <a:p>
            <a:r>
              <a:rPr lang="nb-NO" sz="2400" dirty="0"/>
              <a:t>Til stede, </a:t>
            </a:r>
            <a:r>
              <a:rPr lang="nb-NO" sz="2400" dirty="0" err="1"/>
              <a:t>kærlig</a:t>
            </a:r>
            <a:r>
              <a:rPr lang="nb-NO" sz="2400" dirty="0"/>
              <a:t> og beskyttende.</a:t>
            </a:r>
          </a:p>
          <a:p>
            <a:endParaRPr lang="nb-NO" sz="2400" dirty="0"/>
          </a:p>
          <a:p>
            <a:r>
              <a:rPr lang="nb-NO" sz="2400" dirty="0"/>
              <a:t>Kan blive overbeskyttende, invaderende, ønske at </a:t>
            </a:r>
            <a:r>
              <a:rPr lang="nb-NO" sz="2400" dirty="0" err="1"/>
              <a:t>skærme</a:t>
            </a:r>
            <a:r>
              <a:rPr lang="nb-NO" sz="2400" dirty="0"/>
              <a:t> barnet fra livets </a:t>
            </a:r>
            <a:r>
              <a:rPr lang="nb-NO" sz="2400" dirty="0" err="1"/>
              <a:t>udfordringer</a:t>
            </a:r>
            <a:r>
              <a:rPr lang="nb-NO" sz="2400" dirty="0"/>
              <a:t> og ubehagelige følelser. </a:t>
            </a:r>
          </a:p>
          <a:p>
            <a:endParaRPr lang="nb-NO" sz="2400" dirty="0"/>
          </a:p>
          <a:p>
            <a:r>
              <a:rPr lang="nb-NO" sz="2400" dirty="0"/>
              <a:t>Utydelig </a:t>
            </a:r>
            <a:r>
              <a:rPr lang="nb-NO" sz="2400" dirty="0" err="1"/>
              <a:t>grænsesætning</a:t>
            </a:r>
            <a:r>
              <a:rPr lang="nb-NO" sz="2400" dirty="0"/>
              <a:t>. </a:t>
            </a:r>
            <a:endParaRPr lang="nb-NO" sz="2400" dirty="0">
              <a:cs typeface="Calibri"/>
            </a:endParaRPr>
          </a:p>
          <a:p>
            <a:endParaRPr lang="nb-NO" sz="2400" dirty="0"/>
          </a:p>
          <a:p>
            <a:r>
              <a:rPr lang="nb-NO" sz="2400" dirty="0" err="1"/>
              <a:t>Helikopterforældre</a:t>
            </a:r>
            <a:r>
              <a:rPr lang="nb-NO" sz="2400" dirty="0"/>
              <a:t> (</a:t>
            </a:r>
            <a:r>
              <a:rPr lang="nb-NO" sz="2400" dirty="0" err="1"/>
              <a:t>overvåger</a:t>
            </a:r>
            <a:r>
              <a:rPr lang="nb-NO" sz="2400" dirty="0"/>
              <a:t>)</a:t>
            </a:r>
            <a:endParaRPr lang="nb-NO" sz="2400" dirty="0">
              <a:cs typeface="Calibri"/>
            </a:endParaRPr>
          </a:p>
          <a:p>
            <a:r>
              <a:rPr lang="nb-NO" sz="2400" dirty="0" err="1"/>
              <a:t>Curlingforældre</a:t>
            </a:r>
            <a:r>
              <a:rPr lang="nb-NO" sz="2400" dirty="0"/>
              <a:t> (</a:t>
            </a:r>
            <a:r>
              <a:rPr lang="nb-NO" sz="2400" dirty="0" err="1"/>
              <a:t>fejer</a:t>
            </a:r>
            <a:r>
              <a:rPr lang="nb-NO" sz="2400" dirty="0"/>
              <a:t> </a:t>
            </a:r>
            <a:r>
              <a:rPr lang="nb-NO" sz="2400" dirty="0" err="1"/>
              <a:t>vejen</a:t>
            </a:r>
            <a:r>
              <a:rPr lang="nb-NO" sz="2400" dirty="0"/>
              <a:t>)</a:t>
            </a:r>
          </a:p>
          <a:p>
            <a:endParaRPr lang="nb-NO" sz="2400" dirty="0">
              <a:cs typeface="Calibri"/>
            </a:endParaRPr>
          </a:p>
          <a:p>
            <a:r>
              <a:rPr lang="nb-NO" sz="2400" dirty="0"/>
              <a:t>Kan </a:t>
            </a:r>
            <a:r>
              <a:rPr lang="nb-NO" sz="2400" dirty="0" err="1"/>
              <a:t>gøre</a:t>
            </a:r>
            <a:r>
              <a:rPr lang="nb-NO" sz="2400" dirty="0"/>
              <a:t> barnet </a:t>
            </a:r>
            <a:r>
              <a:rPr lang="nb-NO" sz="2400" dirty="0" err="1"/>
              <a:t>afhængig</a:t>
            </a:r>
            <a:r>
              <a:rPr lang="nb-NO" sz="2400" dirty="0"/>
              <a:t> </a:t>
            </a:r>
          </a:p>
          <a:p>
            <a:r>
              <a:rPr lang="nb-NO" sz="2400" dirty="0"/>
              <a:t>og/eller </a:t>
            </a:r>
            <a:r>
              <a:rPr lang="nb-NO" sz="2400" dirty="0" err="1"/>
              <a:t>opleves</a:t>
            </a:r>
            <a:r>
              <a:rPr lang="nb-NO" sz="2400" dirty="0"/>
              <a:t> invaderende.</a:t>
            </a:r>
          </a:p>
          <a:p>
            <a:endParaRPr lang="nb-NO" sz="2400" dirty="0"/>
          </a:p>
        </p:txBody>
      </p:sp>
    </p:spTree>
    <p:extLst>
      <p:ext uri="{BB962C8B-B14F-4D97-AF65-F5344CB8AC3E}">
        <p14:creationId xmlns:p14="http://schemas.microsoft.com/office/powerpoint/2010/main" val="20900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84211" y="424487"/>
            <a:ext cx="9228715" cy="1507067"/>
          </a:xfrm>
        </p:spPr>
        <p:txBody>
          <a:bodyPr>
            <a:normAutofit/>
          </a:bodyPr>
          <a:lstStyle/>
          <a:p>
            <a:r>
              <a:rPr lang="nb-NO" sz="4800" b="1" dirty="0"/>
              <a:t>Omsorgsstil: </a:t>
            </a:r>
            <a:r>
              <a:rPr lang="nb-NO" sz="4800" b="1" dirty="0" err="1"/>
              <a:t>Næsehorn</a:t>
            </a:r>
            <a:endParaRPr lang="nb-NO" sz="4800" b="1" dirty="0"/>
          </a:p>
        </p:txBody>
      </p:sp>
      <p:pic>
        <p:nvPicPr>
          <p:cNvPr id="6" name="Plassholder for innhold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93598" y="1931554"/>
            <a:ext cx="5694172" cy="3292249"/>
          </a:xfrm>
        </p:spPr>
      </p:pic>
      <p:sp>
        <p:nvSpPr>
          <p:cNvPr id="4" name="Plassholder for bunntekst 3"/>
          <p:cNvSpPr>
            <a:spLocks noGrp="1"/>
          </p:cNvSpPr>
          <p:nvPr>
            <p:ph type="ftr" sz="quarter" idx="11"/>
          </p:nvPr>
        </p:nvSpPr>
        <p:spPr/>
        <p:txBody>
          <a:bodyPr/>
          <a:lstStyle/>
          <a:p>
            <a:r>
              <a:rPr lang="en-US"/>
              <a:t>Psykoterapeut MPF Charlotte Krolykke                                                    Copyright Joanne Dolhanty 2018</a:t>
            </a:r>
            <a:endParaRPr lang="nb-NO"/>
          </a:p>
        </p:txBody>
      </p:sp>
      <p:sp>
        <p:nvSpPr>
          <p:cNvPr id="7" name="TekstSylinder 6"/>
          <p:cNvSpPr txBox="1"/>
          <p:nvPr/>
        </p:nvSpPr>
        <p:spPr>
          <a:xfrm>
            <a:off x="278613" y="1634197"/>
            <a:ext cx="5841473" cy="4924425"/>
          </a:xfrm>
          <a:prstGeom prst="rect">
            <a:avLst/>
          </a:prstGeom>
          <a:noFill/>
        </p:spPr>
        <p:txBody>
          <a:bodyPr wrap="square" rtlCol="0" anchor="t">
            <a:spAutoFit/>
          </a:bodyPr>
          <a:lstStyle/>
          <a:p>
            <a:r>
              <a:rPr lang="nb-NO" sz="2400" dirty="0"/>
              <a:t>Tydelig, konsekvent og </a:t>
            </a:r>
            <a:r>
              <a:rPr lang="nb-NO" sz="2400" dirty="0" err="1"/>
              <a:t>optaget</a:t>
            </a:r>
            <a:r>
              <a:rPr lang="nb-NO" sz="2400" dirty="0"/>
              <a:t> </a:t>
            </a:r>
            <a:r>
              <a:rPr lang="nb-NO" sz="2400" dirty="0" err="1"/>
              <a:t>af</a:t>
            </a:r>
            <a:r>
              <a:rPr lang="nb-NO" sz="2400" dirty="0"/>
              <a:t> at </a:t>
            </a:r>
            <a:r>
              <a:rPr lang="nb-NO" sz="2400" dirty="0" err="1"/>
              <a:t>give</a:t>
            </a:r>
            <a:r>
              <a:rPr lang="nb-NO" sz="2400" dirty="0"/>
              <a:t> barnet mestringsfølelse. </a:t>
            </a:r>
          </a:p>
          <a:p>
            <a:endParaRPr lang="nb-NO" sz="2400" dirty="0">
              <a:cs typeface="Calibri"/>
            </a:endParaRPr>
          </a:p>
          <a:p>
            <a:r>
              <a:rPr lang="nb-NO" sz="2400" dirty="0"/>
              <a:t>Kan blive </a:t>
            </a:r>
            <a:r>
              <a:rPr lang="nb-NO" sz="2400" dirty="0" err="1"/>
              <a:t>afvisende</a:t>
            </a:r>
            <a:r>
              <a:rPr lang="nb-NO" sz="2400" dirty="0"/>
              <a:t> og kontrollerende.</a:t>
            </a:r>
          </a:p>
          <a:p>
            <a:endParaRPr lang="nb-NO" sz="2400" dirty="0"/>
          </a:p>
          <a:p>
            <a:r>
              <a:rPr lang="nb-NO" sz="2400" dirty="0"/>
              <a:t>Rigid og streng i </a:t>
            </a:r>
            <a:r>
              <a:rPr lang="nb-NO" sz="2400" dirty="0" err="1"/>
              <a:t>grænsætning</a:t>
            </a:r>
            <a:r>
              <a:rPr lang="nb-NO" sz="2400" dirty="0"/>
              <a:t>.</a:t>
            </a:r>
          </a:p>
          <a:p>
            <a:endParaRPr lang="nb-NO" sz="2400" dirty="0">
              <a:cs typeface="Calibri"/>
            </a:endParaRPr>
          </a:p>
          <a:p>
            <a:r>
              <a:rPr lang="nb-NO" sz="2400" dirty="0"/>
              <a:t>Kan </a:t>
            </a:r>
            <a:r>
              <a:rPr lang="nb-NO" sz="2400" dirty="0" err="1"/>
              <a:t>bidrage</a:t>
            </a:r>
            <a:r>
              <a:rPr lang="nb-NO" sz="2400" dirty="0"/>
              <a:t> til protest og </a:t>
            </a:r>
            <a:r>
              <a:rPr lang="nb-NO" sz="2400" dirty="0" err="1"/>
              <a:t>trodsighed</a:t>
            </a:r>
            <a:r>
              <a:rPr lang="nb-NO" sz="2400" dirty="0"/>
              <a:t> – eller passive, underdanige </a:t>
            </a:r>
            <a:r>
              <a:rPr lang="nb-NO" sz="2400" dirty="0" err="1"/>
              <a:t>børn</a:t>
            </a:r>
            <a:endParaRPr lang="nb-NO" sz="2400" dirty="0"/>
          </a:p>
          <a:p>
            <a:endParaRPr lang="nb-NO" sz="2400" dirty="0"/>
          </a:p>
          <a:p>
            <a:endParaRPr lang="nb-NO" sz="2400" dirty="0">
              <a:cs typeface="Calibri"/>
            </a:endParaRPr>
          </a:p>
          <a:p>
            <a:endParaRPr lang="nb-NO" sz="2400" dirty="0"/>
          </a:p>
          <a:p>
            <a:endParaRPr lang="nb-NO" sz="2400" dirty="0"/>
          </a:p>
        </p:txBody>
      </p:sp>
    </p:spTree>
    <p:extLst>
      <p:ext uri="{BB962C8B-B14F-4D97-AF65-F5344CB8AC3E}">
        <p14:creationId xmlns:p14="http://schemas.microsoft.com/office/powerpoint/2010/main" val="368755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1000"/>
                                        <p:tgtEl>
                                          <p:spTgt spid="7">
                                            <p:txEl>
                                              <p:pRg st="4" end="4"/>
                                            </p:txEl>
                                          </p:spTgt>
                                        </p:tgtEl>
                                      </p:cBhvr>
                                    </p:animEffect>
                                    <p:anim calcmode="lin" valueType="num">
                                      <p:cBhvr>
                                        <p:cTn id="2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6" end="6"/>
                                            </p:txEl>
                                          </p:spTgt>
                                        </p:tgtEl>
                                        <p:attrNameLst>
                                          <p:attrName>style.visibility</p:attrName>
                                        </p:attrNameLst>
                                      </p:cBhvr>
                                      <p:to>
                                        <p:strVal val="visible"/>
                                      </p:to>
                                    </p:set>
                                    <p:animEffect transition="in" filter="fade">
                                      <p:cBhvr>
                                        <p:cTn id="28" dur="1000"/>
                                        <p:tgtEl>
                                          <p:spTgt spid="7">
                                            <p:txEl>
                                              <p:pRg st="6" end="6"/>
                                            </p:txEl>
                                          </p:spTgt>
                                        </p:tgtEl>
                                      </p:cBhvr>
                                    </p:animEffect>
                                    <p:anim calcmode="lin" valueType="num">
                                      <p:cBhvr>
                                        <p:cTn id="29"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84211" y="424487"/>
            <a:ext cx="9228715" cy="1507067"/>
          </a:xfrm>
        </p:spPr>
        <p:txBody>
          <a:bodyPr>
            <a:normAutofit/>
          </a:bodyPr>
          <a:lstStyle/>
          <a:p>
            <a:r>
              <a:rPr lang="nb-NO" sz="4800" b="1" dirty="0" err="1"/>
              <a:t>Balanceret</a:t>
            </a:r>
            <a:r>
              <a:rPr lang="nb-NO" sz="4800" b="1" dirty="0"/>
              <a:t> omsorgsstil</a:t>
            </a:r>
          </a:p>
        </p:txBody>
      </p:sp>
      <p:pic>
        <p:nvPicPr>
          <p:cNvPr id="6" name="Plassholder for innhold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26804" y="2433790"/>
            <a:ext cx="4968671" cy="3078747"/>
          </a:xfrm>
        </p:spPr>
      </p:pic>
      <p:sp>
        <p:nvSpPr>
          <p:cNvPr id="4" name="Plassholder for bunntekst 3">
            <a:extLst>
              <a:ext uri="{FF2B5EF4-FFF2-40B4-BE49-F238E27FC236}">
                <a16:creationId xmlns:a16="http://schemas.microsoft.com/office/drawing/2014/main" id="{711AA723-653E-43EB-83A4-CB26CB7D85E5}"/>
              </a:ext>
            </a:extLst>
          </p:cNvPr>
          <p:cNvSpPr>
            <a:spLocks noGrp="1"/>
          </p:cNvSpPr>
          <p:nvPr>
            <p:ph type="ftr" sz="quarter" idx="11"/>
          </p:nvPr>
        </p:nvSpPr>
        <p:spPr>
          <a:xfrm>
            <a:off x="7945654" y="6311500"/>
            <a:ext cx="4114800" cy="365125"/>
          </a:xfrm>
        </p:spPr>
        <p:txBody>
          <a:bodyPr/>
          <a:lstStyle/>
          <a:p>
            <a:r>
              <a:rPr lang="en-US" dirty="0" err="1"/>
              <a:t>Psykoterapeut</a:t>
            </a:r>
            <a:r>
              <a:rPr lang="en-US" dirty="0"/>
              <a:t> MPF Charlotte </a:t>
            </a:r>
            <a:r>
              <a:rPr lang="en-US" dirty="0" err="1"/>
              <a:t>Krolykke</a:t>
            </a:r>
            <a:r>
              <a:rPr lang="en-US" dirty="0"/>
              <a:t>                                                    Copyright Joanne Dolhanty 2018</a:t>
            </a:r>
            <a:endParaRPr lang="nb-NO" dirty="0"/>
          </a:p>
        </p:txBody>
      </p:sp>
      <p:pic>
        <p:nvPicPr>
          <p:cNvPr id="3" name="Bil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211" y="3504288"/>
            <a:ext cx="2130156" cy="2699224"/>
          </a:xfrm>
          <a:prstGeom prst="rect">
            <a:avLst/>
          </a:prstGeom>
        </p:spPr>
      </p:pic>
      <p:pic>
        <p:nvPicPr>
          <p:cNvPr id="5" name="Bild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3256" y="3901397"/>
            <a:ext cx="3417198" cy="1975750"/>
          </a:xfrm>
          <a:prstGeom prst="rect">
            <a:avLst/>
          </a:prstGeom>
        </p:spPr>
      </p:pic>
      <p:sp>
        <p:nvSpPr>
          <p:cNvPr id="8" name="TekstSylinder 7"/>
          <p:cNvSpPr txBox="1"/>
          <p:nvPr/>
        </p:nvSpPr>
        <p:spPr>
          <a:xfrm>
            <a:off x="232784" y="2550181"/>
            <a:ext cx="3033010" cy="954107"/>
          </a:xfrm>
          <a:prstGeom prst="rect">
            <a:avLst/>
          </a:prstGeom>
          <a:noFill/>
        </p:spPr>
        <p:txBody>
          <a:bodyPr wrap="none" rtlCol="0">
            <a:spAutoFit/>
          </a:bodyPr>
          <a:lstStyle/>
          <a:p>
            <a:pPr algn="ctr"/>
            <a:r>
              <a:rPr lang="nb-NO" sz="2800" b="1" dirty="0"/>
              <a:t>For meget sympati </a:t>
            </a:r>
          </a:p>
          <a:p>
            <a:pPr algn="ctr"/>
            <a:r>
              <a:rPr lang="nb-NO" sz="2800" b="1" dirty="0"/>
              <a:t>og involvering</a:t>
            </a:r>
            <a:endParaRPr lang="nb-NO" sz="1600" b="1" dirty="0"/>
          </a:p>
        </p:txBody>
      </p:sp>
      <p:sp>
        <p:nvSpPr>
          <p:cNvPr id="9" name="TekstSylinder 8"/>
          <p:cNvSpPr txBox="1"/>
          <p:nvPr/>
        </p:nvSpPr>
        <p:spPr>
          <a:xfrm>
            <a:off x="8805475" y="2879028"/>
            <a:ext cx="2654829" cy="954107"/>
          </a:xfrm>
          <a:prstGeom prst="rect">
            <a:avLst/>
          </a:prstGeom>
          <a:noFill/>
        </p:spPr>
        <p:txBody>
          <a:bodyPr wrap="none" rtlCol="0">
            <a:spAutoFit/>
          </a:bodyPr>
          <a:lstStyle/>
          <a:p>
            <a:pPr algn="ctr"/>
            <a:r>
              <a:rPr lang="nb-NO" sz="2800" b="1" dirty="0"/>
              <a:t>For meget føring</a:t>
            </a:r>
          </a:p>
          <a:p>
            <a:pPr algn="ctr"/>
            <a:r>
              <a:rPr lang="nb-NO" sz="2800" b="1" dirty="0"/>
              <a:t> og </a:t>
            </a:r>
            <a:r>
              <a:rPr lang="nb-NO" sz="2800" b="1" dirty="0" err="1"/>
              <a:t>kontrol</a:t>
            </a:r>
            <a:endParaRPr lang="nb-NO" sz="1600" b="1" dirty="0"/>
          </a:p>
        </p:txBody>
      </p:sp>
      <p:sp>
        <p:nvSpPr>
          <p:cNvPr id="10" name="TekstSylinder 9"/>
          <p:cNvSpPr txBox="1"/>
          <p:nvPr/>
        </p:nvSpPr>
        <p:spPr>
          <a:xfrm>
            <a:off x="2942698" y="1790819"/>
            <a:ext cx="6660798" cy="584775"/>
          </a:xfrm>
          <a:prstGeom prst="rect">
            <a:avLst/>
          </a:prstGeom>
          <a:noFill/>
        </p:spPr>
        <p:txBody>
          <a:bodyPr wrap="none" rtlCol="0">
            <a:spAutoFit/>
          </a:bodyPr>
          <a:lstStyle/>
          <a:p>
            <a:r>
              <a:rPr lang="nb-NO" sz="3200" b="1" dirty="0"/>
              <a:t>Gode retningslinjer og nok støtte</a:t>
            </a:r>
            <a:endParaRPr lang="nb-NO" sz="2000" b="1" dirty="0"/>
          </a:p>
        </p:txBody>
      </p:sp>
      <p:sp>
        <p:nvSpPr>
          <p:cNvPr id="11" name="TekstSylinder 10"/>
          <p:cNvSpPr txBox="1"/>
          <p:nvPr/>
        </p:nvSpPr>
        <p:spPr>
          <a:xfrm flipH="1">
            <a:off x="3988106" y="5570733"/>
            <a:ext cx="3646065" cy="923330"/>
          </a:xfrm>
          <a:prstGeom prst="rect">
            <a:avLst/>
          </a:prstGeom>
          <a:noFill/>
        </p:spPr>
        <p:txBody>
          <a:bodyPr wrap="square" rtlCol="0">
            <a:spAutoFit/>
          </a:bodyPr>
          <a:lstStyle/>
          <a:p>
            <a:pPr algn="ctr"/>
            <a:r>
              <a:rPr lang="nb-NO" b="1" dirty="0" err="1"/>
              <a:t>Tryg</a:t>
            </a:r>
            <a:r>
              <a:rPr lang="nb-NO" b="1" dirty="0"/>
              <a:t> </a:t>
            </a:r>
            <a:r>
              <a:rPr lang="nb-NO" b="1" dirty="0" err="1"/>
              <a:t>vejviser</a:t>
            </a:r>
            <a:r>
              <a:rPr lang="nb-NO" b="1" dirty="0"/>
              <a:t>, som </a:t>
            </a:r>
            <a:r>
              <a:rPr lang="nb-NO" b="1" dirty="0" err="1"/>
              <a:t>balancerer</a:t>
            </a:r>
            <a:r>
              <a:rPr lang="nb-NO" b="1" dirty="0"/>
              <a:t> mellom at støtte og lede, </a:t>
            </a:r>
            <a:r>
              <a:rPr lang="nb-NO" b="1" dirty="0" err="1"/>
              <a:t>hjælper</a:t>
            </a:r>
            <a:r>
              <a:rPr lang="nb-NO" b="1" dirty="0"/>
              <a:t> barnet til at blive </a:t>
            </a:r>
            <a:r>
              <a:rPr lang="nb-NO" b="1" dirty="0" err="1"/>
              <a:t>selvstændig</a:t>
            </a:r>
            <a:endParaRPr lang="nb-NO" b="1" dirty="0"/>
          </a:p>
        </p:txBody>
      </p:sp>
    </p:spTree>
    <p:extLst>
      <p:ext uri="{BB962C8B-B14F-4D97-AF65-F5344CB8AC3E}">
        <p14:creationId xmlns:p14="http://schemas.microsoft.com/office/powerpoint/2010/main" val="23600045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p:cNvSpPr>
            <a:spLocks noGrp="1"/>
          </p:cNvSpPr>
          <p:nvPr>
            <p:ph type="title" idx="4294967295"/>
          </p:nvPr>
        </p:nvSpPr>
        <p:spPr>
          <a:xfrm>
            <a:off x="428500" y="235194"/>
            <a:ext cx="4833937" cy="1420813"/>
          </a:xfrm>
        </p:spPr>
        <p:txBody>
          <a:bodyPr vert="horz" lIns="91440" tIns="45720" rIns="91440" bIns="45720" rtlCol="0" anchor="ctr">
            <a:normAutofit/>
          </a:bodyPr>
          <a:lstStyle/>
          <a:p>
            <a:pPr algn="r"/>
            <a:br>
              <a:rPr lang="en-US" sz="3700" kern="1200" dirty="0">
                <a:solidFill>
                  <a:schemeClr val="accent1"/>
                </a:solidFill>
                <a:latin typeface="+mj-lt"/>
                <a:ea typeface="+mj-ea"/>
                <a:cs typeface="+mj-cs"/>
              </a:rPr>
            </a:br>
            <a:r>
              <a:rPr lang="en-US" sz="3700" kern="1200" dirty="0" err="1">
                <a:solidFill>
                  <a:schemeClr val="accent1"/>
                </a:solidFill>
                <a:latin typeface="+mj-lt"/>
                <a:ea typeface="+mj-ea"/>
                <a:cs typeface="+mj-cs"/>
              </a:rPr>
              <a:t>Ærlige</a:t>
            </a:r>
            <a:r>
              <a:rPr lang="en-US" sz="3700" kern="1200" dirty="0">
                <a:solidFill>
                  <a:schemeClr val="accent1"/>
                </a:solidFill>
                <a:latin typeface="+mj-lt"/>
                <a:ea typeface="+mj-ea"/>
                <a:cs typeface="+mj-cs"/>
              </a:rPr>
              <a:t> </a:t>
            </a:r>
            <a:r>
              <a:rPr lang="en-US" sz="3700" kern="1200" dirty="0" err="1">
                <a:solidFill>
                  <a:schemeClr val="accent1"/>
                </a:solidFill>
                <a:latin typeface="+mj-lt"/>
                <a:ea typeface="+mj-ea"/>
                <a:cs typeface="+mj-cs"/>
              </a:rPr>
              <a:t>tilbagemeldinger</a:t>
            </a:r>
            <a:endParaRPr lang="en-US" sz="3700" kern="1200" dirty="0">
              <a:solidFill>
                <a:schemeClr val="accent1"/>
              </a:solidFill>
              <a:latin typeface="+mj-lt"/>
              <a:ea typeface="+mj-ea"/>
              <a:cs typeface="+mj-cs"/>
            </a:endParaRPr>
          </a:p>
        </p:txBody>
      </p:sp>
      <p:sp>
        <p:nvSpPr>
          <p:cNvPr id="3" name="Plassholder for innhold 2"/>
          <p:cNvSpPr>
            <a:spLocks noGrp="1"/>
          </p:cNvSpPr>
          <p:nvPr>
            <p:ph idx="4294967295"/>
          </p:nvPr>
        </p:nvSpPr>
        <p:spPr>
          <a:xfrm>
            <a:off x="428500" y="1451836"/>
            <a:ext cx="6378575" cy="4930775"/>
          </a:xfrm>
        </p:spPr>
        <p:txBody>
          <a:bodyPr vert="horz" lIns="91440" tIns="45720" rIns="91440" bIns="45720" rtlCol="0" anchor="ctr">
            <a:normAutofit/>
          </a:bodyPr>
          <a:lstStyle/>
          <a:p>
            <a:r>
              <a:rPr lang="en-US" sz="2400" dirty="0" err="1"/>
              <a:t>Vandmand</a:t>
            </a:r>
            <a:r>
              <a:rPr lang="en-US" sz="2400" dirty="0"/>
              <a:t> med </a:t>
            </a:r>
            <a:r>
              <a:rPr lang="en-US" sz="2400" dirty="0" err="1"/>
              <a:t>kænguru</a:t>
            </a:r>
            <a:r>
              <a:rPr lang="en-US" sz="2400" dirty="0"/>
              <a:t> </a:t>
            </a:r>
            <a:r>
              <a:rPr lang="en-US" sz="2400" dirty="0" err="1"/>
              <a:t>pung</a:t>
            </a:r>
            <a:r>
              <a:rPr lang="en-US" sz="2400" dirty="0"/>
              <a:t>?</a:t>
            </a:r>
          </a:p>
          <a:p>
            <a:endParaRPr lang="en-US" sz="2400" dirty="0"/>
          </a:p>
          <a:p>
            <a:r>
              <a:rPr lang="en-US" sz="2400" dirty="0" err="1"/>
              <a:t>Næsehorn</a:t>
            </a:r>
            <a:r>
              <a:rPr lang="en-US" sz="2400" dirty="0"/>
              <a:t> med </a:t>
            </a:r>
            <a:r>
              <a:rPr lang="en-US" sz="2400" dirty="0" err="1"/>
              <a:t>hovedet</a:t>
            </a:r>
            <a:r>
              <a:rPr lang="en-US" sz="2400" dirty="0"/>
              <a:t> </a:t>
            </a:r>
            <a:r>
              <a:rPr lang="en-US" sz="2400" dirty="0" err="1"/>
              <a:t>i</a:t>
            </a:r>
            <a:r>
              <a:rPr lang="en-US" sz="2400" dirty="0"/>
              <a:t> </a:t>
            </a:r>
            <a:r>
              <a:rPr lang="en-US" sz="2400" dirty="0" err="1"/>
              <a:t>sandet</a:t>
            </a:r>
            <a:r>
              <a:rPr lang="en-US" sz="2400" dirty="0"/>
              <a:t>?</a:t>
            </a:r>
          </a:p>
          <a:p>
            <a:pPr marL="0" indent="0">
              <a:buNone/>
            </a:pPr>
            <a:endParaRPr lang="en-US" sz="2400" dirty="0"/>
          </a:p>
          <a:p>
            <a:r>
              <a:rPr lang="en-US" sz="2400" dirty="0"/>
              <a:t>NB! </a:t>
            </a:r>
            <a:r>
              <a:rPr lang="en-US" sz="2400" dirty="0" err="1"/>
              <a:t>Som</a:t>
            </a:r>
            <a:r>
              <a:rPr lang="en-US" sz="2400" dirty="0"/>
              <a:t> par </a:t>
            </a:r>
            <a:r>
              <a:rPr lang="en-US" sz="2400" dirty="0" err="1"/>
              <a:t>vil</a:t>
            </a:r>
            <a:r>
              <a:rPr lang="en-US" sz="2400" dirty="0"/>
              <a:t> man </a:t>
            </a:r>
            <a:r>
              <a:rPr lang="en-US" sz="2400" dirty="0" err="1"/>
              <a:t>ofte</a:t>
            </a:r>
            <a:r>
              <a:rPr lang="en-US" sz="2400" dirty="0"/>
              <a:t> </a:t>
            </a:r>
            <a:r>
              <a:rPr lang="en-US" sz="2400" dirty="0" err="1"/>
              <a:t>forstærke</a:t>
            </a:r>
            <a:r>
              <a:rPr lang="en-US" sz="2400" dirty="0"/>
              <a:t> </a:t>
            </a:r>
            <a:r>
              <a:rPr lang="en-US" sz="2400" dirty="0" err="1"/>
              <a:t>hinandens</a:t>
            </a:r>
            <a:r>
              <a:rPr lang="en-US" sz="2400" dirty="0"/>
              <a:t> </a:t>
            </a:r>
            <a:r>
              <a:rPr lang="en-US" sz="2400" dirty="0" err="1"/>
              <a:t>dominerende</a:t>
            </a:r>
            <a:r>
              <a:rPr lang="en-US" sz="2400" dirty="0"/>
              <a:t> emotionelle </a:t>
            </a:r>
            <a:r>
              <a:rPr lang="en-US" sz="2400" dirty="0" err="1"/>
              <a:t>stil</a:t>
            </a:r>
            <a:r>
              <a:rPr lang="en-US" sz="2400" dirty="0"/>
              <a:t>. </a:t>
            </a:r>
            <a:r>
              <a:rPr lang="en-US" sz="2400" dirty="0" err="1"/>
              <a:t>Dette</a:t>
            </a:r>
            <a:r>
              <a:rPr lang="en-US" sz="2400" dirty="0"/>
              <a:t> </a:t>
            </a:r>
            <a:r>
              <a:rPr lang="en-US" sz="2400" dirty="0" err="1"/>
              <a:t>er</a:t>
            </a:r>
            <a:r>
              <a:rPr lang="en-US" sz="2400" dirty="0"/>
              <a:t> </a:t>
            </a:r>
            <a:r>
              <a:rPr lang="en-US" sz="2400" dirty="0" err="1"/>
              <a:t>særlig</a:t>
            </a:r>
            <a:r>
              <a:rPr lang="en-US" sz="2400" dirty="0"/>
              <a:t> </a:t>
            </a:r>
            <a:r>
              <a:rPr lang="en-US" sz="2400" dirty="0" err="1"/>
              <a:t>problematisk</a:t>
            </a:r>
            <a:r>
              <a:rPr lang="en-US" sz="2400" dirty="0"/>
              <a:t> </a:t>
            </a:r>
            <a:r>
              <a:rPr lang="en-US" sz="2400" dirty="0" err="1"/>
              <a:t>ved</a:t>
            </a:r>
            <a:r>
              <a:rPr lang="en-US" sz="2400" dirty="0"/>
              <a:t> </a:t>
            </a:r>
            <a:r>
              <a:rPr lang="en-US" sz="2400" dirty="0" err="1"/>
              <a:t>skilsmisser</a:t>
            </a:r>
            <a:r>
              <a:rPr lang="en-US" sz="2400" dirty="0"/>
              <a:t>. </a:t>
            </a:r>
            <a:r>
              <a:rPr lang="en-US" sz="2400" dirty="0" err="1"/>
              <a:t>Delt</a:t>
            </a:r>
            <a:r>
              <a:rPr lang="en-US" sz="2400" dirty="0"/>
              <a:t> </a:t>
            </a:r>
            <a:r>
              <a:rPr lang="en-US" sz="2400" dirty="0" err="1"/>
              <a:t>omsorg</a:t>
            </a:r>
            <a:r>
              <a:rPr lang="en-US" sz="2400" dirty="0"/>
              <a:t> </a:t>
            </a:r>
            <a:r>
              <a:rPr lang="en-US" sz="2400" dirty="0" err="1"/>
              <a:t>kan</a:t>
            </a:r>
            <a:r>
              <a:rPr lang="en-US" sz="2400" dirty="0"/>
              <a:t> </a:t>
            </a:r>
            <a:r>
              <a:rPr lang="en-US" sz="2400" dirty="0" err="1"/>
              <a:t>bryde</a:t>
            </a:r>
            <a:r>
              <a:rPr lang="en-US" sz="2400" dirty="0"/>
              <a:t> </a:t>
            </a:r>
            <a:r>
              <a:rPr lang="en-US" sz="2400" dirty="0" err="1"/>
              <a:t>ned</a:t>
            </a:r>
            <a:r>
              <a:rPr lang="en-US" sz="2400" dirty="0"/>
              <a:t> </a:t>
            </a:r>
            <a:r>
              <a:rPr lang="en-US" sz="2400" dirty="0" err="1"/>
              <a:t>i</a:t>
            </a:r>
            <a:r>
              <a:rPr lang="en-US" sz="2400" dirty="0"/>
              <a:t> </a:t>
            </a:r>
            <a:r>
              <a:rPr lang="en-US" sz="2400" dirty="0" err="1"/>
              <a:t>stedet</a:t>
            </a:r>
            <a:r>
              <a:rPr lang="en-US" sz="2400" dirty="0"/>
              <a:t> for at </a:t>
            </a:r>
            <a:r>
              <a:rPr lang="en-US" sz="2400" dirty="0" err="1"/>
              <a:t>bygge</a:t>
            </a:r>
            <a:r>
              <a:rPr lang="en-US" sz="2400" dirty="0"/>
              <a:t> op.</a:t>
            </a:r>
          </a:p>
        </p:txBody>
      </p:sp>
      <p:sp>
        <p:nvSpPr>
          <p:cNvPr id="5" name="Plassholder for bunntekst 3">
            <a:extLst>
              <a:ext uri="{FF2B5EF4-FFF2-40B4-BE49-F238E27FC236}">
                <a16:creationId xmlns:a16="http://schemas.microsoft.com/office/drawing/2014/main" id="{8A1F5493-9A95-E74E-98DF-8B4B429E105E}"/>
              </a:ext>
            </a:extLst>
          </p:cNvPr>
          <p:cNvSpPr txBox="1">
            <a:spLocks/>
          </p:cNvSpPr>
          <p:nvPr/>
        </p:nvSpPr>
        <p:spPr>
          <a:xfrm>
            <a:off x="4141073" y="6200049"/>
            <a:ext cx="4114800"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Psykoterapeut</a:t>
            </a:r>
            <a:r>
              <a:rPr lang="en-US" dirty="0"/>
              <a:t> MPF Charlotte </a:t>
            </a:r>
            <a:r>
              <a:rPr lang="en-US" dirty="0" err="1"/>
              <a:t>Krolykke</a:t>
            </a:r>
            <a:r>
              <a:rPr lang="en-US" dirty="0"/>
              <a:t>                                                    Copyright Joanne Dolhanty 2018</a:t>
            </a:r>
            <a:endParaRPr lang="nb-NO" dirty="0"/>
          </a:p>
        </p:txBody>
      </p:sp>
      <p:pic>
        <p:nvPicPr>
          <p:cNvPr id="6" name="Billede 5">
            <a:extLst>
              <a:ext uri="{FF2B5EF4-FFF2-40B4-BE49-F238E27FC236}">
                <a16:creationId xmlns:a16="http://schemas.microsoft.com/office/drawing/2014/main" id="{E080F361-AF8A-BF43-A4AF-9894B63E1C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7075" y="2183247"/>
            <a:ext cx="4935800" cy="3285392"/>
          </a:xfrm>
          <a:prstGeom prst="rect">
            <a:avLst/>
          </a:prstGeom>
        </p:spPr>
      </p:pic>
    </p:spTree>
    <p:extLst>
      <p:ext uri="{BB962C8B-B14F-4D97-AF65-F5344CB8AC3E}">
        <p14:creationId xmlns:p14="http://schemas.microsoft.com/office/powerpoint/2010/main" val="200470984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4" name="Tittel 3"/>
          <p:cNvSpPr>
            <a:spLocks noGrp="1"/>
          </p:cNvSpPr>
          <p:nvPr>
            <p:ph type="title" idx="4294967295"/>
          </p:nvPr>
        </p:nvSpPr>
        <p:spPr>
          <a:xfrm>
            <a:off x="461248" y="493282"/>
            <a:ext cx="7794625" cy="422275"/>
          </a:xfrm>
        </p:spPr>
        <p:txBody>
          <a:bodyPr vert="horz" lIns="91440" tIns="45720" rIns="91440" bIns="45720" rtlCol="0" anchor="ctr">
            <a:normAutofit fontScale="90000"/>
          </a:bodyPr>
          <a:lstStyle/>
          <a:p>
            <a:pPr algn="r"/>
            <a:r>
              <a:rPr lang="en-US" kern="1200" dirty="0" err="1">
                <a:solidFill>
                  <a:schemeClr val="accent1"/>
                </a:solidFill>
                <a:latin typeface="+mj-lt"/>
                <a:ea typeface="+mj-ea"/>
                <a:cs typeface="+mj-cs"/>
              </a:rPr>
              <a:t>Omsorgsstil</a:t>
            </a:r>
            <a:r>
              <a:rPr lang="en-US" kern="1200" dirty="0">
                <a:solidFill>
                  <a:schemeClr val="accent1"/>
                </a:solidFill>
                <a:latin typeface="+mj-lt"/>
                <a:ea typeface="+mj-ea"/>
                <a:cs typeface="+mj-cs"/>
              </a:rPr>
              <a:t> </a:t>
            </a:r>
            <a:r>
              <a:rPr lang="en-US" kern="1200" dirty="0" err="1">
                <a:solidFill>
                  <a:schemeClr val="accent1"/>
                </a:solidFill>
                <a:latin typeface="+mj-lt"/>
                <a:ea typeface="+mj-ea"/>
                <a:cs typeface="+mj-cs"/>
              </a:rPr>
              <a:t>og</a:t>
            </a:r>
            <a:r>
              <a:rPr lang="en-US" kern="1200" dirty="0">
                <a:solidFill>
                  <a:schemeClr val="accent1"/>
                </a:solidFill>
                <a:latin typeface="+mj-lt"/>
                <a:ea typeface="+mj-ea"/>
                <a:cs typeface="+mj-cs"/>
              </a:rPr>
              <a:t> </a:t>
            </a:r>
            <a:r>
              <a:rPr lang="en-US" kern="1200" dirty="0" err="1">
                <a:solidFill>
                  <a:schemeClr val="accent1"/>
                </a:solidFill>
                <a:latin typeface="+mj-lt"/>
                <a:ea typeface="+mj-ea"/>
                <a:cs typeface="+mj-cs"/>
              </a:rPr>
              <a:t>emotionel</a:t>
            </a:r>
            <a:r>
              <a:rPr lang="en-US" kern="1200" dirty="0">
                <a:solidFill>
                  <a:schemeClr val="accent1"/>
                </a:solidFill>
                <a:latin typeface="+mj-lt"/>
                <a:ea typeface="+mj-ea"/>
                <a:cs typeface="+mj-cs"/>
              </a:rPr>
              <a:t> </a:t>
            </a:r>
            <a:r>
              <a:rPr lang="en-US" kern="1200" dirty="0" err="1">
                <a:solidFill>
                  <a:schemeClr val="accent1"/>
                </a:solidFill>
                <a:latin typeface="+mj-lt"/>
                <a:ea typeface="+mj-ea"/>
                <a:cs typeface="+mj-cs"/>
              </a:rPr>
              <a:t>stil</a:t>
            </a:r>
            <a:endParaRPr lang="en-US" kern="1200" dirty="0">
              <a:solidFill>
                <a:schemeClr val="accent1"/>
              </a:solidFill>
              <a:latin typeface="+mj-lt"/>
              <a:ea typeface="+mj-ea"/>
              <a:cs typeface="+mj-cs"/>
            </a:endParaRPr>
          </a:p>
        </p:txBody>
      </p:sp>
      <p:sp>
        <p:nvSpPr>
          <p:cNvPr id="5" name="Plassholder for innhold 4"/>
          <p:cNvSpPr>
            <a:spLocks noGrp="1"/>
          </p:cNvSpPr>
          <p:nvPr>
            <p:ph idx="4294967295"/>
          </p:nvPr>
        </p:nvSpPr>
        <p:spPr>
          <a:xfrm>
            <a:off x="461248" y="1093209"/>
            <a:ext cx="5933963" cy="4929188"/>
          </a:xfrm>
        </p:spPr>
        <p:txBody>
          <a:bodyPr vert="horz" lIns="91440" tIns="45720" rIns="91440" bIns="45720" rtlCol="0" anchor="ctr">
            <a:normAutofit/>
          </a:bodyPr>
          <a:lstStyle/>
          <a:p>
            <a:pPr marL="0"/>
            <a:endParaRPr lang="en-US" sz="2400" dirty="0"/>
          </a:p>
          <a:p>
            <a:r>
              <a:rPr lang="en-US" sz="2400" dirty="0" err="1"/>
              <a:t>Invaderende</a:t>
            </a:r>
            <a:r>
              <a:rPr lang="en-US" sz="2400" dirty="0"/>
              <a:t> </a:t>
            </a:r>
            <a:r>
              <a:rPr lang="en-US" sz="2400" dirty="0" err="1"/>
              <a:t>eller</a:t>
            </a:r>
            <a:r>
              <a:rPr lang="en-US" sz="2400" dirty="0"/>
              <a:t> </a:t>
            </a:r>
            <a:r>
              <a:rPr lang="en-US" sz="2400" dirty="0" err="1"/>
              <a:t>afkoblet</a:t>
            </a:r>
            <a:endParaRPr lang="en-US" sz="2400" dirty="0"/>
          </a:p>
          <a:p>
            <a:pPr marL="0"/>
            <a:r>
              <a:rPr lang="en-US" sz="2400" dirty="0"/>
              <a:t>For mange </a:t>
            </a:r>
            <a:r>
              <a:rPr lang="en-US" sz="2400" dirty="0" err="1"/>
              <a:t>eller</a:t>
            </a:r>
            <a:r>
              <a:rPr lang="en-US" sz="2400" dirty="0"/>
              <a:t> for </a:t>
            </a:r>
            <a:r>
              <a:rPr lang="en-US" sz="2400" dirty="0" err="1"/>
              <a:t>lidt</a:t>
            </a:r>
            <a:r>
              <a:rPr lang="en-US" sz="2400" dirty="0"/>
              <a:t> </a:t>
            </a:r>
            <a:r>
              <a:rPr lang="en-US" sz="2400" dirty="0" err="1"/>
              <a:t>følelser</a:t>
            </a:r>
            <a:endParaRPr lang="en-US" sz="2400" dirty="0"/>
          </a:p>
          <a:p>
            <a:r>
              <a:rPr lang="en-US" sz="2400" dirty="0" err="1"/>
              <a:t>Overbeskyttende</a:t>
            </a:r>
            <a:r>
              <a:rPr lang="en-US" sz="2400" dirty="0"/>
              <a:t> </a:t>
            </a:r>
            <a:r>
              <a:rPr lang="en-US" sz="2400" dirty="0" err="1"/>
              <a:t>eller</a:t>
            </a:r>
            <a:r>
              <a:rPr lang="en-US" sz="2400" dirty="0"/>
              <a:t> for </a:t>
            </a:r>
            <a:r>
              <a:rPr lang="en-US" sz="2400" dirty="0" err="1"/>
              <a:t>lidt</a:t>
            </a:r>
            <a:r>
              <a:rPr lang="en-US" sz="2400" dirty="0"/>
              <a:t> </a:t>
            </a:r>
            <a:r>
              <a:rPr lang="en-US" sz="2400" dirty="0" err="1"/>
              <a:t>beskyttelse</a:t>
            </a:r>
            <a:endParaRPr lang="en-US" sz="2400" dirty="0"/>
          </a:p>
          <a:p>
            <a:pPr marL="0"/>
            <a:r>
              <a:rPr lang="en-US" sz="2400" dirty="0"/>
              <a:t>For </a:t>
            </a:r>
            <a:r>
              <a:rPr lang="en-US" sz="2400" dirty="0" err="1"/>
              <a:t>meget</a:t>
            </a:r>
            <a:r>
              <a:rPr lang="en-US" sz="2400" dirty="0"/>
              <a:t> </a:t>
            </a:r>
            <a:r>
              <a:rPr lang="en-US" sz="2400" dirty="0" err="1"/>
              <a:t>sympati</a:t>
            </a:r>
            <a:r>
              <a:rPr lang="en-US" sz="2400" dirty="0"/>
              <a:t> </a:t>
            </a:r>
            <a:r>
              <a:rPr lang="en-US" sz="2400" dirty="0" err="1"/>
              <a:t>eller</a:t>
            </a:r>
            <a:r>
              <a:rPr lang="en-US" sz="2400" dirty="0"/>
              <a:t> </a:t>
            </a:r>
            <a:r>
              <a:rPr lang="en-US" sz="2400" dirty="0" err="1"/>
              <a:t>udsætter</a:t>
            </a:r>
            <a:r>
              <a:rPr lang="en-US" sz="2400" dirty="0"/>
              <a:t> </a:t>
            </a:r>
            <a:r>
              <a:rPr lang="en-US" sz="2400" dirty="0" err="1"/>
              <a:t>barnet</a:t>
            </a:r>
            <a:r>
              <a:rPr lang="en-US" sz="2400" dirty="0"/>
              <a:t> for </a:t>
            </a:r>
            <a:r>
              <a:rPr lang="en-US" sz="2400" dirty="0" err="1"/>
              <a:t>risiko</a:t>
            </a:r>
            <a:endParaRPr lang="en-US" sz="2400" dirty="0"/>
          </a:p>
          <a:p>
            <a:r>
              <a:rPr lang="en-US" sz="2400" dirty="0" err="1"/>
              <a:t>Kontrollerende</a:t>
            </a:r>
            <a:r>
              <a:rPr lang="en-US" sz="2400" dirty="0"/>
              <a:t> </a:t>
            </a:r>
            <a:r>
              <a:rPr lang="en-US" sz="2400" dirty="0" err="1"/>
              <a:t>eller</a:t>
            </a:r>
            <a:r>
              <a:rPr lang="en-US" sz="2400" dirty="0"/>
              <a:t> </a:t>
            </a:r>
            <a:r>
              <a:rPr lang="en-US" sz="2400" dirty="0" err="1"/>
              <a:t>eftergivende</a:t>
            </a:r>
            <a:r>
              <a:rPr lang="en-US" sz="2400" dirty="0"/>
              <a:t> </a:t>
            </a:r>
          </a:p>
          <a:p>
            <a:r>
              <a:rPr lang="en-US" sz="2400" dirty="0"/>
              <a:t>For </a:t>
            </a:r>
            <a:r>
              <a:rPr lang="en-US" sz="2400" dirty="0" err="1"/>
              <a:t>streng</a:t>
            </a:r>
            <a:r>
              <a:rPr lang="en-US" sz="2400" dirty="0"/>
              <a:t>, </a:t>
            </a:r>
            <a:r>
              <a:rPr lang="en-US" sz="2400" dirty="0" err="1"/>
              <a:t>skræmmende</a:t>
            </a:r>
            <a:r>
              <a:rPr lang="en-US" sz="2400" dirty="0"/>
              <a:t> </a:t>
            </a:r>
            <a:r>
              <a:rPr lang="en-US" sz="2400" dirty="0" err="1"/>
              <a:t>eller</a:t>
            </a:r>
            <a:r>
              <a:rPr lang="en-US" sz="2400" dirty="0"/>
              <a:t> </a:t>
            </a:r>
            <a:r>
              <a:rPr lang="en-US" sz="2400" dirty="0" err="1"/>
              <a:t>manglende</a:t>
            </a:r>
            <a:r>
              <a:rPr lang="en-US" sz="2400" dirty="0"/>
              <a:t> </a:t>
            </a:r>
            <a:r>
              <a:rPr lang="en-US" sz="2400" dirty="0" err="1"/>
              <a:t>grænser</a:t>
            </a:r>
            <a:r>
              <a:rPr lang="en-US" sz="2400" dirty="0"/>
              <a:t> </a:t>
            </a:r>
            <a:r>
              <a:rPr lang="en-US" sz="2400" dirty="0" err="1"/>
              <a:t>og</a:t>
            </a:r>
            <a:r>
              <a:rPr lang="en-US" sz="2400" dirty="0"/>
              <a:t> </a:t>
            </a:r>
            <a:r>
              <a:rPr lang="en-US" sz="2400" dirty="0" err="1"/>
              <a:t>tryghed</a:t>
            </a:r>
            <a:r>
              <a:rPr lang="en-US" sz="2400" dirty="0"/>
              <a:t>.</a:t>
            </a:r>
          </a:p>
          <a:p>
            <a:pPr marL="457200" lvl="1"/>
            <a:endParaRPr lang="en-US" dirty="0"/>
          </a:p>
        </p:txBody>
      </p:sp>
      <p:sp>
        <p:nvSpPr>
          <p:cNvPr id="6" name="Plassholder for bunntekst 3">
            <a:extLst>
              <a:ext uri="{FF2B5EF4-FFF2-40B4-BE49-F238E27FC236}">
                <a16:creationId xmlns:a16="http://schemas.microsoft.com/office/drawing/2014/main" id="{28D02FE8-CBA1-554A-9FB6-BF2C4149339D}"/>
              </a:ext>
            </a:extLst>
          </p:cNvPr>
          <p:cNvSpPr txBox="1">
            <a:spLocks/>
          </p:cNvSpPr>
          <p:nvPr/>
        </p:nvSpPr>
        <p:spPr>
          <a:xfrm>
            <a:off x="4141073" y="6200049"/>
            <a:ext cx="4114800"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Psykoterapeut</a:t>
            </a:r>
            <a:r>
              <a:rPr lang="en-US" dirty="0"/>
              <a:t> MPF Charlotte </a:t>
            </a:r>
            <a:r>
              <a:rPr lang="en-US" dirty="0" err="1"/>
              <a:t>Krolykke</a:t>
            </a:r>
            <a:r>
              <a:rPr lang="en-US" dirty="0"/>
              <a:t>                                                    Copyright Joanne Dolhanty 2018</a:t>
            </a:r>
            <a:endParaRPr lang="nb-NO" dirty="0"/>
          </a:p>
        </p:txBody>
      </p:sp>
      <p:pic>
        <p:nvPicPr>
          <p:cNvPr id="7" name="Billede 6">
            <a:extLst>
              <a:ext uri="{FF2B5EF4-FFF2-40B4-BE49-F238E27FC236}">
                <a16:creationId xmlns:a16="http://schemas.microsoft.com/office/drawing/2014/main" id="{9C51C3EE-7487-F249-9DF4-48130978A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4129" y="1968593"/>
            <a:ext cx="4808955" cy="3178419"/>
          </a:xfrm>
          <a:prstGeom prst="rect">
            <a:avLst/>
          </a:prstGeom>
        </p:spPr>
      </p:pic>
    </p:spTree>
    <p:extLst>
      <p:ext uri="{BB962C8B-B14F-4D97-AF65-F5344CB8AC3E}">
        <p14:creationId xmlns:p14="http://schemas.microsoft.com/office/powerpoint/2010/main" val="154468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1000"/>
                                        <p:tgtEl>
                                          <p:spTgt spid="5">
                                            <p:txEl>
                                              <p:pRg st="3" end="3"/>
                                            </p:txEl>
                                          </p:spTgt>
                                        </p:tgtEl>
                                      </p:cBhvr>
                                    </p:animEffect>
                                    <p:anim calcmode="lin" valueType="num">
                                      <p:cBhvr>
                                        <p:cTn id="1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fade">
                                      <p:cBhvr>
                                        <p:cTn id="24" dur="1000"/>
                                        <p:tgtEl>
                                          <p:spTgt spid="5">
                                            <p:txEl>
                                              <p:pRg st="4" end="4"/>
                                            </p:txEl>
                                          </p:spTgt>
                                        </p:tgtEl>
                                      </p:cBhvr>
                                    </p:animEffect>
                                    <p:anim calcmode="lin" valueType="num">
                                      <p:cBhvr>
                                        <p:cTn id="25"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fade">
                                      <p:cBhvr>
                                        <p:cTn id="31" dur="500"/>
                                        <p:tgtEl>
                                          <p:spTgt spid="5">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fade">
                                      <p:cBhvr>
                                        <p:cTn id="36"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976032" y="6033479"/>
            <a:ext cx="2391922" cy="437659"/>
          </a:xfrm>
        </p:spPr>
        <p:txBody>
          <a:bodyPr vert="horz" lIns="91440" tIns="45720" rIns="91440" bIns="45720" rtlCol="0" anchor="ctr">
            <a:normAutofit/>
          </a:bodyPr>
          <a:lstStyle/>
          <a:p>
            <a:pPr algn="l">
              <a:spcAft>
                <a:spcPts val="600"/>
              </a:spcAft>
            </a:pPr>
            <a:r>
              <a:rPr lang="en-US" sz="1050" kern="1200" dirty="0" err="1">
                <a:solidFill>
                  <a:schemeClr val="tx1">
                    <a:alpha val="80000"/>
                  </a:schemeClr>
                </a:solidFill>
                <a:latin typeface="+mn-lt"/>
                <a:ea typeface="+mn-ea"/>
                <a:cs typeface="+mn-cs"/>
              </a:rPr>
              <a:t>Psykoterapeut</a:t>
            </a:r>
            <a:r>
              <a:rPr lang="en-US" sz="1050" kern="1200" dirty="0">
                <a:solidFill>
                  <a:schemeClr val="tx1">
                    <a:alpha val="80000"/>
                  </a:schemeClr>
                </a:solidFill>
                <a:latin typeface="+mn-lt"/>
                <a:ea typeface="+mn-ea"/>
                <a:cs typeface="+mn-cs"/>
              </a:rPr>
              <a:t> MPF Charlotte </a:t>
            </a:r>
            <a:r>
              <a:rPr lang="en-US" sz="1050" kern="1200" dirty="0" err="1">
                <a:solidFill>
                  <a:schemeClr val="tx1">
                    <a:alpha val="80000"/>
                  </a:schemeClr>
                </a:solidFill>
                <a:latin typeface="+mn-lt"/>
                <a:ea typeface="+mn-ea"/>
                <a:cs typeface="+mn-cs"/>
              </a:rPr>
              <a:t>Krolykke</a:t>
            </a:r>
            <a:r>
              <a:rPr lang="en-US" sz="1050" kern="1200" dirty="0">
                <a:solidFill>
                  <a:schemeClr val="tx1">
                    <a:alpha val="80000"/>
                  </a:schemeClr>
                </a:solidFill>
                <a:latin typeface="+mn-lt"/>
                <a:ea typeface="+mn-ea"/>
                <a:cs typeface="+mn-cs"/>
              </a:rPr>
              <a:t>                                                    Copyright Joanne Dolhanty 2018</a:t>
            </a:r>
          </a:p>
        </p:txBody>
      </p:sp>
      <p:sp>
        <p:nvSpPr>
          <p:cNvPr id="3" name="Title 2">
            <a:extLst>
              <a:ext uri="{FF2B5EF4-FFF2-40B4-BE49-F238E27FC236}">
                <a16:creationId xmlns:a16="http://schemas.microsoft.com/office/drawing/2014/main" id="{76D03C41-D7B9-4BF1-9D59-E77A8DE5D8F9}"/>
              </a:ext>
            </a:extLst>
          </p:cNvPr>
          <p:cNvSpPr>
            <a:spLocks noGrp="1"/>
          </p:cNvSpPr>
          <p:nvPr>
            <p:ph type="title" idx="4294967295"/>
          </p:nvPr>
        </p:nvSpPr>
        <p:spPr>
          <a:xfrm>
            <a:off x="0" y="560388"/>
            <a:ext cx="8837613" cy="1587500"/>
          </a:xfrm>
        </p:spPr>
        <p:txBody>
          <a:bodyPr vert="horz" lIns="91440" tIns="45720" rIns="91440" bIns="45720" rtlCol="0" anchor="ctr">
            <a:normAutofit/>
          </a:bodyPr>
          <a:lstStyle/>
          <a:p>
            <a:pPr algn="r">
              <a:defRPr/>
            </a:pPr>
            <a:r>
              <a:rPr lang="en-US" b="1" kern="1200" dirty="0">
                <a:solidFill>
                  <a:schemeClr val="accent1"/>
                </a:solidFill>
                <a:latin typeface="+mj-lt"/>
                <a:ea typeface="+mj-ea"/>
                <a:cs typeface="+mj-cs"/>
              </a:rPr>
              <a:t>Barn med </a:t>
            </a:r>
            <a:r>
              <a:rPr lang="en-US" b="1" kern="1200" dirty="0" err="1">
                <a:solidFill>
                  <a:schemeClr val="accent1"/>
                </a:solidFill>
                <a:latin typeface="+mj-lt"/>
                <a:ea typeface="+mj-ea"/>
                <a:cs typeface="+mj-cs"/>
              </a:rPr>
              <a:t>psykisk</a:t>
            </a:r>
            <a:r>
              <a:rPr lang="en-US" b="1" kern="1200" dirty="0">
                <a:solidFill>
                  <a:schemeClr val="accent1"/>
                </a:solidFill>
                <a:latin typeface="+mj-lt"/>
                <a:ea typeface="+mj-ea"/>
                <a:cs typeface="+mj-cs"/>
              </a:rPr>
              <a:t> </a:t>
            </a:r>
            <a:r>
              <a:rPr lang="en-US" b="1" kern="1200" dirty="0" err="1">
                <a:solidFill>
                  <a:schemeClr val="accent1"/>
                </a:solidFill>
                <a:latin typeface="+mj-lt"/>
                <a:ea typeface="+mj-ea"/>
                <a:cs typeface="+mj-cs"/>
              </a:rPr>
              <a:t>mistrivsel</a:t>
            </a:r>
            <a:endParaRPr lang="en-US" b="1" kern="1200" dirty="0">
              <a:solidFill>
                <a:schemeClr val="accent1"/>
              </a:solidFill>
              <a:latin typeface="+mj-lt"/>
              <a:ea typeface="+mj-ea"/>
              <a:cs typeface="+mj-cs"/>
            </a:endParaRPr>
          </a:p>
        </p:txBody>
      </p:sp>
      <p:sp>
        <p:nvSpPr>
          <p:cNvPr id="24578" name="Content Placeholder 1">
            <a:extLst>
              <a:ext uri="{FF2B5EF4-FFF2-40B4-BE49-F238E27FC236}">
                <a16:creationId xmlns:a16="http://schemas.microsoft.com/office/drawing/2014/main" id="{0AA956E8-3D28-4792-AC5C-491A666FDFE9}"/>
              </a:ext>
            </a:extLst>
          </p:cNvPr>
          <p:cNvSpPr>
            <a:spLocks noGrp="1"/>
          </p:cNvSpPr>
          <p:nvPr>
            <p:ph idx="4294967295"/>
          </p:nvPr>
        </p:nvSpPr>
        <p:spPr>
          <a:xfrm>
            <a:off x="5813425" y="1474788"/>
            <a:ext cx="6378575" cy="4929187"/>
          </a:xfrm>
        </p:spPr>
        <p:txBody>
          <a:bodyPr vert="horz" lIns="91440" tIns="45720" rIns="91440" bIns="45720" rtlCol="0" anchor="ctr">
            <a:normAutofit/>
          </a:bodyPr>
          <a:lstStyle/>
          <a:p>
            <a:r>
              <a:rPr lang="en-US" altLang="en-US" sz="2400" dirty="0" err="1"/>
              <a:t>Forældre</a:t>
            </a:r>
            <a:r>
              <a:rPr lang="en-US" altLang="en-US" sz="2400" dirty="0"/>
              <a:t> til et barn, </a:t>
            </a:r>
            <a:r>
              <a:rPr lang="en-US" altLang="en-US" sz="2400" dirty="0" err="1"/>
              <a:t>som</a:t>
            </a:r>
            <a:r>
              <a:rPr lang="en-US" altLang="en-US" sz="2400" dirty="0"/>
              <a:t> </a:t>
            </a:r>
            <a:r>
              <a:rPr lang="en-US" altLang="en-US" sz="2400" dirty="0" err="1"/>
              <a:t>kæmper</a:t>
            </a:r>
            <a:r>
              <a:rPr lang="en-US" altLang="en-US" sz="2400" dirty="0"/>
              <a:t> med </a:t>
            </a:r>
            <a:r>
              <a:rPr lang="en-US" altLang="en-US" sz="2400" dirty="0" err="1"/>
              <a:t>psykisk</a:t>
            </a:r>
            <a:r>
              <a:rPr lang="en-US" altLang="en-US" sz="2400" dirty="0"/>
              <a:t> </a:t>
            </a:r>
            <a:r>
              <a:rPr lang="en-US" altLang="en-US" sz="2400" dirty="0" err="1"/>
              <a:t>mistrivsel</a:t>
            </a:r>
            <a:r>
              <a:rPr lang="en-US" altLang="en-US" sz="2400" dirty="0"/>
              <a:t> </a:t>
            </a:r>
            <a:r>
              <a:rPr lang="en-US" altLang="en-US" sz="2400" dirty="0" err="1"/>
              <a:t>føler</a:t>
            </a:r>
            <a:r>
              <a:rPr lang="en-US" altLang="en-US" sz="2400" dirty="0"/>
              <a:t> sig </a:t>
            </a:r>
            <a:r>
              <a:rPr lang="en-US" altLang="en-US" sz="2400" dirty="0" err="1"/>
              <a:t>stresset</a:t>
            </a:r>
            <a:r>
              <a:rPr lang="en-US" altLang="en-US" sz="2400" dirty="0"/>
              <a:t>, </a:t>
            </a:r>
            <a:r>
              <a:rPr lang="en-US" altLang="en-US" sz="2400" dirty="0" err="1"/>
              <a:t>bange</a:t>
            </a:r>
            <a:r>
              <a:rPr lang="en-US" altLang="en-US" sz="2400" dirty="0"/>
              <a:t> </a:t>
            </a:r>
            <a:r>
              <a:rPr lang="en-US" altLang="en-US" sz="2400" dirty="0" err="1"/>
              <a:t>og</a:t>
            </a:r>
            <a:r>
              <a:rPr lang="en-US" altLang="en-US" sz="2400" dirty="0"/>
              <a:t> </a:t>
            </a:r>
            <a:r>
              <a:rPr lang="en-US" altLang="en-US" sz="2400" dirty="0" err="1"/>
              <a:t>magtesløse</a:t>
            </a:r>
            <a:r>
              <a:rPr lang="en-US" altLang="en-US" sz="2400" dirty="0"/>
              <a:t>.</a:t>
            </a:r>
          </a:p>
          <a:p>
            <a:endParaRPr lang="en-US" altLang="en-US" sz="2400" dirty="0"/>
          </a:p>
          <a:p>
            <a:r>
              <a:rPr lang="en-US" altLang="en-US" sz="2400" dirty="0" err="1"/>
              <a:t>Forældrene</a:t>
            </a:r>
            <a:r>
              <a:rPr lang="en-US" altLang="en-US" sz="2400" dirty="0"/>
              <a:t> </a:t>
            </a:r>
            <a:r>
              <a:rPr lang="en-US" altLang="en-US" sz="2400" dirty="0" err="1"/>
              <a:t>klandrer</a:t>
            </a:r>
            <a:r>
              <a:rPr lang="en-US" altLang="en-US" sz="2400" dirty="0"/>
              <a:t> </a:t>
            </a:r>
            <a:r>
              <a:rPr lang="en-US" altLang="en-US" sz="2400" dirty="0" err="1"/>
              <a:t>ofte</a:t>
            </a:r>
            <a:r>
              <a:rPr lang="en-US" altLang="en-US" sz="2400" dirty="0"/>
              <a:t> sig </a:t>
            </a:r>
            <a:r>
              <a:rPr lang="en-US" altLang="en-US" sz="2400" dirty="0" err="1"/>
              <a:t>selv</a:t>
            </a:r>
            <a:r>
              <a:rPr lang="en-US" altLang="en-US" sz="2400" dirty="0"/>
              <a:t> – </a:t>
            </a:r>
            <a:r>
              <a:rPr lang="en-US" altLang="en-US" sz="2400" dirty="0" err="1"/>
              <a:t>og</a:t>
            </a:r>
            <a:r>
              <a:rPr lang="en-US" altLang="en-US" sz="2400" dirty="0"/>
              <a:t> </a:t>
            </a:r>
            <a:r>
              <a:rPr lang="en-US" altLang="en-US" sz="2400" dirty="0" err="1"/>
              <a:t>nogle</a:t>
            </a:r>
            <a:r>
              <a:rPr lang="en-US" altLang="en-US" sz="2400" dirty="0"/>
              <a:t> </a:t>
            </a:r>
            <a:r>
              <a:rPr lang="en-US" altLang="en-US" sz="2400" dirty="0" err="1"/>
              <a:t>gange</a:t>
            </a:r>
            <a:r>
              <a:rPr lang="en-US" altLang="en-US" sz="2400" dirty="0"/>
              <a:t> </a:t>
            </a:r>
            <a:r>
              <a:rPr lang="en-US" altLang="en-US" sz="2400" dirty="0" err="1"/>
              <a:t>barnet</a:t>
            </a:r>
            <a:r>
              <a:rPr lang="en-US" altLang="en-US" sz="2400" dirty="0"/>
              <a:t>.</a:t>
            </a:r>
          </a:p>
          <a:p>
            <a:endParaRPr lang="en-US" altLang="en-US" sz="2400" dirty="0"/>
          </a:p>
          <a:p>
            <a:r>
              <a:rPr lang="en-US" altLang="en-US" sz="2400" dirty="0" err="1"/>
              <a:t>Og</a:t>
            </a:r>
            <a:r>
              <a:rPr lang="en-US" altLang="en-US" sz="2400" dirty="0"/>
              <a:t> </a:t>
            </a:r>
            <a:r>
              <a:rPr lang="en-US" altLang="en-US" sz="2400" dirty="0" err="1"/>
              <a:t>barnet</a:t>
            </a:r>
            <a:r>
              <a:rPr lang="en-US" altLang="en-US" sz="2400" dirty="0"/>
              <a:t> </a:t>
            </a:r>
            <a:r>
              <a:rPr lang="en-US" altLang="en-US" sz="2400" dirty="0" err="1"/>
              <a:t>klandrer</a:t>
            </a:r>
            <a:r>
              <a:rPr lang="en-US" altLang="en-US" sz="2400" dirty="0"/>
              <a:t> </a:t>
            </a:r>
            <a:r>
              <a:rPr lang="en-US" altLang="en-US" sz="2400" dirty="0" err="1"/>
              <a:t>ofte</a:t>
            </a:r>
            <a:r>
              <a:rPr lang="en-US" altLang="en-US" sz="2400" dirty="0"/>
              <a:t> sig </a:t>
            </a:r>
            <a:r>
              <a:rPr lang="en-US" altLang="en-US" sz="2400" dirty="0" err="1"/>
              <a:t>selv</a:t>
            </a:r>
            <a:r>
              <a:rPr lang="en-US" altLang="en-US" sz="2400" dirty="0"/>
              <a:t> – </a:t>
            </a:r>
            <a:r>
              <a:rPr lang="en-US" altLang="en-US" sz="2400" dirty="0" err="1"/>
              <a:t>og</a:t>
            </a:r>
            <a:r>
              <a:rPr lang="en-US" altLang="en-US" sz="2400" dirty="0"/>
              <a:t> </a:t>
            </a:r>
            <a:r>
              <a:rPr lang="en-US" altLang="en-US" sz="2400" dirty="0" err="1"/>
              <a:t>nogle</a:t>
            </a:r>
            <a:r>
              <a:rPr lang="en-US" altLang="en-US" sz="2400" dirty="0"/>
              <a:t> </a:t>
            </a:r>
            <a:r>
              <a:rPr lang="en-US" altLang="en-US" sz="2400" dirty="0" err="1"/>
              <a:t>gange</a:t>
            </a:r>
            <a:r>
              <a:rPr lang="en-US" altLang="en-US" sz="2400" dirty="0"/>
              <a:t> sine </a:t>
            </a:r>
            <a:r>
              <a:rPr lang="en-US" altLang="en-US" sz="2400" dirty="0" err="1"/>
              <a:t>forældre</a:t>
            </a:r>
            <a:r>
              <a:rPr lang="en-US" altLang="en-US" sz="2400" dirty="0"/>
              <a:t>.</a:t>
            </a:r>
          </a:p>
        </p:txBody>
      </p:sp>
      <p:pic>
        <p:nvPicPr>
          <p:cNvPr id="5" name="Billede 4">
            <a:extLst>
              <a:ext uri="{FF2B5EF4-FFF2-40B4-BE49-F238E27FC236}">
                <a16:creationId xmlns:a16="http://schemas.microsoft.com/office/drawing/2014/main" id="{D0769888-E4F9-7C44-88AF-32830BED09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723" y="2147888"/>
            <a:ext cx="5120729" cy="3408485"/>
          </a:xfrm>
          <a:prstGeom prst="rect">
            <a:avLst/>
          </a:prstGeom>
        </p:spPr>
      </p:pic>
    </p:spTree>
    <p:extLst>
      <p:ext uri="{BB962C8B-B14F-4D97-AF65-F5344CB8AC3E}">
        <p14:creationId xmlns:p14="http://schemas.microsoft.com/office/powerpoint/2010/main" val="27810575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578">
                                            <p:txEl>
                                              <p:pRg st="0" end="0"/>
                                            </p:txEl>
                                          </p:spTgt>
                                        </p:tgtEl>
                                        <p:attrNameLst>
                                          <p:attrName>style.visibility</p:attrName>
                                        </p:attrNameLst>
                                      </p:cBhvr>
                                      <p:to>
                                        <p:strVal val="visible"/>
                                      </p:to>
                                    </p:set>
                                    <p:animEffect transition="in" filter="fade">
                                      <p:cBhvr>
                                        <p:cTn id="7" dur="500"/>
                                        <p:tgtEl>
                                          <p:spTgt spid="245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578">
                                            <p:txEl>
                                              <p:pRg st="2" end="2"/>
                                            </p:txEl>
                                          </p:spTgt>
                                        </p:tgtEl>
                                        <p:attrNameLst>
                                          <p:attrName>style.visibility</p:attrName>
                                        </p:attrNameLst>
                                      </p:cBhvr>
                                      <p:to>
                                        <p:strVal val="visible"/>
                                      </p:to>
                                    </p:set>
                                    <p:animEffect transition="in" filter="fade">
                                      <p:cBhvr>
                                        <p:cTn id="12" dur="500"/>
                                        <p:tgtEl>
                                          <p:spTgt spid="2457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578">
                                            <p:txEl>
                                              <p:pRg st="4" end="4"/>
                                            </p:txEl>
                                          </p:spTgt>
                                        </p:tgtEl>
                                        <p:attrNameLst>
                                          <p:attrName>style.visibility</p:attrName>
                                        </p:attrNameLst>
                                      </p:cBhvr>
                                      <p:to>
                                        <p:strVal val="visible"/>
                                      </p:to>
                                    </p:set>
                                    <p:animEffect transition="in" filter="fade">
                                      <p:cBhvr>
                                        <p:cTn id="17" dur="500"/>
                                        <p:tgtEl>
                                          <p:spTgt spid="245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l"/>
            <a:r>
              <a:rPr lang="nb-NO" dirty="0" err="1">
                <a:solidFill>
                  <a:srgbClr val="5EA4C9"/>
                </a:solidFill>
              </a:rPr>
              <a:t>Hvad</a:t>
            </a:r>
            <a:r>
              <a:rPr lang="nb-NO" dirty="0">
                <a:solidFill>
                  <a:srgbClr val="5EA4C9"/>
                </a:solidFill>
              </a:rPr>
              <a:t> giver næring til dit «dyr»?</a:t>
            </a:r>
          </a:p>
        </p:txBody>
      </p:sp>
      <p:sp>
        <p:nvSpPr>
          <p:cNvPr id="3" name="Plassholder for innhold 2"/>
          <p:cNvSpPr>
            <a:spLocks noGrp="1"/>
          </p:cNvSpPr>
          <p:nvPr>
            <p:ph idx="1"/>
          </p:nvPr>
        </p:nvSpPr>
        <p:spPr>
          <a:xfrm>
            <a:off x="685800" y="1828801"/>
            <a:ext cx="10592427" cy="6207368"/>
          </a:xfrm>
        </p:spPr>
        <p:txBody>
          <a:bodyPr>
            <a:noAutofit/>
          </a:bodyPr>
          <a:lstStyle/>
          <a:p>
            <a:r>
              <a:rPr lang="nb-NO" sz="2400" dirty="0"/>
              <a:t>Hun kommer til at </a:t>
            </a:r>
            <a:r>
              <a:rPr lang="nb-NO" sz="2400" dirty="0" err="1"/>
              <a:t>afvise</a:t>
            </a:r>
            <a:r>
              <a:rPr lang="nb-NO" sz="2400" dirty="0"/>
              <a:t> mig, og jeg mister hende</a:t>
            </a:r>
          </a:p>
          <a:p>
            <a:r>
              <a:rPr lang="nb-NO" sz="2400" dirty="0"/>
              <a:t>Jeg føler ikke, at jeg har </a:t>
            </a:r>
            <a:r>
              <a:rPr lang="nb-NO" sz="2400" dirty="0" err="1"/>
              <a:t>kompetancerne</a:t>
            </a:r>
            <a:r>
              <a:rPr lang="nb-NO" sz="2400" dirty="0"/>
              <a:t>, og jeg kommer </a:t>
            </a:r>
            <a:r>
              <a:rPr lang="nb-NO" sz="2400" dirty="0" err="1"/>
              <a:t>garanteret</a:t>
            </a:r>
            <a:r>
              <a:rPr lang="nb-NO" sz="2400" dirty="0"/>
              <a:t> til at </a:t>
            </a:r>
            <a:r>
              <a:rPr lang="nb-NO" sz="2400" dirty="0" err="1"/>
              <a:t>gøre</a:t>
            </a:r>
            <a:r>
              <a:rPr lang="nb-NO" sz="2400" dirty="0"/>
              <a:t> det </a:t>
            </a:r>
            <a:r>
              <a:rPr lang="nb-NO" sz="2400" dirty="0" err="1"/>
              <a:t>værre</a:t>
            </a:r>
            <a:endParaRPr lang="nb-NO" sz="2400" dirty="0"/>
          </a:p>
          <a:p>
            <a:r>
              <a:rPr lang="nb-NO" sz="2400" dirty="0"/>
              <a:t>Hvis jeg virkelig skal gå </a:t>
            </a:r>
            <a:r>
              <a:rPr lang="nb-NO" sz="2400" dirty="0" err="1"/>
              <a:t>ind</a:t>
            </a:r>
            <a:r>
              <a:rPr lang="nb-NO" sz="2400" dirty="0"/>
              <a:t> i, hvor ondt han har det, vil jeg få </a:t>
            </a:r>
            <a:r>
              <a:rPr lang="nb-NO" sz="2400" dirty="0" err="1"/>
              <a:t>bekræftet</a:t>
            </a:r>
            <a:r>
              <a:rPr lang="nb-NO" sz="2400" dirty="0"/>
              <a:t> min </a:t>
            </a:r>
            <a:r>
              <a:rPr lang="nb-NO" sz="2400" dirty="0" err="1"/>
              <a:t>værste</a:t>
            </a:r>
            <a:r>
              <a:rPr lang="nb-NO" sz="2400" dirty="0"/>
              <a:t> </a:t>
            </a:r>
            <a:r>
              <a:rPr lang="nb-NO" sz="2400" dirty="0" err="1"/>
              <a:t>frygt</a:t>
            </a:r>
            <a:r>
              <a:rPr lang="nb-NO" sz="2400" dirty="0"/>
              <a:t> – jeg </a:t>
            </a:r>
            <a:r>
              <a:rPr lang="nb-NO" sz="2400" dirty="0" err="1"/>
              <a:t>ødelagde</a:t>
            </a:r>
            <a:r>
              <a:rPr lang="nb-NO" sz="2400" dirty="0"/>
              <a:t> ham, det er min skyld, andre vil </a:t>
            </a:r>
            <a:r>
              <a:rPr lang="nb-NO" sz="2400" dirty="0" err="1"/>
              <a:t>give</a:t>
            </a:r>
            <a:r>
              <a:rPr lang="nb-NO" sz="2400" dirty="0"/>
              <a:t> mig skylden</a:t>
            </a:r>
          </a:p>
          <a:p>
            <a:r>
              <a:rPr lang="nb-NO" sz="2400" dirty="0"/>
              <a:t>Hvis jeg </a:t>
            </a:r>
            <a:r>
              <a:rPr lang="nb-NO" sz="2400" dirty="0" err="1"/>
              <a:t>fortsætter</a:t>
            </a:r>
            <a:r>
              <a:rPr lang="nb-NO" sz="2400" dirty="0"/>
              <a:t> med at </a:t>
            </a:r>
            <a:r>
              <a:rPr lang="nb-NO" sz="2400" dirty="0" err="1"/>
              <a:t>hjælpe</a:t>
            </a:r>
            <a:r>
              <a:rPr lang="nb-NO" sz="2400" dirty="0"/>
              <a:t> hende på denne </a:t>
            </a:r>
            <a:r>
              <a:rPr lang="nb-NO" sz="2400" dirty="0" err="1"/>
              <a:t>måde</a:t>
            </a:r>
            <a:r>
              <a:rPr lang="nb-NO" sz="2400" dirty="0"/>
              <a:t> kommer hun </a:t>
            </a:r>
            <a:r>
              <a:rPr lang="nb-NO" sz="2400" dirty="0" err="1"/>
              <a:t>aldrig</a:t>
            </a:r>
            <a:r>
              <a:rPr lang="nb-NO" sz="2400" dirty="0"/>
              <a:t> til at blive </a:t>
            </a:r>
            <a:r>
              <a:rPr lang="nb-NO" sz="2400" dirty="0" err="1"/>
              <a:t>selvstændig</a:t>
            </a:r>
            <a:endParaRPr lang="nb-NO" sz="2400" dirty="0"/>
          </a:p>
          <a:p>
            <a:r>
              <a:rPr lang="nb-NO" sz="2400" dirty="0"/>
              <a:t>Hun har gjort nok skade i </a:t>
            </a:r>
            <a:r>
              <a:rPr lang="nb-NO" sz="2400" dirty="0" err="1"/>
              <a:t>vores</a:t>
            </a:r>
            <a:r>
              <a:rPr lang="nb-NO" sz="2400" dirty="0"/>
              <a:t> familie allerede. Hvor </a:t>
            </a:r>
            <a:r>
              <a:rPr lang="nb-NO" sz="2400" dirty="0" err="1"/>
              <a:t>længe</a:t>
            </a:r>
            <a:r>
              <a:rPr lang="nb-NO" sz="2400" dirty="0"/>
              <a:t> skal det </a:t>
            </a:r>
            <a:r>
              <a:rPr lang="nb-NO" sz="2400" dirty="0" err="1"/>
              <a:t>fortsætte</a:t>
            </a:r>
            <a:r>
              <a:rPr lang="nb-NO" sz="2400" dirty="0"/>
              <a:t>?</a:t>
            </a:r>
          </a:p>
        </p:txBody>
      </p:sp>
      <p:sp>
        <p:nvSpPr>
          <p:cNvPr id="4" name="Plassholder for bunntekst 3">
            <a:extLst>
              <a:ext uri="{FF2B5EF4-FFF2-40B4-BE49-F238E27FC236}">
                <a16:creationId xmlns:a16="http://schemas.microsoft.com/office/drawing/2014/main" id="{FB3A59F7-1FC3-48EC-9589-A73E4152E964}"/>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106899799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BFA6EE-33DB-440E-9774-FFAE9BBCEF95}"/>
              </a:ext>
            </a:extLst>
          </p:cNvPr>
          <p:cNvSpPr>
            <a:spLocks noGrp="1"/>
          </p:cNvSpPr>
          <p:nvPr>
            <p:ph type="title"/>
          </p:nvPr>
        </p:nvSpPr>
        <p:spPr>
          <a:xfrm>
            <a:off x="3717471" y="2400754"/>
            <a:ext cx="4757057" cy="1325563"/>
          </a:xfrm>
        </p:spPr>
        <p:txBody>
          <a:bodyPr/>
          <a:lstStyle/>
          <a:p>
            <a:r>
              <a:rPr lang="nb-NO" dirty="0">
                <a:solidFill>
                  <a:srgbClr val="5EA4C9"/>
                </a:solidFill>
              </a:rPr>
              <a:t>PAUSE 14:15-14:30</a:t>
            </a:r>
          </a:p>
        </p:txBody>
      </p:sp>
      <p:sp>
        <p:nvSpPr>
          <p:cNvPr id="3" name="Plassholder for bunntekst 2">
            <a:extLst>
              <a:ext uri="{FF2B5EF4-FFF2-40B4-BE49-F238E27FC236}">
                <a16:creationId xmlns:a16="http://schemas.microsoft.com/office/drawing/2014/main" id="{D4144A5F-7BA4-4D6E-9CE6-E6D9CDD23087}"/>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26268263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441B7A65-5928-4519-8636-04B811FC3921}"/>
              </a:ext>
            </a:extLst>
          </p:cNvPr>
          <p:cNvPicPr>
            <a:picLocks noChangeAspect="1"/>
          </p:cNvPicPr>
          <p:nvPr/>
        </p:nvPicPr>
        <p:blipFill rotWithShape="1">
          <a:blip r:embed="rId3">
            <a:extLst>
              <a:ext uri="{28A0092B-C50C-407E-A947-70E740481C1C}">
                <a14:useLocalDpi xmlns:a14="http://schemas.microsoft.com/office/drawing/2010/main" val="0"/>
              </a:ext>
            </a:extLst>
          </a:blip>
          <a:srcRect t="7424" b="8306"/>
          <a:stretch/>
        </p:blipFill>
        <p:spPr>
          <a:xfrm>
            <a:off x="-1" y="10"/>
            <a:ext cx="12192000" cy="6857990"/>
          </a:xfrm>
          <a:prstGeom prst="rect">
            <a:avLst/>
          </a:prstGeom>
        </p:spPr>
      </p:pic>
      <p:sp>
        <p:nvSpPr>
          <p:cNvPr id="2" name="Title 1">
            <a:extLst>
              <a:ext uri="{FF2B5EF4-FFF2-40B4-BE49-F238E27FC236}">
                <a16:creationId xmlns:a16="http://schemas.microsoft.com/office/drawing/2014/main" id="{7113B25B-32E9-4644-A3C6-D20CB8D59585}"/>
              </a:ext>
            </a:extLst>
          </p:cNvPr>
          <p:cNvSpPr>
            <a:spLocks noGrp="1"/>
          </p:cNvSpPr>
          <p:nvPr>
            <p:ph type="title"/>
          </p:nvPr>
        </p:nvSpPr>
        <p:spPr>
          <a:xfrm>
            <a:off x="709448" y="1913950"/>
            <a:ext cx="4204137" cy="1342754"/>
          </a:xfrm>
        </p:spPr>
        <p:txBody>
          <a:bodyPr vert="horz" lIns="91440" tIns="45720" rIns="91440" bIns="45720" rtlCol="0">
            <a:normAutofit/>
          </a:bodyPr>
          <a:lstStyle/>
          <a:p>
            <a:pPr algn="ctr"/>
            <a:r>
              <a:rPr lang="en-US"/>
              <a:t>ØVELSE </a:t>
            </a:r>
          </a:p>
        </p:txBody>
      </p:sp>
      <p:sp>
        <p:nvSpPr>
          <p:cNvPr id="3" name="Content Placeholder 2">
            <a:extLst>
              <a:ext uri="{FF2B5EF4-FFF2-40B4-BE49-F238E27FC236}">
                <a16:creationId xmlns:a16="http://schemas.microsoft.com/office/drawing/2014/main" id="{3FCA1A3A-F2B5-4028-BCE8-CCA345E42273}"/>
              </a:ext>
            </a:extLst>
          </p:cNvPr>
          <p:cNvSpPr>
            <a:spLocks noGrp="1"/>
          </p:cNvSpPr>
          <p:nvPr>
            <p:ph idx="1"/>
          </p:nvPr>
        </p:nvSpPr>
        <p:spPr>
          <a:xfrm>
            <a:off x="61484" y="3707214"/>
            <a:ext cx="5386553" cy="2619839"/>
          </a:xfrm>
        </p:spPr>
        <p:txBody>
          <a:bodyPr vert="horz" lIns="91440" tIns="45720" rIns="91440" bIns="45720" rtlCol="0" anchor="ctr">
            <a:normAutofit/>
          </a:bodyPr>
          <a:lstStyle/>
          <a:p>
            <a:pPr marL="0" indent="0" algn="ctr">
              <a:buNone/>
            </a:pPr>
            <a:r>
              <a:rPr lang="en-US" sz="3200" dirty="0"/>
              <a:t>BEVIDSTGØRELSE AF GRÆNSER </a:t>
            </a:r>
          </a:p>
          <a:p>
            <a:pPr marL="0" indent="0" algn="ctr">
              <a:buNone/>
            </a:pPr>
            <a:endParaRPr lang="en-US" sz="3200" dirty="0"/>
          </a:p>
          <a:p>
            <a:pPr marL="0" indent="0" algn="ctr">
              <a:buNone/>
            </a:pPr>
            <a:r>
              <a:rPr lang="en-US" sz="2400" dirty="0"/>
              <a:t>UDFYLD HJÆLPEARK PÅ SIDE 5 I ØVELSESHÆFTET</a:t>
            </a:r>
          </a:p>
        </p:txBody>
      </p:sp>
      <p:sp>
        <p:nvSpPr>
          <p:cNvPr id="4" name="Pladsholder til sidefod 3">
            <a:extLst>
              <a:ext uri="{FF2B5EF4-FFF2-40B4-BE49-F238E27FC236}">
                <a16:creationId xmlns:a16="http://schemas.microsoft.com/office/drawing/2014/main" id="{F70CF4C0-964D-5C44-A2BD-C8FD722329E9}"/>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314283021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4">
            <a:extLst>
              <a:ext uri="{FF2B5EF4-FFF2-40B4-BE49-F238E27FC236}">
                <a16:creationId xmlns:a16="http://schemas.microsoft.com/office/drawing/2014/main" id="{5EF9CC76-28FD-425E-9993-D91A73E53104}"/>
              </a:ext>
            </a:extLst>
          </p:cNvPr>
          <p:cNvPicPr>
            <a:picLocks noChangeAspect="1"/>
          </p:cNvPicPr>
          <p:nvPr/>
        </p:nvPicPr>
        <p:blipFill rotWithShape="1">
          <a:blip r:embed="rId3"/>
          <a:srcRect t="7072" b="8659"/>
          <a:stretch/>
        </p:blipFill>
        <p:spPr>
          <a:xfrm>
            <a:off x="-1" y="10"/>
            <a:ext cx="12192000" cy="6857990"/>
          </a:xfrm>
          <a:prstGeom prst="rect">
            <a:avLst/>
          </a:prstGeom>
        </p:spPr>
      </p:pic>
      <p:sp>
        <p:nvSpPr>
          <p:cNvPr id="2" name="Title 1">
            <a:extLst>
              <a:ext uri="{FF2B5EF4-FFF2-40B4-BE49-F238E27FC236}">
                <a16:creationId xmlns:a16="http://schemas.microsoft.com/office/drawing/2014/main" id="{7113B25B-32E9-4644-A3C6-D20CB8D59585}"/>
              </a:ext>
            </a:extLst>
          </p:cNvPr>
          <p:cNvSpPr>
            <a:spLocks noGrp="1"/>
          </p:cNvSpPr>
          <p:nvPr>
            <p:ph type="title"/>
          </p:nvPr>
        </p:nvSpPr>
        <p:spPr>
          <a:xfrm>
            <a:off x="709448" y="1913950"/>
            <a:ext cx="4204137" cy="1342754"/>
          </a:xfrm>
        </p:spPr>
        <p:txBody>
          <a:bodyPr vert="horz" lIns="91440" tIns="45720" rIns="91440" bIns="45720" rtlCol="0">
            <a:normAutofit/>
          </a:bodyPr>
          <a:lstStyle/>
          <a:p>
            <a:pPr algn="ctr"/>
            <a:r>
              <a:rPr lang="en-US" sz="4000" dirty="0"/>
              <a:t>STOLEARBEJDE</a:t>
            </a:r>
          </a:p>
        </p:txBody>
      </p:sp>
      <p:sp>
        <p:nvSpPr>
          <p:cNvPr id="3" name="Content Placeholder 2">
            <a:extLst>
              <a:ext uri="{FF2B5EF4-FFF2-40B4-BE49-F238E27FC236}">
                <a16:creationId xmlns:a16="http://schemas.microsoft.com/office/drawing/2014/main" id="{3FCA1A3A-F2B5-4028-BCE8-CCA345E42273}"/>
              </a:ext>
            </a:extLst>
          </p:cNvPr>
          <p:cNvSpPr>
            <a:spLocks noGrp="1"/>
          </p:cNvSpPr>
          <p:nvPr>
            <p:ph idx="1"/>
          </p:nvPr>
        </p:nvSpPr>
        <p:spPr>
          <a:xfrm>
            <a:off x="874996" y="3317243"/>
            <a:ext cx="3873039" cy="2619839"/>
          </a:xfrm>
        </p:spPr>
        <p:txBody>
          <a:bodyPr vert="horz" lIns="91440" tIns="45720" rIns="91440" bIns="45720" rtlCol="0" anchor="ctr">
            <a:normAutofit/>
          </a:bodyPr>
          <a:lstStyle/>
          <a:p>
            <a:pPr marL="0" indent="0">
              <a:buNone/>
            </a:pPr>
            <a:r>
              <a:rPr lang="en-US" sz="4000" dirty="0">
                <a:latin typeface="+mj-lt"/>
              </a:rPr>
              <a:t>AT SÆTTE GRÆNSER</a:t>
            </a:r>
          </a:p>
        </p:txBody>
      </p:sp>
      <p:sp>
        <p:nvSpPr>
          <p:cNvPr id="4" name="Pladsholder til sidefod 3">
            <a:extLst>
              <a:ext uri="{FF2B5EF4-FFF2-40B4-BE49-F238E27FC236}">
                <a16:creationId xmlns:a16="http://schemas.microsoft.com/office/drawing/2014/main" id="{EB290ADD-2C1B-7846-B36C-D0771D9BD4B9}"/>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281394272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4" name="Tittel 3"/>
          <p:cNvSpPr>
            <a:spLocks noGrp="1"/>
          </p:cNvSpPr>
          <p:nvPr>
            <p:ph type="title" idx="4294967295"/>
          </p:nvPr>
        </p:nvSpPr>
        <p:spPr>
          <a:xfrm>
            <a:off x="4444412" y="-780127"/>
            <a:ext cx="3922713" cy="4930775"/>
          </a:xfrm>
        </p:spPr>
        <p:txBody>
          <a:bodyPr vert="horz" lIns="91440" tIns="45720" rIns="91440" bIns="45720" rtlCol="0" anchor="ctr">
            <a:normAutofit/>
          </a:bodyPr>
          <a:lstStyle/>
          <a:p>
            <a:pPr algn="r"/>
            <a:r>
              <a:rPr lang="en-US" kern="1200" dirty="0" err="1">
                <a:solidFill>
                  <a:schemeClr val="accent1"/>
                </a:solidFill>
                <a:latin typeface="+mj-lt"/>
                <a:ea typeface="+mj-ea"/>
                <a:cs typeface="+mj-cs"/>
              </a:rPr>
              <a:t>Grænser</a:t>
            </a:r>
            <a:r>
              <a:rPr lang="en-US" kern="1200" dirty="0">
                <a:solidFill>
                  <a:schemeClr val="accent1"/>
                </a:solidFill>
                <a:latin typeface="+mj-lt"/>
                <a:ea typeface="+mj-ea"/>
                <a:cs typeface="+mj-cs"/>
              </a:rPr>
              <a:t> </a:t>
            </a:r>
            <a:r>
              <a:rPr lang="en-US" kern="1200" dirty="0" err="1">
                <a:solidFill>
                  <a:schemeClr val="accent1"/>
                </a:solidFill>
                <a:latin typeface="+mj-lt"/>
                <a:ea typeface="+mj-ea"/>
                <a:cs typeface="+mj-cs"/>
              </a:rPr>
              <a:t>fortsat</a:t>
            </a:r>
            <a:endParaRPr lang="en-US" kern="1200" dirty="0">
              <a:solidFill>
                <a:schemeClr val="accent1"/>
              </a:solidFill>
              <a:latin typeface="+mj-lt"/>
              <a:ea typeface="+mj-ea"/>
              <a:cs typeface="+mj-cs"/>
            </a:endParaRPr>
          </a:p>
        </p:txBody>
      </p:sp>
      <p:sp>
        <p:nvSpPr>
          <p:cNvPr id="5" name="Plassholder for innhold 4"/>
          <p:cNvSpPr>
            <a:spLocks noGrp="1"/>
          </p:cNvSpPr>
          <p:nvPr>
            <p:ph idx="4294967295"/>
          </p:nvPr>
        </p:nvSpPr>
        <p:spPr>
          <a:xfrm>
            <a:off x="3433324" y="1112468"/>
            <a:ext cx="6376987" cy="4930775"/>
          </a:xfrm>
        </p:spPr>
        <p:txBody>
          <a:bodyPr vert="horz" lIns="91440" tIns="45720" rIns="91440" bIns="45720" rtlCol="0" anchor="ctr">
            <a:normAutofit/>
          </a:bodyPr>
          <a:lstStyle/>
          <a:p>
            <a:endParaRPr lang="en-US" sz="2400" dirty="0"/>
          </a:p>
          <a:p>
            <a:r>
              <a:rPr lang="en-US" sz="2400" dirty="0" err="1"/>
              <a:t>Både</a:t>
            </a:r>
            <a:r>
              <a:rPr lang="en-US" sz="2400" dirty="0"/>
              <a:t> </a:t>
            </a:r>
            <a:r>
              <a:rPr lang="en-US" sz="2400" dirty="0" err="1"/>
              <a:t>internaliserede</a:t>
            </a:r>
            <a:r>
              <a:rPr lang="en-US" sz="2400" dirty="0"/>
              <a:t> </a:t>
            </a:r>
            <a:r>
              <a:rPr lang="en-US" sz="2400" dirty="0" err="1"/>
              <a:t>og</a:t>
            </a:r>
            <a:r>
              <a:rPr lang="en-US" sz="2400" dirty="0"/>
              <a:t> </a:t>
            </a:r>
            <a:r>
              <a:rPr lang="en-US" sz="2400" dirty="0" err="1"/>
              <a:t>eksternaliserede</a:t>
            </a:r>
            <a:r>
              <a:rPr lang="en-US" sz="2400" dirty="0"/>
              <a:t> vanskeligheder </a:t>
            </a:r>
            <a:r>
              <a:rPr lang="en-US" sz="2400" dirty="0" err="1"/>
              <a:t>kan</a:t>
            </a:r>
            <a:r>
              <a:rPr lang="en-US" sz="2400" dirty="0"/>
              <a:t> </a:t>
            </a:r>
            <a:r>
              <a:rPr lang="en-US" sz="2400" dirty="0" err="1"/>
              <a:t>være</a:t>
            </a:r>
            <a:r>
              <a:rPr lang="en-US" sz="2400" dirty="0"/>
              <a:t> et symptom </a:t>
            </a:r>
            <a:r>
              <a:rPr lang="en-US" sz="2400" dirty="0" err="1"/>
              <a:t>på</a:t>
            </a:r>
            <a:r>
              <a:rPr lang="en-US" sz="2400" dirty="0"/>
              <a:t>, at man </a:t>
            </a:r>
            <a:r>
              <a:rPr lang="en-US" sz="2400" dirty="0" err="1"/>
              <a:t>ikke</a:t>
            </a:r>
            <a:r>
              <a:rPr lang="en-US" sz="2400" dirty="0"/>
              <a:t> </a:t>
            </a:r>
            <a:r>
              <a:rPr lang="en-US" sz="2400" dirty="0" err="1"/>
              <a:t>bliver</a:t>
            </a:r>
            <a:r>
              <a:rPr lang="en-US" sz="2400" dirty="0"/>
              <a:t> </a:t>
            </a:r>
            <a:r>
              <a:rPr lang="en-US" sz="2400" dirty="0" err="1"/>
              <a:t>mødt</a:t>
            </a:r>
            <a:r>
              <a:rPr lang="en-US" sz="2400" dirty="0"/>
              <a:t> </a:t>
            </a:r>
            <a:r>
              <a:rPr lang="en-US" sz="2400" dirty="0" err="1"/>
              <a:t>på</a:t>
            </a:r>
            <a:r>
              <a:rPr lang="en-US" sz="2400" dirty="0"/>
              <a:t> sine emotionelle </a:t>
            </a:r>
            <a:r>
              <a:rPr lang="en-US" sz="2400" dirty="0" err="1"/>
              <a:t>behov</a:t>
            </a:r>
            <a:endParaRPr lang="en-US" sz="2400" dirty="0"/>
          </a:p>
          <a:p>
            <a:r>
              <a:rPr lang="en-US" sz="2400" dirty="0" err="1"/>
              <a:t>Når</a:t>
            </a:r>
            <a:r>
              <a:rPr lang="en-US" sz="2400" dirty="0"/>
              <a:t> man blir set, </a:t>
            </a:r>
            <a:r>
              <a:rPr lang="en-US" sz="2400" dirty="0" err="1"/>
              <a:t>valideret</a:t>
            </a:r>
            <a:r>
              <a:rPr lang="en-US" sz="2400" dirty="0"/>
              <a:t> </a:t>
            </a:r>
            <a:r>
              <a:rPr lang="en-US" sz="2400" dirty="0" err="1"/>
              <a:t>og</a:t>
            </a:r>
            <a:r>
              <a:rPr lang="en-US" sz="2400" dirty="0"/>
              <a:t> </a:t>
            </a:r>
            <a:r>
              <a:rPr lang="en-US" sz="2400" dirty="0" err="1"/>
              <a:t>mødt</a:t>
            </a:r>
            <a:r>
              <a:rPr lang="en-US" sz="2400" dirty="0"/>
              <a:t> </a:t>
            </a:r>
            <a:r>
              <a:rPr lang="en-US" sz="2400" dirty="0" err="1"/>
              <a:t>på</a:t>
            </a:r>
            <a:r>
              <a:rPr lang="en-US" sz="2400" dirty="0"/>
              <a:t> sine emotionelle </a:t>
            </a:r>
            <a:r>
              <a:rPr lang="en-US" sz="2400" dirty="0" err="1"/>
              <a:t>behov</a:t>
            </a:r>
            <a:r>
              <a:rPr lang="en-US" sz="2400" dirty="0"/>
              <a:t> </a:t>
            </a:r>
            <a:r>
              <a:rPr lang="en-US" sz="2400" dirty="0" err="1"/>
              <a:t>vil</a:t>
            </a:r>
            <a:r>
              <a:rPr lang="en-US" sz="2400" dirty="0"/>
              <a:t> </a:t>
            </a:r>
            <a:r>
              <a:rPr lang="en-US" sz="2400" dirty="0" err="1"/>
              <a:t>symptomerne</a:t>
            </a:r>
            <a:r>
              <a:rPr lang="en-US" sz="2400" dirty="0"/>
              <a:t> </a:t>
            </a:r>
            <a:r>
              <a:rPr lang="en-US" sz="2400" dirty="0" err="1"/>
              <a:t>miste</a:t>
            </a:r>
            <a:r>
              <a:rPr lang="en-US" sz="2400" dirty="0"/>
              <a:t> </a:t>
            </a:r>
            <a:r>
              <a:rPr lang="en-US" sz="2400" dirty="0" err="1"/>
              <a:t>noget</a:t>
            </a:r>
            <a:r>
              <a:rPr lang="en-US" sz="2400" dirty="0"/>
              <a:t> </a:t>
            </a:r>
            <a:r>
              <a:rPr lang="en-US" sz="2400" dirty="0" err="1"/>
              <a:t>af</a:t>
            </a:r>
            <a:r>
              <a:rPr lang="en-US" sz="2400" dirty="0"/>
              <a:t> sin </a:t>
            </a:r>
            <a:r>
              <a:rPr lang="en-US" sz="2400" dirty="0" err="1"/>
              <a:t>funktion</a:t>
            </a:r>
            <a:endParaRPr lang="en-US" sz="2400" dirty="0"/>
          </a:p>
          <a:p>
            <a:r>
              <a:rPr lang="en-US" sz="2400" dirty="0" err="1"/>
              <a:t>Vaidering</a:t>
            </a:r>
            <a:r>
              <a:rPr lang="en-US" sz="2400" dirty="0"/>
              <a:t> </a:t>
            </a:r>
            <a:r>
              <a:rPr lang="en-US" sz="2400" dirty="0" err="1"/>
              <a:t>er</a:t>
            </a:r>
            <a:r>
              <a:rPr lang="en-US" sz="2400" dirty="0"/>
              <a:t> et </a:t>
            </a:r>
            <a:r>
              <a:rPr lang="en-US" sz="2400" dirty="0" err="1"/>
              <a:t>nødvendigt</a:t>
            </a:r>
            <a:r>
              <a:rPr lang="en-US" sz="2400" dirty="0"/>
              <a:t> </a:t>
            </a:r>
            <a:r>
              <a:rPr lang="en-US" sz="2400" dirty="0" err="1"/>
              <a:t>grundlag</a:t>
            </a:r>
            <a:r>
              <a:rPr lang="en-US" sz="2400" dirty="0"/>
              <a:t> for at </a:t>
            </a:r>
            <a:r>
              <a:rPr lang="en-US" sz="2400" dirty="0" err="1"/>
              <a:t>adfærdsregulerende</a:t>
            </a:r>
            <a:r>
              <a:rPr lang="en-US" sz="2400" dirty="0"/>
              <a:t> </a:t>
            </a:r>
            <a:r>
              <a:rPr lang="en-US" sz="2400" dirty="0" err="1"/>
              <a:t>tiltag</a:t>
            </a:r>
            <a:r>
              <a:rPr lang="en-US" sz="2400" dirty="0"/>
              <a:t> </a:t>
            </a:r>
            <a:r>
              <a:rPr lang="en-US" sz="2400" dirty="0" err="1"/>
              <a:t>kan</a:t>
            </a:r>
            <a:r>
              <a:rPr lang="en-US" sz="2400" dirty="0"/>
              <a:t> </a:t>
            </a:r>
            <a:r>
              <a:rPr lang="en-US" sz="2400" dirty="0" err="1"/>
              <a:t>virke</a:t>
            </a:r>
            <a:r>
              <a:rPr lang="en-US" sz="2400" dirty="0"/>
              <a:t>.</a:t>
            </a:r>
          </a:p>
        </p:txBody>
      </p:sp>
      <p:sp>
        <p:nvSpPr>
          <p:cNvPr id="6" name="Plassholder for bunntekst 3">
            <a:extLst>
              <a:ext uri="{FF2B5EF4-FFF2-40B4-BE49-F238E27FC236}">
                <a16:creationId xmlns:a16="http://schemas.microsoft.com/office/drawing/2014/main" id="{064C2F9F-F430-F845-A47D-E558DAB71E5F}"/>
              </a:ext>
            </a:extLst>
          </p:cNvPr>
          <p:cNvSpPr txBox="1">
            <a:spLocks/>
          </p:cNvSpPr>
          <p:nvPr/>
        </p:nvSpPr>
        <p:spPr>
          <a:xfrm>
            <a:off x="4141073" y="6200049"/>
            <a:ext cx="4114800"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Psykoterapeut</a:t>
            </a:r>
            <a:r>
              <a:rPr lang="en-US" dirty="0"/>
              <a:t> MPF Charlotte </a:t>
            </a:r>
            <a:r>
              <a:rPr lang="en-US" dirty="0" err="1"/>
              <a:t>Krolykke</a:t>
            </a:r>
            <a:r>
              <a:rPr lang="en-US" dirty="0"/>
              <a:t>                                                    Copyright Joanne Dolhanty 2018</a:t>
            </a:r>
            <a:endParaRPr lang="nb-NO" dirty="0"/>
          </a:p>
        </p:txBody>
      </p:sp>
    </p:spTree>
    <p:extLst>
      <p:ext uri="{BB962C8B-B14F-4D97-AF65-F5344CB8AC3E}">
        <p14:creationId xmlns:p14="http://schemas.microsoft.com/office/powerpoint/2010/main" val="10146774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4" name="Plassholder for bunntekst 3"/>
          <p:cNvSpPr>
            <a:spLocks noGrp="1"/>
          </p:cNvSpPr>
          <p:nvPr>
            <p:ph type="ftr" sz="quarter" idx="11"/>
          </p:nvPr>
        </p:nvSpPr>
        <p:spPr>
          <a:xfrm>
            <a:off x="4955354" y="6357306"/>
            <a:ext cx="4114800" cy="365125"/>
          </a:xfrm>
        </p:spPr>
        <p:txBody>
          <a:bodyPr vert="horz" lIns="91440" tIns="45720" rIns="91440" bIns="45720" rtlCol="0" anchor="ctr">
            <a:normAutofit fontScale="92500" lnSpcReduction="20000"/>
          </a:bodyPr>
          <a:lstStyle/>
          <a:p>
            <a:pPr algn="l">
              <a:spcAft>
                <a:spcPts val="600"/>
              </a:spcAft>
            </a:pPr>
            <a:r>
              <a:rPr lang="en-US" kern="1200" dirty="0" err="1">
                <a:solidFill>
                  <a:prstClr val="black">
                    <a:lumMod val="50000"/>
                    <a:lumOff val="50000"/>
                  </a:prstClr>
                </a:solidFill>
                <a:latin typeface="+mn-lt"/>
                <a:ea typeface="+mn-ea"/>
                <a:cs typeface="+mn-cs"/>
              </a:rPr>
              <a:t>Psykoterapeut</a:t>
            </a:r>
            <a:r>
              <a:rPr lang="en-US" kern="1200" dirty="0">
                <a:solidFill>
                  <a:prstClr val="black">
                    <a:lumMod val="50000"/>
                    <a:lumOff val="50000"/>
                  </a:prstClr>
                </a:solidFill>
                <a:latin typeface="+mn-lt"/>
                <a:ea typeface="+mn-ea"/>
                <a:cs typeface="+mn-cs"/>
              </a:rPr>
              <a:t> MPF Charlotte </a:t>
            </a:r>
            <a:r>
              <a:rPr lang="en-US" kern="1200" dirty="0" err="1">
                <a:solidFill>
                  <a:prstClr val="black">
                    <a:lumMod val="50000"/>
                    <a:lumOff val="50000"/>
                  </a:prstClr>
                </a:solidFill>
                <a:latin typeface="+mn-lt"/>
                <a:ea typeface="+mn-ea"/>
                <a:cs typeface="+mn-cs"/>
              </a:rPr>
              <a:t>Krolykke</a:t>
            </a:r>
            <a:r>
              <a:rPr lang="en-US" kern="1200" dirty="0">
                <a:solidFill>
                  <a:prstClr val="black">
                    <a:lumMod val="50000"/>
                    <a:lumOff val="50000"/>
                  </a:prstClr>
                </a:solidFill>
                <a:latin typeface="+mn-lt"/>
                <a:ea typeface="+mn-ea"/>
                <a:cs typeface="+mn-cs"/>
              </a:rPr>
              <a:t>                                                    Copyright Joanne Dolhanty 2018</a:t>
            </a:r>
          </a:p>
        </p:txBody>
      </p:sp>
      <p:sp>
        <p:nvSpPr>
          <p:cNvPr id="2" name="Tittel 1"/>
          <p:cNvSpPr>
            <a:spLocks noGrp="1"/>
          </p:cNvSpPr>
          <p:nvPr>
            <p:ph type="title" idx="4294967295"/>
          </p:nvPr>
        </p:nvSpPr>
        <p:spPr>
          <a:xfrm>
            <a:off x="1603375" y="977900"/>
            <a:ext cx="10588625" cy="1063625"/>
          </a:xfrm>
        </p:spPr>
        <p:txBody>
          <a:bodyPr vert="horz" lIns="91440" tIns="45720" rIns="91440" bIns="45720" rtlCol="0" anchor="b">
            <a:normAutofit/>
          </a:bodyPr>
          <a:lstStyle/>
          <a:p>
            <a:r>
              <a:rPr lang="en-US" dirty="0" err="1"/>
              <a:t>Grænser</a:t>
            </a:r>
            <a:r>
              <a:rPr lang="en-US" dirty="0"/>
              <a:t> </a:t>
            </a:r>
            <a:r>
              <a:rPr lang="en-US" dirty="0" err="1"/>
              <a:t>i</a:t>
            </a:r>
            <a:r>
              <a:rPr lang="en-US" dirty="0"/>
              <a:t> forhold til:</a:t>
            </a:r>
          </a:p>
        </p:txBody>
      </p:sp>
      <p:sp>
        <p:nvSpPr>
          <p:cNvPr id="3" name="Plassholder for innhold 2"/>
          <p:cNvSpPr>
            <a:spLocks noGrp="1"/>
          </p:cNvSpPr>
          <p:nvPr>
            <p:ph idx="4294967295"/>
          </p:nvPr>
        </p:nvSpPr>
        <p:spPr>
          <a:xfrm>
            <a:off x="5908675" y="2682875"/>
            <a:ext cx="6283325" cy="3214688"/>
          </a:xfrm>
        </p:spPr>
        <p:txBody>
          <a:bodyPr vert="horz" lIns="91440" tIns="45720" rIns="91440" bIns="45720" rtlCol="0">
            <a:normAutofit/>
          </a:bodyPr>
          <a:lstStyle/>
          <a:p>
            <a:r>
              <a:rPr lang="en-US" sz="2400" dirty="0" err="1"/>
              <a:t>Udadreageren</a:t>
            </a:r>
            <a:endParaRPr lang="en-US" sz="2400" dirty="0"/>
          </a:p>
          <a:p>
            <a:r>
              <a:rPr lang="en-US" sz="2400" dirty="0"/>
              <a:t>Angst</a:t>
            </a:r>
          </a:p>
          <a:p>
            <a:r>
              <a:rPr lang="en-US" sz="2400" dirty="0" err="1"/>
              <a:t>Tvang</a:t>
            </a:r>
            <a:endParaRPr lang="en-US" sz="2400" dirty="0"/>
          </a:p>
          <a:p>
            <a:r>
              <a:rPr lang="en-US" sz="2400" dirty="0"/>
              <a:t>Spiseforstyrrelser</a:t>
            </a:r>
          </a:p>
          <a:p>
            <a:r>
              <a:rPr lang="en-US" sz="2400" dirty="0" err="1"/>
              <a:t>Selvskade</a:t>
            </a:r>
            <a:endParaRPr lang="en-US" sz="2400" dirty="0"/>
          </a:p>
          <a:p>
            <a:r>
              <a:rPr lang="en-US" sz="2400" dirty="0" err="1"/>
              <a:t>Skolevægring</a:t>
            </a:r>
            <a:endParaRPr lang="en-US" sz="2400" dirty="0"/>
          </a:p>
          <a:p>
            <a:endParaRPr lang="en-US" sz="2400" dirty="0"/>
          </a:p>
        </p:txBody>
      </p:sp>
      <p:pic>
        <p:nvPicPr>
          <p:cNvPr id="7" name="Bilde 6"/>
          <p:cNvPicPr>
            <a:picLocks noChangeAspect="1"/>
          </p:cNvPicPr>
          <p:nvPr/>
        </p:nvPicPr>
        <p:blipFill>
          <a:blip r:embed="rId3"/>
          <a:stretch>
            <a:fillRect/>
          </a:stretch>
        </p:blipFill>
        <p:spPr>
          <a:xfrm>
            <a:off x="1333206" y="2811104"/>
            <a:ext cx="2928114" cy="2928114"/>
          </a:xfrm>
          <a:prstGeom prst="rect">
            <a:avLst/>
          </a:prstGeom>
        </p:spPr>
      </p:pic>
    </p:spTree>
    <p:extLst>
      <p:ext uri="{BB962C8B-B14F-4D97-AF65-F5344CB8AC3E}">
        <p14:creationId xmlns:p14="http://schemas.microsoft.com/office/powerpoint/2010/main" val="371604157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4" name="Plassholder for bunntekst 3"/>
          <p:cNvSpPr>
            <a:spLocks noGrp="1"/>
          </p:cNvSpPr>
          <p:nvPr>
            <p:ph type="ftr" sz="quarter" idx="11"/>
          </p:nvPr>
        </p:nvSpPr>
        <p:spPr/>
        <p:txBody>
          <a:bodyPr/>
          <a:lstStyle/>
          <a:p>
            <a:r>
              <a:rPr lang="nb-NO"/>
              <a:t>Psykoterapeut MPF Charlotte Krolykke                                                    Copyright Joanne Dolhanty 2018</a:t>
            </a:r>
          </a:p>
        </p:txBody>
      </p:sp>
      <p:sp>
        <p:nvSpPr>
          <p:cNvPr id="3" name="Plassholder for innhold 2"/>
          <p:cNvSpPr>
            <a:spLocks noGrp="1"/>
          </p:cNvSpPr>
          <p:nvPr>
            <p:ph idx="4294967295"/>
          </p:nvPr>
        </p:nvSpPr>
        <p:spPr>
          <a:xfrm>
            <a:off x="1066800" y="413483"/>
            <a:ext cx="10058400" cy="2593487"/>
          </a:xfrm>
        </p:spPr>
        <p:txBody>
          <a:bodyPr/>
          <a:lstStyle/>
          <a:p>
            <a:endParaRPr lang="nb-NO" dirty="0"/>
          </a:p>
          <a:p>
            <a:pPr marL="0" indent="0">
              <a:buNone/>
            </a:pPr>
            <a:r>
              <a:rPr lang="nb-NO" sz="2800" b="1" dirty="0">
                <a:solidFill>
                  <a:schemeClr val="tx1"/>
                </a:solidFill>
              </a:rPr>
              <a:t>Det bliver ofte </a:t>
            </a:r>
            <a:r>
              <a:rPr lang="nb-NO" sz="2800" b="1" dirty="0" err="1">
                <a:solidFill>
                  <a:schemeClr val="tx1"/>
                </a:solidFill>
              </a:rPr>
              <a:t>værre</a:t>
            </a:r>
            <a:r>
              <a:rPr lang="nb-NO" sz="2800" b="1" dirty="0">
                <a:solidFill>
                  <a:schemeClr val="tx1"/>
                </a:solidFill>
              </a:rPr>
              <a:t> før det bliver bedre!</a:t>
            </a:r>
          </a:p>
          <a:p>
            <a:endParaRPr lang="nb-NO" sz="2800" b="1" dirty="0">
              <a:solidFill>
                <a:schemeClr val="tx1"/>
              </a:solidFill>
            </a:endParaRPr>
          </a:p>
          <a:p>
            <a:r>
              <a:rPr lang="nb-NO" sz="2800" i="1" dirty="0">
                <a:solidFill>
                  <a:schemeClr val="tx1"/>
                </a:solidFill>
              </a:rPr>
              <a:t>Stol på </a:t>
            </a:r>
            <a:r>
              <a:rPr lang="nb-NO" i="1" dirty="0"/>
              <a:t>kraften i valideringen</a:t>
            </a:r>
            <a:r>
              <a:rPr lang="nb-NO" sz="2800" i="1" dirty="0">
                <a:solidFill>
                  <a:schemeClr val="tx1"/>
                </a:solidFill>
              </a:rPr>
              <a:t>, og støt barnet i den </a:t>
            </a:r>
            <a:r>
              <a:rPr lang="nb-NO" sz="2800" i="1" dirty="0" err="1">
                <a:solidFill>
                  <a:schemeClr val="tx1"/>
                </a:solidFill>
              </a:rPr>
              <a:t>følelsesmæssige</a:t>
            </a:r>
            <a:r>
              <a:rPr lang="nb-NO" sz="2800" i="1" dirty="0">
                <a:solidFill>
                  <a:schemeClr val="tx1"/>
                </a:solidFill>
              </a:rPr>
              <a:t> «storm» han/hun </a:t>
            </a:r>
            <a:r>
              <a:rPr lang="nb-NO" sz="2800" i="1" dirty="0" err="1">
                <a:solidFill>
                  <a:schemeClr val="tx1"/>
                </a:solidFill>
              </a:rPr>
              <a:t>oplever</a:t>
            </a:r>
            <a:r>
              <a:rPr lang="nb-NO" sz="2800" i="1" dirty="0">
                <a:solidFill>
                  <a:schemeClr val="tx1"/>
                </a:solidFill>
              </a:rPr>
              <a:t>.</a:t>
            </a:r>
          </a:p>
        </p:txBody>
      </p:sp>
      <p:pic>
        <p:nvPicPr>
          <p:cNvPr id="5" name="Billede 4">
            <a:extLst>
              <a:ext uri="{FF2B5EF4-FFF2-40B4-BE49-F238E27FC236}">
                <a16:creationId xmlns:a16="http://schemas.microsoft.com/office/drawing/2014/main" id="{B9D59596-2418-934A-B24B-91F734E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8892" y="3006970"/>
            <a:ext cx="4474216" cy="2978150"/>
          </a:xfrm>
          <a:prstGeom prst="rect">
            <a:avLst/>
          </a:prstGeom>
        </p:spPr>
      </p:pic>
    </p:spTree>
    <p:extLst>
      <p:ext uri="{BB962C8B-B14F-4D97-AF65-F5344CB8AC3E}">
        <p14:creationId xmlns:p14="http://schemas.microsoft.com/office/powerpoint/2010/main" val="22622329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pic>
        <p:nvPicPr>
          <p:cNvPr id="3" name="Bilde 3">
            <a:hlinkClick r:id="" action="ppaction://media"/>
            <a:extLst>
              <a:ext uri="{FF2B5EF4-FFF2-40B4-BE49-F238E27FC236}">
                <a16:creationId xmlns:a16="http://schemas.microsoft.com/office/drawing/2014/main" id="{BE572404-900E-437A-BFA9-5EE887F61824}"/>
              </a:ext>
            </a:extLst>
          </p:cNvPr>
          <p:cNvPicPr>
            <a:picLocks noRot="1" noChangeAspect="1"/>
          </p:cNvPicPr>
          <p:nvPr>
            <a:videoFile r:link="rId1"/>
          </p:nvPr>
        </p:nvPicPr>
        <p:blipFill>
          <a:blip r:embed="rId4"/>
          <a:stretch>
            <a:fillRect/>
          </a:stretch>
        </p:blipFill>
        <p:spPr>
          <a:xfrm>
            <a:off x="2381955" y="643466"/>
            <a:ext cx="7428089" cy="5571067"/>
          </a:xfrm>
          <a:prstGeom prst="rect">
            <a:avLst/>
          </a:prstGeom>
        </p:spPr>
      </p:pic>
      <p:sp>
        <p:nvSpPr>
          <p:cNvPr id="2" name="Plassholder for bunntekst 1">
            <a:extLst>
              <a:ext uri="{FF2B5EF4-FFF2-40B4-BE49-F238E27FC236}">
                <a16:creationId xmlns:a16="http://schemas.microsoft.com/office/drawing/2014/main" id="{C804B4CC-0E9D-454B-9CE0-4657C0A59AB2}"/>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Copyright Joanne </a:t>
            </a:r>
            <a:r>
              <a:rPr kumimoji="0" lang="en-US" sz="1000" b="0" i="0" u="none" strike="noStrike" kern="1200" cap="none" spc="0" normalizeH="0" baseline="0" noProof="0" err="1">
                <a:ln>
                  <a:noFill/>
                </a:ln>
                <a:solidFill>
                  <a:prstClr val="black">
                    <a:tint val="75000"/>
                  </a:prstClr>
                </a:solidFill>
                <a:effectLst/>
                <a:uLnTx/>
                <a:uFillTx/>
                <a:latin typeface="Calibri" panose="020F0502020204030204"/>
                <a:ea typeface="+mn-ea"/>
                <a:cs typeface="+mn-cs"/>
              </a:rPr>
              <a:t>Dolhanty</a:t>
            </a:r>
            <a:r>
              <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2018 www.emotionfocusedskillstraining.org                                         </a:t>
            </a:r>
            <a:endParaRPr kumimoji="0" lang="nb-NO"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kstSylinder 3">
            <a:extLst>
              <a:ext uri="{FF2B5EF4-FFF2-40B4-BE49-F238E27FC236}">
                <a16:creationId xmlns:a16="http://schemas.microsoft.com/office/drawing/2014/main" id="{1692252D-5C16-4089-8219-570D94E75E71}"/>
              </a:ext>
            </a:extLst>
          </p:cNvPr>
          <p:cNvSpPr txBox="1"/>
          <p:nvPr/>
        </p:nvSpPr>
        <p:spPr>
          <a:xfrm>
            <a:off x="2778369" y="5591908"/>
            <a:ext cx="33176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prstClr val="white"/>
                </a:solidFill>
                <a:effectLst/>
                <a:uLnTx/>
                <a:uFillTx/>
                <a:latin typeface="Calibri" panose="020F0502020204030204"/>
                <a:ea typeface="+mn-ea"/>
                <a:cs typeface="Calibri"/>
              </a:rPr>
              <a:t>Brene</a:t>
            </a:r>
            <a:r>
              <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Calibri"/>
              </a:rPr>
              <a:t> Brown </a:t>
            </a:r>
            <a:r>
              <a:rPr kumimoji="0" lang="nb-NO" sz="1800" b="0" i="0" u="none" strike="noStrike" kern="1200" cap="none" spc="0" normalizeH="0" baseline="0" noProof="0" dirty="0" err="1">
                <a:ln>
                  <a:noFill/>
                </a:ln>
                <a:solidFill>
                  <a:prstClr val="white"/>
                </a:solidFill>
                <a:effectLst/>
                <a:uLnTx/>
                <a:uFillTx/>
                <a:latin typeface="Calibri" panose="020F0502020204030204"/>
                <a:ea typeface="+mn-ea"/>
                <a:cs typeface="Calibri"/>
              </a:rPr>
              <a:t>on</a:t>
            </a:r>
            <a:r>
              <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Calibri"/>
              </a:rPr>
              <a:t> </a:t>
            </a:r>
            <a:r>
              <a:rPr kumimoji="0" lang="nb-NO" sz="1800" b="0" i="0" u="none" strike="noStrike" kern="1200" cap="none" spc="0" normalizeH="0" baseline="0" noProof="0" dirty="0" err="1">
                <a:ln>
                  <a:noFill/>
                </a:ln>
                <a:solidFill>
                  <a:prstClr val="white"/>
                </a:solidFill>
                <a:effectLst/>
                <a:uLnTx/>
                <a:uFillTx/>
                <a:latin typeface="Calibri" panose="020F0502020204030204"/>
                <a:ea typeface="+mn-ea"/>
                <a:cs typeface="Calibri"/>
              </a:rPr>
              <a:t>empathy</a:t>
            </a:r>
            <a:r>
              <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Calibri"/>
              </a:rPr>
              <a:t> </a:t>
            </a:r>
          </a:p>
        </p:txBody>
      </p:sp>
    </p:spTree>
    <p:extLst>
      <p:ext uri="{BB962C8B-B14F-4D97-AF65-F5344CB8AC3E}">
        <p14:creationId xmlns:p14="http://schemas.microsoft.com/office/powerpoint/2010/main" val="235767231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4">
            <a:extLst>
              <a:ext uri="{FF2B5EF4-FFF2-40B4-BE49-F238E27FC236}">
                <a16:creationId xmlns:a16="http://schemas.microsoft.com/office/drawing/2014/main" id="{5EF9CC76-28FD-425E-9993-D91A73E53104}"/>
              </a:ext>
            </a:extLst>
          </p:cNvPr>
          <p:cNvPicPr>
            <a:picLocks noChangeAspect="1"/>
          </p:cNvPicPr>
          <p:nvPr/>
        </p:nvPicPr>
        <p:blipFill rotWithShape="1">
          <a:blip r:embed="rId3"/>
          <a:srcRect t="7072" b="8659"/>
          <a:stretch/>
        </p:blipFill>
        <p:spPr>
          <a:xfrm>
            <a:off x="-1" y="10"/>
            <a:ext cx="12192000" cy="6857990"/>
          </a:xfrm>
          <a:prstGeom prst="rect">
            <a:avLst/>
          </a:prstGeom>
        </p:spPr>
      </p:pic>
      <p:sp>
        <p:nvSpPr>
          <p:cNvPr id="2" name="Title 1">
            <a:extLst>
              <a:ext uri="{FF2B5EF4-FFF2-40B4-BE49-F238E27FC236}">
                <a16:creationId xmlns:a16="http://schemas.microsoft.com/office/drawing/2014/main" id="{7113B25B-32E9-4644-A3C6-D20CB8D59585}"/>
              </a:ext>
            </a:extLst>
          </p:cNvPr>
          <p:cNvSpPr>
            <a:spLocks noGrp="1"/>
          </p:cNvSpPr>
          <p:nvPr>
            <p:ph type="title"/>
          </p:nvPr>
        </p:nvSpPr>
        <p:spPr>
          <a:xfrm>
            <a:off x="709448" y="1913950"/>
            <a:ext cx="4204137" cy="1342754"/>
          </a:xfrm>
        </p:spPr>
        <p:txBody>
          <a:bodyPr vert="horz" lIns="91440" tIns="45720" rIns="91440" bIns="45720" rtlCol="0">
            <a:normAutofit/>
          </a:bodyPr>
          <a:lstStyle/>
          <a:p>
            <a:pPr algn="ctr"/>
            <a:r>
              <a:rPr lang="en-US" sz="4000" dirty="0"/>
              <a:t>STOLEARBEJDE</a:t>
            </a:r>
          </a:p>
        </p:txBody>
      </p:sp>
      <p:sp>
        <p:nvSpPr>
          <p:cNvPr id="3" name="Content Placeholder 2">
            <a:extLst>
              <a:ext uri="{FF2B5EF4-FFF2-40B4-BE49-F238E27FC236}">
                <a16:creationId xmlns:a16="http://schemas.microsoft.com/office/drawing/2014/main" id="{3FCA1A3A-F2B5-4028-BCE8-CCA345E42273}"/>
              </a:ext>
            </a:extLst>
          </p:cNvPr>
          <p:cNvSpPr>
            <a:spLocks noGrp="1"/>
          </p:cNvSpPr>
          <p:nvPr>
            <p:ph idx="1"/>
          </p:nvPr>
        </p:nvSpPr>
        <p:spPr>
          <a:xfrm>
            <a:off x="187905" y="3293774"/>
            <a:ext cx="5246914" cy="2619839"/>
          </a:xfrm>
        </p:spPr>
        <p:txBody>
          <a:bodyPr vert="horz" lIns="91440" tIns="45720" rIns="91440" bIns="45720" rtlCol="0" anchor="ctr">
            <a:normAutofit/>
          </a:bodyPr>
          <a:lstStyle/>
          <a:p>
            <a:pPr marL="0" indent="0" algn="ctr">
              <a:buNone/>
            </a:pPr>
            <a:r>
              <a:rPr lang="en-US" sz="4000" dirty="0">
                <a:latin typeface="+mj-lt"/>
                <a:cs typeface="Calibri Light"/>
              </a:rPr>
              <a:t>VALIDERING</a:t>
            </a:r>
          </a:p>
        </p:txBody>
      </p:sp>
      <p:sp>
        <p:nvSpPr>
          <p:cNvPr id="4" name="Pladsholder til sidefod 3">
            <a:extLst>
              <a:ext uri="{FF2B5EF4-FFF2-40B4-BE49-F238E27FC236}">
                <a16:creationId xmlns:a16="http://schemas.microsoft.com/office/drawing/2014/main" id="{67B87B6C-A78F-E54E-8456-015DD85C8CB3}"/>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139677174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BFA6EE-33DB-440E-9774-FFAE9BBCEF95}"/>
              </a:ext>
            </a:extLst>
          </p:cNvPr>
          <p:cNvSpPr>
            <a:spLocks noGrp="1"/>
          </p:cNvSpPr>
          <p:nvPr>
            <p:ph type="title"/>
          </p:nvPr>
        </p:nvSpPr>
        <p:spPr>
          <a:xfrm>
            <a:off x="3717471" y="2400754"/>
            <a:ext cx="4757057" cy="1325563"/>
          </a:xfrm>
        </p:spPr>
        <p:txBody>
          <a:bodyPr/>
          <a:lstStyle/>
          <a:p>
            <a:r>
              <a:rPr lang="nb-NO" dirty="0">
                <a:solidFill>
                  <a:srgbClr val="5EA4C9"/>
                </a:solidFill>
              </a:rPr>
              <a:t>PAUSE 15:15-15:30</a:t>
            </a:r>
          </a:p>
        </p:txBody>
      </p:sp>
      <p:sp>
        <p:nvSpPr>
          <p:cNvPr id="3" name="Plassholder for bunntekst 2">
            <a:extLst>
              <a:ext uri="{FF2B5EF4-FFF2-40B4-BE49-F238E27FC236}">
                <a16:creationId xmlns:a16="http://schemas.microsoft.com/office/drawing/2014/main" id="{D4144A5F-7BA4-4D6E-9CE6-E6D9CDD23087}"/>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1127349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386080" y="0"/>
            <a:ext cx="11805920" cy="1507067"/>
          </a:xfrm>
        </p:spPr>
        <p:txBody>
          <a:bodyPr>
            <a:normAutofit/>
          </a:bodyPr>
          <a:lstStyle/>
          <a:p>
            <a:r>
              <a:rPr lang="nb-NO" dirty="0"/>
              <a:t>Årsager til </a:t>
            </a:r>
            <a:r>
              <a:rPr lang="nb-NO" dirty="0" err="1"/>
              <a:t>emotionelle</a:t>
            </a:r>
            <a:r>
              <a:rPr lang="nb-NO" dirty="0"/>
              <a:t> </a:t>
            </a:r>
            <a:r>
              <a:rPr lang="nb-NO" dirty="0" err="1"/>
              <a:t>vanskeligheder</a:t>
            </a:r>
            <a:r>
              <a:rPr lang="nb-NO" dirty="0"/>
              <a:t>, psykiske lidelser og </a:t>
            </a:r>
            <a:r>
              <a:rPr lang="nb-NO" dirty="0" err="1"/>
              <a:t>adfærdsvanskeligheder</a:t>
            </a:r>
            <a:r>
              <a:rPr lang="nb-NO" dirty="0"/>
              <a:t> hos </a:t>
            </a:r>
            <a:r>
              <a:rPr lang="nb-NO" dirty="0" err="1"/>
              <a:t>børn</a:t>
            </a:r>
            <a:endParaRPr lang="nb-NO" dirty="0"/>
          </a:p>
        </p:txBody>
      </p:sp>
      <p:graphicFrame>
        <p:nvGraphicFramePr>
          <p:cNvPr id="5" name="Plassholder for innhold 4"/>
          <p:cNvGraphicFramePr>
            <a:graphicFrameLocks noGrp="1"/>
          </p:cNvGraphicFramePr>
          <p:nvPr>
            <p:ph idx="1"/>
            <p:extLst>
              <p:ext uri="{D42A27DB-BD31-4B8C-83A1-F6EECF244321}">
                <p14:modId xmlns:p14="http://schemas.microsoft.com/office/powerpoint/2010/main" val="549574196"/>
              </p:ext>
            </p:extLst>
          </p:nvPr>
        </p:nvGraphicFramePr>
        <p:xfrm>
          <a:off x="1486492" y="1525130"/>
          <a:ext cx="9605096" cy="49496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ssholder for bunntekst 3"/>
          <p:cNvSpPr>
            <a:spLocks noGrp="1"/>
          </p:cNvSpPr>
          <p:nvPr>
            <p:ph type="ftr" sz="quarter" idx="11"/>
          </p:nvPr>
        </p:nvSpPr>
        <p:spPr>
          <a:xfrm>
            <a:off x="-41564" y="6492875"/>
            <a:ext cx="4114800" cy="365125"/>
          </a:xfrm>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184302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BFA6EE-33DB-440E-9774-FFAE9BBCEF95}"/>
              </a:ext>
            </a:extLst>
          </p:cNvPr>
          <p:cNvSpPr>
            <a:spLocks noGrp="1"/>
          </p:cNvSpPr>
          <p:nvPr>
            <p:ph type="title"/>
          </p:nvPr>
        </p:nvSpPr>
        <p:spPr/>
        <p:txBody>
          <a:bodyPr/>
          <a:lstStyle/>
          <a:p>
            <a:r>
              <a:rPr lang="nb-NO" dirty="0">
                <a:solidFill>
                  <a:srgbClr val="5EA4C9"/>
                </a:solidFill>
              </a:rPr>
              <a:t>Eva </a:t>
            </a:r>
            <a:r>
              <a:rPr lang="nb-NO" dirty="0" err="1">
                <a:solidFill>
                  <a:srgbClr val="5EA4C9"/>
                </a:solidFill>
              </a:rPr>
              <a:t>Musby</a:t>
            </a:r>
            <a:r>
              <a:rPr lang="nb-NO" dirty="0">
                <a:solidFill>
                  <a:srgbClr val="5EA4C9"/>
                </a:solidFill>
              </a:rPr>
              <a:t> – Connect </a:t>
            </a:r>
            <a:r>
              <a:rPr lang="nb-NO" dirty="0" err="1">
                <a:solidFill>
                  <a:srgbClr val="5EA4C9"/>
                </a:solidFill>
              </a:rPr>
              <a:t>before</a:t>
            </a:r>
            <a:r>
              <a:rPr lang="nb-NO" dirty="0">
                <a:solidFill>
                  <a:srgbClr val="5EA4C9"/>
                </a:solidFill>
              </a:rPr>
              <a:t> you </a:t>
            </a:r>
            <a:r>
              <a:rPr lang="nb-NO" dirty="0" err="1">
                <a:solidFill>
                  <a:srgbClr val="5EA4C9"/>
                </a:solidFill>
              </a:rPr>
              <a:t>correct</a:t>
            </a:r>
            <a:r>
              <a:rPr lang="nb-NO" dirty="0">
                <a:solidFill>
                  <a:srgbClr val="5EA4C9"/>
                </a:solidFill>
              </a:rPr>
              <a:t> &lt;3</a:t>
            </a:r>
          </a:p>
        </p:txBody>
      </p:sp>
      <p:sp>
        <p:nvSpPr>
          <p:cNvPr id="4" name="Pladsholder til indhold 3">
            <a:extLst>
              <a:ext uri="{FF2B5EF4-FFF2-40B4-BE49-F238E27FC236}">
                <a16:creationId xmlns:a16="http://schemas.microsoft.com/office/drawing/2014/main" id="{08BA76DA-EEDD-354C-9E55-ABEA2353F300}"/>
              </a:ext>
            </a:extLst>
          </p:cNvPr>
          <p:cNvSpPr>
            <a:spLocks noGrp="1"/>
          </p:cNvSpPr>
          <p:nvPr>
            <p:ph idx="1"/>
          </p:nvPr>
        </p:nvSpPr>
        <p:spPr/>
        <p:txBody>
          <a:bodyPr/>
          <a:lstStyle/>
          <a:p>
            <a:r>
              <a:rPr lang="da-DK" dirty="0">
                <a:hlinkClick r:id="rId3"/>
              </a:rPr>
              <a:t>https://www.youtube.com/watch?v=kuuUEDA_Z0s</a:t>
            </a:r>
            <a:endParaRPr lang="da-DK" dirty="0"/>
          </a:p>
          <a:p>
            <a:pPr marL="0" indent="0">
              <a:buNone/>
            </a:pPr>
            <a:endParaRPr lang="da-DK" dirty="0"/>
          </a:p>
        </p:txBody>
      </p:sp>
      <p:sp>
        <p:nvSpPr>
          <p:cNvPr id="3" name="Plassholder for bunntekst 2">
            <a:extLst>
              <a:ext uri="{FF2B5EF4-FFF2-40B4-BE49-F238E27FC236}">
                <a16:creationId xmlns:a16="http://schemas.microsoft.com/office/drawing/2014/main" id="{D4144A5F-7BA4-4D6E-9CE6-E6D9CDD23087}"/>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114175946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4">
            <a:extLst>
              <a:ext uri="{FF2B5EF4-FFF2-40B4-BE49-F238E27FC236}">
                <a16:creationId xmlns:a16="http://schemas.microsoft.com/office/drawing/2014/main" id="{5EF9CC76-28FD-425E-9993-D91A73E53104}"/>
              </a:ext>
            </a:extLst>
          </p:cNvPr>
          <p:cNvPicPr>
            <a:picLocks noChangeAspect="1"/>
          </p:cNvPicPr>
          <p:nvPr/>
        </p:nvPicPr>
        <p:blipFill rotWithShape="1">
          <a:blip r:embed="rId3"/>
          <a:srcRect t="7072" b="8659"/>
          <a:stretch/>
        </p:blipFill>
        <p:spPr>
          <a:xfrm>
            <a:off x="-1" y="10"/>
            <a:ext cx="12192000" cy="6857990"/>
          </a:xfrm>
          <a:prstGeom prst="rect">
            <a:avLst/>
          </a:prstGeom>
        </p:spPr>
      </p:pic>
      <p:sp>
        <p:nvSpPr>
          <p:cNvPr id="2" name="Title 1">
            <a:extLst>
              <a:ext uri="{FF2B5EF4-FFF2-40B4-BE49-F238E27FC236}">
                <a16:creationId xmlns:a16="http://schemas.microsoft.com/office/drawing/2014/main" id="{7113B25B-32E9-4644-A3C6-D20CB8D59585}"/>
              </a:ext>
            </a:extLst>
          </p:cNvPr>
          <p:cNvSpPr>
            <a:spLocks noGrp="1"/>
          </p:cNvSpPr>
          <p:nvPr>
            <p:ph type="title"/>
          </p:nvPr>
        </p:nvSpPr>
        <p:spPr>
          <a:xfrm>
            <a:off x="674278" y="890350"/>
            <a:ext cx="4204137" cy="1342754"/>
          </a:xfrm>
        </p:spPr>
        <p:txBody>
          <a:bodyPr vert="horz" lIns="91440" tIns="45720" rIns="91440" bIns="45720" rtlCol="0">
            <a:normAutofit/>
          </a:bodyPr>
          <a:lstStyle/>
          <a:p>
            <a:pPr algn="ctr"/>
            <a:r>
              <a:rPr lang="en-US" sz="4000" dirty="0">
                <a:cs typeface="Calibri Light"/>
              </a:rPr>
              <a:t>SUMME ØVELSE</a:t>
            </a:r>
          </a:p>
        </p:txBody>
      </p:sp>
      <p:sp>
        <p:nvSpPr>
          <p:cNvPr id="3" name="Content Placeholder 2">
            <a:extLst>
              <a:ext uri="{FF2B5EF4-FFF2-40B4-BE49-F238E27FC236}">
                <a16:creationId xmlns:a16="http://schemas.microsoft.com/office/drawing/2014/main" id="{3FCA1A3A-F2B5-4028-BCE8-CCA345E42273}"/>
              </a:ext>
            </a:extLst>
          </p:cNvPr>
          <p:cNvSpPr>
            <a:spLocks noGrp="1"/>
          </p:cNvSpPr>
          <p:nvPr>
            <p:ph idx="1"/>
          </p:nvPr>
        </p:nvSpPr>
        <p:spPr>
          <a:xfrm>
            <a:off x="80329" y="3123444"/>
            <a:ext cx="5713078" cy="2601910"/>
          </a:xfrm>
        </p:spPr>
        <p:txBody>
          <a:bodyPr vert="horz" lIns="91440" tIns="45720" rIns="91440" bIns="45720" rtlCol="0" anchor="ctr">
            <a:normAutofit/>
          </a:bodyPr>
          <a:lstStyle/>
          <a:p>
            <a:pPr marL="0" indent="0" algn="ctr">
              <a:buNone/>
            </a:pPr>
            <a:r>
              <a:rPr lang="en-US" sz="4000" dirty="0">
                <a:latin typeface="+mj-lt"/>
              </a:rPr>
              <a:t>HVAD TAGER DU MED DIG FRA DAGENE? </a:t>
            </a:r>
          </a:p>
          <a:p>
            <a:pPr marL="0" indent="0" algn="ctr">
              <a:buNone/>
            </a:pPr>
            <a:r>
              <a:rPr lang="en-US" sz="4000" dirty="0">
                <a:latin typeface="+mj-lt"/>
              </a:rPr>
              <a:t>OG HVORDAN KAN DU BRUGE DET I DIT ARBEJDE?</a:t>
            </a:r>
          </a:p>
        </p:txBody>
      </p:sp>
      <p:sp>
        <p:nvSpPr>
          <p:cNvPr id="4" name="Pladsholder til sidefod 3">
            <a:extLst>
              <a:ext uri="{FF2B5EF4-FFF2-40B4-BE49-F238E27FC236}">
                <a16:creationId xmlns:a16="http://schemas.microsoft.com/office/drawing/2014/main" id="{016FC826-6D7C-F248-848E-BEFDB5708FAC}"/>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109634884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F92F97F8-D097-4F3A-8919-AE2E4DADEA1B}"/>
              </a:ext>
            </a:extLst>
          </p:cNvPr>
          <p:cNvPicPr>
            <a:picLocks noChangeAspect="1"/>
          </p:cNvPicPr>
          <p:nvPr/>
        </p:nvPicPr>
        <p:blipFill rotWithShape="1">
          <a:blip r:embed="rId3">
            <a:extLst>
              <a:ext uri="{28A0092B-C50C-407E-A947-70E740481C1C}">
                <a14:useLocalDpi xmlns:a14="http://schemas.microsoft.com/office/drawing/2010/main" val="0"/>
              </a:ext>
            </a:extLst>
          </a:blip>
          <a:srcRect t="6128" b="9603"/>
          <a:stretch/>
        </p:blipFill>
        <p:spPr>
          <a:xfrm>
            <a:off x="20" y="10"/>
            <a:ext cx="12191980" cy="6857990"/>
          </a:xfrm>
          <a:prstGeom prst="rect">
            <a:avLst/>
          </a:prstGeom>
        </p:spPr>
      </p:pic>
      <p:sp>
        <p:nvSpPr>
          <p:cNvPr id="4" name="Tittel 3"/>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dirty="0">
                <a:solidFill>
                  <a:schemeClr val="bg1"/>
                </a:solidFill>
              </a:rPr>
              <a:t>DU HAR BRUGT 14 TIMER AF DIT LIV HER</a:t>
            </a:r>
          </a:p>
        </p:txBody>
      </p:sp>
      <p:sp>
        <p:nvSpPr>
          <p:cNvPr id="5" name="Plassholder for innhold 4"/>
          <p:cNvSpPr>
            <a:spLocks noGrp="1"/>
          </p:cNvSpPr>
          <p:nvPr>
            <p:ph idx="1"/>
          </p:nvPr>
        </p:nvSpPr>
        <p:spPr>
          <a:xfrm>
            <a:off x="7782910" y="5242675"/>
            <a:ext cx="4330262" cy="683284"/>
          </a:xfrm>
        </p:spPr>
        <p:txBody>
          <a:bodyPr vert="horz" lIns="91440" tIns="45720" rIns="91440" bIns="45720" rtlCol="0">
            <a:normAutofit/>
          </a:bodyPr>
          <a:lstStyle/>
          <a:p>
            <a:pPr marL="0" indent="0" algn="ctr">
              <a:buNone/>
            </a:pPr>
            <a:r>
              <a:rPr lang="en-US" sz="2000" b="1" dirty="0">
                <a:solidFill>
                  <a:schemeClr val="bg1"/>
                </a:solidFill>
              </a:rPr>
              <a:t>HVAD VIL DU ÆNDRE FOR AT GØRE EN FORSKEL?</a:t>
            </a:r>
          </a:p>
        </p:txBody>
      </p:sp>
      <p:sp>
        <p:nvSpPr>
          <p:cNvPr id="2" name="Plassholder for bunntekst 1"/>
          <p:cNvSpPr>
            <a:spLocks noGrp="1"/>
          </p:cNvSpPr>
          <p:nvPr>
            <p:ph type="ftr" sz="quarter" idx="11"/>
          </p:nvPr>
        </p:nvSpPr>
        <p:spPr>
          <a:xfrm>
            <a:off x="8413531" y="6137248"/>
            <a:ext cx="3069020" cy="361977"/>
          </a:xfrm>
        </p:spPr>
        <p:txBody>
          <a:bodyPr vert="horz" lIns="91440" tIns="45720" rIns="91440" bIns="45720" rtlCol="0" anchor="ctr">
            <a:normAutofit fontScale="92500" lnSpcReduction="10000"/>
          </a:bodyPr>
          <a:lstStyle/>
          <a:p>
            <a:pPr>
              <a:defRPr/>
            </a:pPr>
            <a:r>
              <a:rPr lang="en-US" sz="1000" kern="1200" dirty="0" err="1">
                <a:solidFill>
                  <a:schemeClr val="bg1"/>
                </a:solidFill>
                <a:latin typeface="Calibri" panose="020F0502020204030204"/>
                <a:ea typeface="+mn-ea"/>
                <a:cs typeface="+mn-cs"/>
              </a:rPr>
              <a:t>Psykoterapeut</a:t>
            </a:r>
            <a:r>
              <a:rPr lang="en-US" sz="1000" kern="1200" dirty="0">
                <a:solidFill>
                  <a:schemeClr val="bg1"/>
                </a:solidFill>
                <a:latin typeface="Calibri" panose="020F0502020204030204"/>
                <a:ea typeface="+mn-ea"/>
                <a:cs typeface="+mn-cs"/>
              </a:rPr>
              <a:t> MPF Charlotte </a:t>
            </a:r>
            <a:r>
              <a:rPr lang="en-US" sz="1000" kern="1200" dirty="0" err="1">
                <a:solidFill>
                  <a:schemeClr val="bg1"/>
                </a:solidFill>
                <a:latin typeface="Calibri" panose="020F0502020204030204"/>
                <a:ea typeface="+mn-ea"/>
                <a:cs typeface="+mn-cs"/>
              </a:rPr>
              <a:t>Krolykke</a:t>
            </a:r>
            <a:r>
              <a:rPr lang="en-US" sz="1000" kern="1200" dirty="0">
                <a:solidFill>
                  <a:schemeClr val="bg1"/>
                </a:solidFill>
                <a:latin typeface="Calibri" panose="020F0502020204030204"/>
                <a:ea typeface="+mn-ea"/>
                <a:cs typeface="+mn-cs"/>
              </a:rPr>
              <a:t>                                                    Copyright Joanne Dolhanty 2018</a:t>
            </a:r>
          </a:p>
        </p:txBody>
      </p:sp>
    </p:spTree>
    <p:extLst>
      <p:ext uri="{BB962C8B-B14F-4D97-AF65-F5344CB8AC3E}">
        <p14:creationId xmlns:p14="http://schemas.microsoft.com/office/powerpoint/2010/main" val="300431456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side Out - Sadness comforts Bing Bo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87313"/>
            <a:ext cx="12192000" cy="6945313"/>
          </a:xfrm>
        </p:spPr>
      </p:pic>
      <p:sp>
        <p:nvSpPr>
          <p:cNvPr id="4" name="Plassholder for bunntekst 3"/>
          <p:cNvSpPr>
            <a:spLocks noGrp="1"/>
          </p:cNvSpPr>
          <p:nvPr>
            <p:ph type="ftr" sz="quarter" idx="11"/>
          </p:nvPr>
        </p:nvSpPr>
        <p:spPr/>
        <p:txBody>
          <a:bodyPr/>
          <a:lstStyle/>
          <a:p>
            <a:r>
              <a:rPr lang="nb-NO"/>
              <a:t>Psykoterapeut MPF Charlotte Krolykke                                                    Copyright Joanne Dolhanty 2018</a:t>
            </a:r>
          </a:p>
        </p:txBody>
      </p:sp>
    </p:spTree>
    <p:extLst>
      <p:ext uri="{BB962C8B-B14F-4D97-AF65-F5344CB8AC3E}">
        <p14:creationId xmlns:p14="http://schemas.microsoft.com/office/powerpoint/2010/main" val="19657166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Bilde 7" descr="Et billede, der indeholder person, indendørs, sidder, bil&#10;&#10;Automatisk genereret beskrivelse">
            <a:extLst>
              <a:ext uri="{FF2B5EF4-FFF2-40B4-BE49-F238E27FC236}">
                <a16:creationId xmlns:a16="http://schemas.microsoft.com/office/drawing/2014/main" id="{265FA97A-3129-2840-9FFE-749CE6098E34}"/>
              </a:ext>
            </a:extLst>
          </p:cNvPr>
          <p:cNvPicPr>
            <a:picLocks noChangeAspect="1"/>
          </p:cNvPicPr>
          <p:nvPr/>
        </p:nvPicPr>
        <p:blipFill rotWithShape="1">
          <a:blip r:embed="rId3">
            <a:extLst>
              <a:ext uri="{28A0092B-C50C-407E-A947-70E740481C1C}">
                <a14:useLocalDpi xmlns:a14="http://schemas.microsoft.com/office/drawing/2010/main" val="0"/>
              </a:ext>
            </a:extLst>
          </a:blip>
          <a:srcRect t="15533" b="197"/>
          <a:stretch/>
        </p:blipFill>
        <p:spPr>
          <a:xfrm>
            <a:off x="-1" y="10"/>
            <a:ext cx="12192000" cy="6857990"/>
          </a:xfrm>
          <a:prstGeom prst="rect">
            <a:avLst/>
          </a:prstGeom>
        </p:spPr>
      </p:pic>
      <p:sp>
        <p:nvSpPr>
          <p:cNvPr id="4" name="Tittel 3"/>
          <p:cNvSpPr>
            <a:spLocks noGrp="1"/>
          </p:cNvSpPr>
          <p:nvPr>
            <p:ph type="title"/>
          </p:nvPr>
        </p:nvSpPr>
        <p:spPr>
          <a:xfrm>
            <a:off x="709448" y="1913950"/>
            <a:ext cx="4204137" cy="1342754"/>
          </a:xfrm>
        </p:spPr>
        <p:txBody>
          <a:bodyPr>
            <a:normAutofit/>
          </a:bodyPr>
          <a:lstStyle/>
          <a:p>
            <a:pPr algn="ctr"/>
            <a:r>
              <a:rPr lang="nb-NO" sz="3600" dirty="0">
                <a:solidFill>
                  <a:schemeClr val="bg1"/>
                </a:solidFill>
              </a:rPr>
              <a:t>Husk: Målet med empatisk validering…</a:t>
            </a:r>
          </a:p>
        </p:txBody>
      </p:sp>
      <p:sp>
        <p:nvSpPr>
          <p:cNvPr id="5" name="Plassholder for innhold 4"/>
          <p:cNvSpPr>
            <a:spLocks noGrp="1"/>
          </p:cNvSpPr>
          <p:nvPr>
            <p:ph idx="1"/>
          </p:nvPr>
        </p:nvSpPr>
        <p:spPr>
          <a:xfrm>
            <a:off x="525516" y="3417573"/>
            <a:ext cx="4593021" cy="2619839"/>
          </a:xfrm>
        </p:spPr>
        <p:txBody>
          <a:bodyPr anchor="ctr">
            <a:normAutofit/>
          </a:bodyPr>
          <a:lstStyle/>
          <a:p>
            <a:pPr marL="0" indent="0">
              <a:buNone/>
            </a:pPr>
            <a:r>
              <a:rPr lang="nb-NO" sz="1800" dirty="0">
                <a:solidFill>
                  <a:schemeClr val="bg1"/>
                </a:solidFill>
              </a:rPr>
              <a:t>… er ikke at få dit barn til </a:t>
            </a:r>
            <a:r>
              <a:rPr lang="nb-NO" sz="1800" b="1" i="1" dirty="0">
                <a:solidFill>
                  <a:schemeClr val="bg1"/>
                </a:solidFill>
              </a:rPr>
              <a:t>at føle sig bedre</a:t>
            </a:r>
            <a:r>
              <a:rPr lang="nb-NO" sz="1800" dirty="0">
                <a:solidFill>
                  <a:schemeClr val="bg1"/>
                </a:solidFill>
              </a:rPr>
              <a:t>, men at </a:t>
            </a:r>
            <a:r>
              <a:rPr lang="nb-NO" sz="1800" dirty="0" err="1">
                <a:solidFill>
                  <a:schemeClr val="bg1"/>
                </a:solidFill>
              </a:rPr>
              <a:t>hjælpe</a:t>
            </a:r>
            <a:r>
              <a:rPr lang="nb-NO" sz="1800" dirty="0">
                <a:solidFill>
                  <a:schemeClr val="bg1"/>
                </a:solidFill>
              </a:rPr>
              <a:t> barnet til </a:t>
            </a:r>
            <a:r>
              <a:rPr lang="nb-NO" sz="1800" b="1" i="1" dirty="0">
                <a:solidFill>
                  <a:schemeClr val="bg1"/>
                </a:solidFill>
              </a:rPr>
              <a:t>at blive bedre til at føle </a:t>
            </a:r>
            <a:r>
              <a:rPr lang="nb-NO" sz="1800" dirty="0">
                <a:solidFill>
                  <a:schemeClr val="bg1"/>
                </a:solidFill>
              </a:rPr>
              <a:t>– smerte og alt...</a:t>
            </a:r>
          </a:p>
          <a:p>
            <a:pPr marL="0" indent="0">
              <a:buNone/>
            </a:pPr>
            <a:endParaRPr lang="nb-NO" sz="1800" dirty="0"/>
          </a:p>
          <a:p>
            <a:endParaRPr lang="nb-NO" sz="1800" b="1" dirty="0"/>
          </a:p>
        </p:txBody>
      </p:sp>
      <p:sp>
        <p:nvSpPr>
          <p:cNvPr id="2" name="Plassholder for bunntekst 1">
            <a:extLst>
              <a:ext uri="{FF2B5EF4-FFF2-40B4-BE49-F238E27FC236}">
                <a16:creationId xmlns:a16="http://schemas.microsoft.com/office/drawing/2014/main" id="{26EA3566-9C72-4AAA-AA85-424E6916FE97}"/>
              </a:ext>
            </a:extLst>
          </p:cNvPr>
          <p:cNvSpPr>
            <a:spLocks noGrp="1"/>
          </p:cNvSpPr>
          <p:nvPr>
            <p:ph type="ftr" sz="quarter" idx="11"/>
          </p:nvPr>
        </p:nvSpPr>
        <p:spPr>
          <a:xfrm>
            <a:off x="1216573" y="6144611"/>
            <a:ext cx="3069020" cy="361977"/>
          </a:xfrm>
        </p:spPr>
        <p:txBody>
          <a:bodyPr>
            <a:normAutofit/>
          </a:bodyPr>
          <a:lstStyle/>
          <a:p>
            <a:pPr>
              <a:lnSpc>
                <a:spcPct val="90000"/>
              </a:lnSpc>
              <a:spcAft>
                <a:spcPts val="600"/>
              </a:spcAft>
            </a:pPr>
            <a:r>
              <a:rPr lang="en-US" sz="900" dirty="0" err="1">
                <a:solidFill>
                  <a:schemeClr val="bg1"/>
                </a:solidFill>
              </a:rPr>
              <a:t>Psykoterapeut</a:t>
            </a:r>
            <a:r>
              <a:rPr lang="en-US" sz="900" dirty="0">
                <a:solidFill>
                  <a:schemeClr val="bg1"/>
                </a:solidFill>
              </a:rPr>
              <a:t> MPF Charlotte </a:t>
            </a:r>
            <a:r>
              <a:rPr lang="en-US" sz="900" dirty="0" err="1">
                <a:solidFill>
                  <a:schemeClr val="bg1"/>
                </a:solidFill>
              </a:rPr>
              <a:t>Krolykke</a:t>
            </a:r>
            <a:r>
              <a:rPr lang="en-US" sz="900" dirty="0">
                <a:solidFill>
                  <a:schemeClr val="bg1"/>
                </a:solidFill>
              </a:rPr>
              <a:t>                                                    Copyright Joanne Dolhanty 2018</a:t>
            </a:r>
            <a:endParaRPr lang="nb-NO" sz="900" dirty="0">
              <a:solidFill>
                <a:schemeClr val="bg1"/>
              </a:solidFill>
            </a:endParaRPr>
          </a:p>
        </p:txBody>
      </p:sp>
    </p:spTree>
    <p:extLst>
      <p:ext uri="{BB962C8B-B14F-4D97-AF65-F5344CB8AC3E}">
        <p14:creationId xmlns:p14="http://schemas.microsoft.com/office/powerpoint/2010/main" val="357846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7A4CC4-5F3C-D349-851D-C2A101745595}"/>
              </a:ext>
            </a:extLst>
          </p:cNvPr>
          <p:cNvSpPr>
            <a:spLocks noGrp="1"/>
          </p:cNvSpPr>
          <p:nvPr>
            <p:ph type="title"/>
          </p:nvPr>
        </p:nvSpPr>
        <p:spPr/>
        <p:txBody>
          <a:bodyPr/>
          <a:lstStyle/>
          <a:p>
            <a:r>
              <a:rPr lang="da-DK" dirty="0"/>
              <a:t>Forberedelse til næste modul</a:t>
            </a:r>
          </a:p>
        </p:txBody>
      </p:sp>
      <p:sp>
        <p:nvSpPr>
          <p:cNvPr id="3" name="Pladsholder til indhold 2">
            <a:extLst>
              <a:ext uri="{FF2B5EF4-FFF2-40B4-BE49-F238E27FC236}">
                <a16:creationId xmlns:a16="http://schemas.microsoft.com/office/drawing/2014/main" id="{9653F389-8BE2-9E46-97BA-8799E3EC8463}"/>
              </a:ext>
            </a:extLst>
          </p:cNvPr>
          <p:cNvSpPr>
            <a:spLocks noGrp="1"/>
          </p:cNvSpPr>
          <p:nvPr>
            <p:ph idx="1"/>
          </p:nvPr>
        </p:nvSpPr>
        <p:spPr/>
        <p:txBody>
          <a:bodyPr>
            <a:normAutofit fontScale="85000" lnSpcReduction="20000"/>
          </a:bodyPr>
          <a:lstStyle/>
          <a:p>
            <a:r>
              <a:rPr lang="da-DK" dirty="0"/>
              <a:t>Øvelse, øvelse, øvelse VALIDERING</a:t>
            </a:r>
          </a:p>
          <a:p>
            <a:r>
              <a:rPr lang="da-DK" dirty="0"/>
              <a:t>Benyt det du kan fra modellen i dit nuværende arbejde</a:t>
            </a:r>
          </a:p>
          <a:p>
            <a:r>
              <a:rPr lang="da-DK" dirty="0"/>
              <a:t>På næste modul begynder vi at træne de specifikke interventioner for validering, sige undskyld, følefælder og grænsesætning</a:t>
            </a:r>
          </a:p>
          <a:p>
            <a:r>
              <a:rPr lang="da-DK" dirty="0"/>
              <a:t>Efter dette modul må du meget gerne begynde at arbejde med forældre med modellen og interventionerne (ikke et krav)</a:t>
            </a:r>
          </a:p>
          <a:p>
            <a:r>
              <a:rPr lang="da-DK" dirty="0"/>
              <a:t>4. modul er supervisionsmodul, så ønsker du at gå videre med at arbejde med forældre er her muligheden for at få supervision i gruppen på dit arbejde. Forældreterapien skal filmes, da det giver den bedste forudsætning for supervisionen af eget arbejde og er et krav i forbindelse med certificering.</a:t>
            </a:r>
          </a:p>
          <a:p>
            <a:r>
              <a:rPr lang="da-DK" dirty="0"/>
              <a:t>De to første moduler giver dig international certificering i </a:t>
            </a:r>
            <a:r>
              <a:rPr lang="da-DK" dirty="0" err="1"/>
              <a:t>isEFT</a:t>
            </a:r>
            <a:r>
              <a:rPr lang="da-DK" dirty="0"/>
              <a:t> Level A.</a:t>
            </a:r>
          </a:p>
          <a:p>
            <a:r>
              <a:rPr lang="da-DK" dirty="0"/>
              <a:t>Modul 3 + supervision (15 timer modul 4 tæller med) på eget filmet arbejde giver dig international certificering i </a:t>
            </a:r>
            <a:r>
              <a:rPr lang="da-DK" dirty="0" err="1"/>
              <a:t>isEFT</a:t>
            </a:r>
            <a:r>
              <a:rPr lang="da-DK" dirty="0"/>
              <a:t> Level B som uddannet EFST terapeut.</a:t>
            </a:r>
          </a:p>
        </p:txBody>
      </p:sp>
      <p:sp>
        <p:nvSpPr>
          <p:cNvPr id="4" name="Pladsholder til sidefod 3">
            <a:extLst>
              <a:ext uri="{FF2B5EF4-FFF2-40B4-BE49-F238E27FC236}">
                <a16:creationId xmlns:a16="http://schemas.microsoft.com/office/drawing/2014/main" id="{5D4958D3-6848-E440-97F7-0B8DABF60065}"/>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24789557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BD07C4-84A1-364A-B587-9F3ECE74A59A}"/>
              </a:ext>
            </a:extLst>
          </p:cNvPr>
          <p:cNvSpPr>
            <a:spLocks noGrp="1"/>
          </p:cNvSpPr>
          <p:nvPr>
            <p:ph type="title"/>
          </p:nvPr>
        </p:nvSpPr>
        <p:spPr/>
        <p:txBody>
          <a:bodyPr/>
          <a:lstStyle/>
          <a:p>
            <a:r>
              <a:rPr lang="da-DK" dirty="0"/>
              <a:t>Kildehenvisning</a:t>
            </a:r>
          </a:p>
        </p:txBody>
      </p:sp>
      <p:sp>
        <p:nvSpPr>
          <p:cNvPr id="3" name="Pladsholder til indhold 2">
            <a:extLst>
              <a:ext uri="{FF2B5EF4-FFF2-40B4-BE49-F238E27FC236}">
                <a16:creationId xmlns:a16="http://schemas.microsoft.com/office/drawing/2014/main" id="{4509EEC1-65F0-DC49-9D6C-7BBFE85C0CD7}"/>
              </a:ext>
            </a:extLst>
          </p:cNvPr>
          <p:cNvSpPr>
            <a:spLocks noGrp="1"/>
          </p:cNvSpPr>
          <p:nvPr>
            <p:ph idx="1"/>
          </p:nvPr>
        </p:nvSpPr>
        <p:spPr/>
        <p:txBody>
          <a:bodyPr/>
          <a:lstStyle/>
          <a:p>
            <a:r>
              <a:rPr lang="da-DK" dirty="0"/>
              <a:t>Materiale, metode og uddannelse v. </a:t>
            </a:r>
            <a:r>
              <a:rPr lang="da-DK" dirty="0" err="1"/>
              <a:t>IPR.no</a:t>
            </a:r>
            <a:r>
              <a:rPr lang="da-DK" dirty="0"/>
              <a:t> (Institutt for psykologisk rådgivning) og </a:t>
            </a:r>
            <a:r>
              <a:rPr lang="da-DK" dirty="0" err="1"/>
              <a:t>NIEFT.no</a:t>
            </a:r>
            <a:r>
              <a:rPr lang="da-DK" dirty="0"/>
              <a:t> (Norsk Institutt for </a:t>
            </a:r>
            <a:r>
              <a:rPr lang="da-DK" dirty="0" err="1"/>
              <a:t>Emosjonsfokusert</a:t>
            </a:r>
            <a:r>
              <a:rPr lang="da-DK" dirty="0"/>
              <a:t> Terapi)</a:t>
            </a:r>
          </a:p>
          <a:p>
            <a:r>
              <a:rPr lang="da-DK" dirty="0"/>
              <a:t>Emosjons-Fokusert Ferdighetstrening For Foreldre, 2019, Anne Hilde Vassbø Hagen, Bente Austbø, Vanja </a:t>
            </a:r>
            <a:r>
              <a:rPr lang="da-DK" dirty="0" err="1"/>
              <a:t>Hjelmseth</a:t>
            </a:r>
            <a:r>
              <a:rPr lang="da-DK" dirty="0"/>
              <a:t>, Joanne Dolhanty</a:t>
            </a:r>
          </a:p>
        </p:txBody>
      </p:sp>
      <p:sp>
        <p:nvSpPr>
          <p:cNvPr id="4" name="Pladsholder til sidefod 3">
            <a:extLst>
              <a:ext uri="{FF2B5EF4-FFF2-40B4-BE49-F238E27FC236}">
                <a16:creationId xmlns:a16="http://schemas.microsoft.com/office/drawing/2014/main" id="{A352F8D7-7EA1-804E-AEE7-DBE84E840D41}"/>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204839163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5AE8F58-9AB0-43C9-B5E8-4275A0CCA700}"/>
              </a:ext>
            </a:extLst>
          </p:cNvPr>
          <p:cNvSpPr>
            <a:spLocks noGrp="1"/>
          </p:cNvSpPr>
          <p:nvPr>
            <p:ph type="title"/>
          </p:nvPr>
        </p:nvSpPr>
        <p:spPr>
          <a:noFill/>
        </p:spPr>
        <p:txBody>
          <a:bodyPr anchor="ctr">
            <a:normAutofit/>
          </a:bodyPr>
          <a:lstStyle/>
          <a:p>
            <a:r>
              <a:rPr lang="nb-NO" sz="4800" b="1" dirty="0">
                <a:solidFill>
                  <a:srgbClr val="080808"/>
                </a:solidFill>
              </a:rPr>
              <a:t>Forskning i EFST</a:t>
            </a:r>
          </a:p>
        </p:txBody>
      </p:sp>
      <p:pic>
        <p:nvPicPr>
          <p:cNvPr id="4" name="Billede 3">
            <a:extLst>
              <a:ext uri="{FF2B5EF4-FFF2-40B4-BE49-F238E27FC236}">
                <a16:creationId xmlns:a16="http://schemas.microsoft.com/office/drawing/2014/main" id="{95BEC182-A8B8-E14E-A9C8-73D44C687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8216" y="1690688"/>
            <a:ext cx="5775568" cy="4331676"/>
          </a:xfrm>
          <a:prstGeom prst="rect">
            <a:avLst/>
          </a:prstGeom>
        </p:spPr>
      </p:pic>
    </p:spTree>
    <p:extLst>
      <p:ext uri="{BB962C8B-B14F-4D97-AF65-F5344CB8AC3E}">
        <p14:creationId xmlns:p14="http://schemas.microsoft.com/office/powerpoint/2010/main" val="320031732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5EE58-C3EC-4F4B-AD82-0E50AB190B20}"/>
              </a:ext>
            </a:extLst>
          </p:cNvPr>
          <p:cNvSpPr>
            <a:spLocks noGrp="1"/>
          </p:cNvSpPr>
          <p:nvPr>
            <p:ph type="title"/>
          </p:nvPr>
        </p:nvSpPr>
        <p:spPr/>
        <p:txBody>
          <a:bodyPr/>
          <a:lstStyle/>
          <a:p>
            <a:r>
              <a:rPr lang="da-DK" dirty="0"/>
              <a:t>Forskning og evidens</a:t>
            </a:r>
          </a:p>
        </p:txBody>
      </p:sp>
      <p:sp>
        <p:nvSpPr>
          <p:cNvPr id="3" name="Pladsholder til indhold 2">
            <a:extLst>
              <a:ext uri="{FF2B5EF4-FFF2-40B4-BE49-F238E27FC236}">
                <a16:creationId xmlns:a16="http://schemas.microsoft.com/office/drawing/2014/main" id="{3F5E713E-82AA-C54F-A594-DEFB2E94A948}"/>
              </a:ext>
            </a:extLst>
          </p:cNvPr>
          <p:cNvSpPr>
            <a:spLocks noGrp="1"/>
          </p:cNvSpPr>
          <p:nvPr>
            <p:ph idx="1"/>
          </p:nvPr>
        </p:nvSpPr>
        <p:spPr>
          <a:xfrm>
            <a:off x="2231136" y="2638044"/>
            <a:ext cx="7729728" cy="4028763"/>
          </a:xfrm>
        </p:spPr>
        <p:txBody>
          <a:bodyPr>
            <a:normAutofit/>
          </a:bodyPr>
          <a:lstStyle/>
          <a:p>
            <a:r>
              <a:rPr lang="da-DK" sz="2400" b="1" dirty="0"/>
              <a:t>Emotion Focused Skills Training (EFST)</a:t>
            </a:r>
            <a:r>
              <a:rPr lang="da-DK" sz="2400" dirty="0"/>
              <a:t> i forbindelse med behandling af forældre til børn med spiseforstyrrelser, er baseret på forskning og klinisk praksis, der kombinerer principper fra emotionsfokuseret terapi (EFT) og forældreinvolvering i behandlingen af psykiske lidelser, herunder spiseforstyrrelser.</a:t>
            </a:r>
          </a:p>
          <a:p>
            <a:r>
              <a:rPr lang="da-DK" sz="2400" dirty="0"/>
              <a:t>Sammenfattende bygger EFST på veldokumenterede principper fra emotionsfokuseret terapi, familiebehandling af spiseforstyrrelser og den vigtige rolle, som forældre spiller i at understøtte deres børns emotionelle regulering og helbredelse.</a:t>
            </a:r>
          </a:p>
        </p:txBody>
      </p:sp>
    </p:spTree>
    <p:extLst>
      <p:ext uri="{BB962C8B-B14F-4D97-AF65-F5344CB8AC3E}">
        <p14:creationId xmlns:p14="http://schemas.microsoft.com/office/powerpoint/2010/main" val="39847513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20E229-1442-0B40-BCD2-71DA976A0D62}"/>
              </a:ext>
            </a:extLst>
          </p:cNvPr>
          <p:cNvSpPr>
            <a:spLocks noGrp="1"/>
          </p:cNvSpPr>
          <p:nvPr>
            <p:ph type="title"/>
          </p:nvPr>
        </p:nvSpPr>
        <p:spPr/>
        <p:txBody>
          <a:bodyPr/>
          <a:lstStyle/>
          <a:p>
            <a:r>
              <a:rPr lang="da-DK" dirty="0"/>
              <a:t>Forskning og evidens</a:t>
            </a:r>
          </a:p>
        </p:txBody>
      </p:sp>
      <p:sp>
        <p:nvSpPr>
          <p:cNvPr id="3" name="Pladsholder til indhold 2">
            <a:extLst>
              <a:ext uri="{FF2B5EF4-FFF2-40B4-BE49-F238E27FC236}">
                <a16:creationId xmlns:a16="http://schemas.microsoft.com/office/drawing/2014/main" id="{E79F770D-1270-7341-A3C6-03942A22BCB5}"/>
              </a:ext>
            </a:extLst>
          </p:cNvPr>
          <p:cNvSpPr>
            <a:spLocks noGrp="1"/>
          </p:cNvSpPr>
          <p:nvPr>
            <p:ph idx="1"/>
          </p:nvPr>
        </p:nvSpPr>
        <p:spPr>
          <a:xfrm>
            <a:off x="2231136" y="2638044"/>
            <a:ext cx="7729728" cy="3978887"/>
          </a:xfrm>
        </p:spPr>
        <p:txBody>
          <a:bodyPr>
            <a:normAutofit/>
          </a:bodyPr>
          <a:lstStyle/>
          <a:p>
            <a:r>
              <a:rPr lang="da-DK" sz="2400" b="1" dirty="0"/>
              <a:t>Dr. Joanne Dolhanty</a:t>
            </a:r>
            <a:r>
              <a:rPr lang="da-DK" sz="2400" dirty="0"/>
              <a:t>: Dolhanty er førende inden for udviklingen af EFST, og hun har anvendt denne metode i arbejdet med forældre til børn med forskellige psykiske lidelser, inklusive spiseforstyrrelser. Hendes arbejde bygger på integrationen af emotionsfokuseret terapi og færdighedstræning til forældre.</a:t>
            </a:r>
          </a:p>
          <a:p>
            <a:r>
              <a:rPr lang="da-DK" sz="2400" i="1" dirty="0"/>
              <a:t>Dolhanty, J. (2017). Emotion Focused Family Therapy for </a:t>
            </a:r>
            <a:r>
              <a:rPr lang="da-DK" sz="2400" i="1" dirty="0" err="1"/>
              <a:t>Eating</a:t>
            </a:r>
            <a:r>
              <a:rPr lang="da-DK" sz="2400" i="1" dirty="0"/>
              <a:t> </a:t>
            </a:r>
            <a:r>
              <a:rPr lang="da-DK" sz="2400" i="1" dirty="0" err="1"/>
              <a:t>Disorders</a:t>
            </a:r>
            <a:r>
              <a:rPr lang="da-DK" sz="2400" dirty="0"/>
              <a:t>. Denne artikel diskuterer de specifikke strategier, der anvendes i EFST til behandling af familier med spiseforstyrrelser.</a:t>
            </a:r>
          </a:p>
          <a:p>
            <a:endParaRPr lang="da-DK" dirty="0"/>
          </a:p>
        </p:txBody>
      </p:sp>
    </p:spTree>
    <p:extLst>
      <p:ext uri="{BB962C8B-B14F-4D97-AF65-F5344CB8AC3E}">
        <p14:creationId xmlns:p14="http://schemas.microsoft.com/office/powerpoint/2010/main" val="1714308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386080" y="0"/>
            <a:ext cx="11805920" cy="1507067"/>
          </a:xfrm>
        </p:spPr>
        <p:txBody>
          <a:bodyPr>
            <a:normAutofit/>
          </a:bodyPr>
          <a:lstStyle/>
          <a:p>
            <a:r>
              <a:rPr lang="nb-NO" dirty="0"/>
              <a:t>Årsager til </a:t>
            </a:r>
            <a:r>
              <a:rPr lang="nb-NO" dirty="0" err="1"/>
              <a:t>emotionelle</a:t>
            </a:r>
            <a:r>
              <a:rPr lang="nb-NO" dirty="0"/>
              <a:t> </a:t>
            </a:r>
            <a:r>
              <a:rPr lang="nb-NO" dirty="0" err="1"/>
              <a:t>vanskeligheder</a:t>
            </a:r>
            <a:r>
              <a:rPr lang="nb-NO" dirty="0"/>
              <a:t>, psykiske lidelser og </a:t>
            </a:r>
            <a:r>
              <a:rPr lang="nb-NO" dirty="0" err="1"/>
              <a:t>adfærdsvanskeligheder</a:t>
            </a:r>
            <a:r>
              <a:rPr lang="nb-NO" dirty="0"/>
              <a:t> hos </a:t>
            </a:r>
            <a:r>
              <a:rPr lang="nb-NO" dirty="0" err="1"/>
              <a:t>børn</a:t>
            </a:r>
            <a:endParaRPr lang="nb-NO" dirty="0"/>
          </a:p>
        </p:txBody>
      </p:sp>
      <p:graphicFrame>
        <p:nvGraphicFramePr>
          <p:cNvPr id="5" name="Plassholder for innhold 4"/>
          <p:cNvGraphicFramePr>
            <a:graphicFrameLocks noGrp="1"/>
          </p:cNvGraphicFramePr>
          <p:nvPr>
            <p:ph idx="1"/>
            <p:extLst>
              <p:ext uri="{D42A27DB-BD31-4B8C-83A1-F6EECF244321}">
                <p14:modId xmlns:p14="http://schemas.microsoft.com/office/powerpoint/2010/main" val="3983261765"/>
              </p:ext>
            </p:extLst>
          </p:nvPr>
        </p:nvGraphicFramePr>
        <p:xfrm>
          <a:off x="1486492" y="1525130"/>
          <a:ext cx="9605096" cy="49496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ssholder for bunntekst 3"/>
          <p:cNvSpPr>
            <a:spLocks noGrp="1"/>
          </p:cNvSpPr>
          <p:nvPr>
            <p:ph type="ftr" sz="quarter" idx="11"/>
          </p:nvPr>
        </p:nvSpPr>
        <p:spPr>
          <a:xfrm>
            <a:off x="-41564" y="6492875"/>
            <a:ext cx="4114800" cy="365125"/>
          </a:xfrm>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202097009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3452A9-1630-B742-B133-C2082C916D0A}"/>
              </a:ext>
            </a:extLst>
          </p:cNvPr>
          <p:cNvSpPr>
            <a:spLocks noGrp="1"/>
          </p:cNvSpPr>
          <p:nvPr>
            <p:ph type="title"/>
          </p:nvPr>
        </p:nvSpPr>
        <p:spPr/>
        <p:txBody>
          <a:bodyPr/>
          <a:lstStyle/>
          <a:p>
            <a:r>
              <a:rPr lang="da-DK" dirty="0"/>
              <a:t>Forskning og evidens</a:t>
            </a:r>
          </a:p>
        </p:txBody>
      </p:sp>
      <p:sp>
        <p:nvSpPr>
          <p:cNvPr id="3" name="Pladsholder til indhold 2">
            <a:extLst>
              <a:ext uri="{FF2B5EF4-FFF2-40B4-BE49-F238E27FC236}">
                <a16:creationId xmlns:a16="http://schemas.microsoft.com/office/drawing/2014/main" id="{58E02EED-E01B-7440-AFC2-F8F8C3C7A33E}"/>
              </a:ext>
            </a:extLst>
          </p:cNvPr>
          <p:cNvSpPr>
            <a:spLocks noGrp="1"/>
          </p:cNvSpPr>
          <p:nvPr>
            <p:ph idx="1"/>
          </p:nvPr>
        </p:nvSpPr>
        <p:spPr>
          <a:xfrm>
            <a:off x="2231136" y="2638044"/>
            <a:ext cx="7729728" cy="3962261"/>
          </a:xfrm>
        </p:spPr>
        <p:txBody>
          <a:bodyPr>
            <a:normAutofit/>
          </a:bodyPr>
          <a:lstStyle/>
          <a:p>
            <a:r>
              <a:rPr lang="da-DK" sz="2400" b="1" dirty="0"/>
              <a:t>Leslie S. Greenberg</a:t>
            </a:r>
            <a:r>
              <a:rPr lang="da-DK" sz="2400" dirty="0"/>
              <a:t>: Som grundlægger af emotionsfokuseret terapi (EFT) har Greenberg lagt grunden for brugen af emotionel regulering og følelsesmæssig coaching som en central del af behandlingen af psykiske lidelser. Hans teori danner det teoretiske fundament for EFST.</a:t>
            </a:r>
          </a:p>
          <a:p>
            <a:r>
              <a:rPr lang="da-DK" sz="2400" i="1" dirty="0"/>
              <a:t>Greenberg, L. S. (2015). Emotion-Focused Therapy: Coaching Clients to Work Through </a:t>
            </a:r>
            <a:r>
              <a:rPr lang="da-DK" sz="2400" i="1" dirty="0" err="1"/>
              <a:t>Their</a:t>
            </a:r>
            <a:r>
              <a:rPr lang="da-DK" sz="2400" i="1" dirty="0"/>
              <a:t> </a:t>
            </a:r>
            <a:r>
              <a:rPr lang="da-DK" sz="2400" i="1" dirty="0" err="1"/>
              <a:t>Feelings</a:t>
            </a:r>
            <a:r>
              <a:rPr lang="da-DK" sz="2400" dirty="0"/>
              <a:t>. Dette værk beskriver de grundlæggende principper for emotionsfokuseret terapi, som EFST bygger videre på.</a:t>
            </a:r>
          </a:p>
          <a:p>
            <a:endParaRPr lang="da-DK" dirty="0"/>
          </a:p>
        </p:txBody>
      </p:sp>
    </p:spTree>
    <p:extLst>
      <p:ext uri="{BB962C8B-B14F-4D97-AF65-F5344CB8AC3E}">
        <p14:creationId xmlns:p14="http://schemas.microsoft.com/office/powerpoint/2010/main" val="316840224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35DFDA-8729-3446-9EBA-43DE4CE5BDD6}"/>
              </a:ext>
            </a:extLst>
          </p:cNvPr>
          <p:cNvSpPr>
            <a:spLocks noGrp="1"/>
          </p:cNvSpPr>
          <p:nvPr>
            <p:ph type="title"/>
          </p:nvPr>
        </p:nvSpPr>
        <p:spPr/>
        <p:txBody>
          <a:bodyPr/>
          <a:lstStyle/>
          <a:p>
            <a:r>
              <a:rPr lang="da-DK" dirty="0"/>
              <a:t>Forskning og evidens</a:t>
            </a:r>
          </a:p>
        </p:txBody>
      </p:sp>
      <p:sp>
        <p:nvSpPr>
          <p:cNvPr id="3" name="Pladsholder til indhold 2">
            <a:extLst>
              <a:ext uri="{FF2B5EF4-FFF2-40B4-BE49-F238E27FC236}">
                <a16:creationId xmlns:a16="http://schemas.microsoft.com/office/drawing/2014/main" id="{F866B674-898C-CA4E-962C-C32D88D0298C}"/>
              </a:ext>
            </a:extLst>
          </p:cNvPr>
          <p:cNvSpPr>
            <a:spLocks noGrp="1"/>
          </p:cNvSpPr>
          <p:nvPr>
            <p:ph idx="1"/>
          </p:nvPr>
        </p:nvSpPr>
        <p:spPr>
          <a:xfrm>
            <a:off x="2231136" y="2638044"/>
            <a:ext cx="7729728" cy="4219956"/>
          </a:xfrm>
        </p:spPr>
        <p:txBody>
          <a:bodyPr>
            <a:normAutofit/>
          </a:bodyPr>
          <a:lstStyle/>
          <a:p>
            <a:r>
              <a:rPr lang="da-DK" sz="2400" b="1" dirty="0"/>
              <a:t>Emotion-Focused Therapy for Families (EFFT)</a:t>
            </a:r>
            <a:r>
              <a:rPr lang="da-DK" sz="2400" dirty="0"/>
              <a:t>: EFFT er en beslægtet tilgang til EFST, der fokuserer på at involvere forældre som emotionelle vejledere for deres børn i behandlingen af spiseforstyrrelser og andre psykiske lidelser. Denne tilgang er tæt relateret til EFST og bygger på de samme emotionelle færdigheder og støtteprincipper.</a:t>
            </a:r>
          </a:p>
          <a:p>
            <a:r>
              <a:rPr lang="da-DK" sz="2400" i="1" dirty="0"/>
              <a:t>Robinson, A. L., Dolhanty, J., &amp; Greenberg, L. S. (2015). Emotion-Focused Family Therapy for </a:t>
            </a:r>
            <a:r>
              <a:rPr lang="da-DK" sz="2400" i="1" dirty="0" err="1"/>
              <a:t>Eating</a:t>
            </a:r>
            <a:r>
              <a:rPr lang="da-DK" sz="2400" i="1" dirty="0"/>
              <a:t> </a:t>
            </a:r>
            <a:r>
              <a:rPr lang="da-DK" sz="2400" i="1" dirty="0" err="1"/>
              <a:t>Disorders</a:t>
            </a:r>
            <a:r>
              <a:rPr lang="da-DK" sz="2400" i="1" dirty="0"/>
              <a:t> in Children and </a:t>
            </a:r>
            <a:r>
              <a:rPr lang="da-DK" sz="2400" i="1" dirty="0" err="1"/>
              <a:t>Adolescents</a:t>
            </a:r>
            <a:r>
              <a:rPr lang="da-DK" sz="2400" dirty="0"/>
              <a:t>. Denne artikel beskriver, hvordan forældre kan lære emotionelle færdigheder for at støtte deres børn med spiseforstyrrelser.</a:t>
            </a:r>
          </a:p>
          <a:p>
            <a:endParaRPr lang="da-DK" dirty="0"/>
          </a:p>
        </p:txBody>
      </p:sp>
    </p:spTree>
    <p:extLst>
      <p:ext uri="{BB962C8B-B14F-4D97-AF65-F5344CB8AC3E}">
        <p14:creationId xmlns:p14="http://schemas.microsoft.com/office/powerpoint/2010/main" val="345205287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E9A763-0E6E-A647-A3D0-C1333CD9C1D6}"/>
              </a:ext>
            </a:extLst>
          </p:cNvPr>
          <p:cNvSpPr>
            <a:spLocks noGrp="1"/>
          </p:cNvSpPr>
          <p:nvPr>
            <p:ph type="title"/>
          </p:nvPr>
        </p:nvSpPr>
        <p:spPr/>
        <p:txBody>
          <a:bodyPr/>
          <a:lstStyle/>
          <a:p>
            <a:r>
              <a:rPr lang="da-DK" dirty="0"/>
              <a:t>Forskning og evidens</a:t>
            </a:r>
          </a:p>
        </p:txBody>
      </p:sp>
      <p:sp>
        <p:nvSpPr>
          <p:cNvPr id="3" name="Pladsholder til indhold 2">
            <a:extLst>
              <a:ext uri="{FF2B5EF4-FFF2-40B4-BE49-F238E27FC236}">
                <a16:creationId xmlns:a16="http://schemas.microsoft.com/office/drawing/2014/main" id="{C21734A1-DB88-B748-84AF-DBD5C930878E}"/>
              </a:ext>
            </a:extLst>
          </p:cNvPr>
          <p:cNvSpPr>
            <a:spLocks noGrp="1"/>
          </p:cNvSpPr>
          <p:nvPr>
            <p:ph idx="1"/>
          </p:nvPr>
        </p:nvSpPr>
        <p:spPr>
          <a:xfrm>
            <a:off x="2231136" y="2638044"/>
            <a:ext cx="7729728" cy="4045389"/>
          </a:xfrm>
        </p:spPr>
        <p:txBody>
          <a:bodyPr>
            <a:normAutofit/>
          </a:bodyPr>
          <a:lstStyle/>
          <a:p>
            <a:r>
              <a:rPr lang="da-DK" sz="2400" b="1" dirty="0"/>
              <a:t>Kliniske retningslinjer for inddragelse af forældre i behandling af spiseforstyrrelser</a:t>
            </a:r>
            <a:r>
              <a:rPr lang="da-DK" sz="2400" dirty="0"/>
              <a:t>: Flere studier har vist, at inddragelse af forældre i behandlingen af børn med spiseforstyrrelser kan være afgørende for succes. Denne viden danner grundlag for metoder som EFST.</a:t>
            </a:r>
          </a:p>
          <a:p>
            <a:r>
              <a:rPr lang="da-DK" sz="2400" i="1" dirty="0"/>
              <a:t>Lock, J., &amp; Le </a:t>
            </a:r>
            <a:r>
              <a:rPr lang="da-DK" sz="2400" i="1" dirty="0" err="1"/>
              <a:t>Grange</a:t>
            </a:r>
            <a:r>
              <a:rPr lang="da-DK" sz="2400" i="1" dirty="0"/>
              <a:t>, D. (2019). Family-</a:t>
            </a:r>
            <a:r>
              <a:rPr lang="da-DK" sz="2400" i="1" dirty="0" err="1"/>
              <a:t>Based</a:t>
            </a:r>
            <a:r>
              <a:rPr lang="da-DK" sz="2400" i="1" dirty="0"/>
              <a:t> </a:t>
            </a:r>
            <a:r>
              <a:rPr lang="da-DK" sz="2400" i="1" dirty="0" err="1"/>
              <a:t>Treatment</a:t>
            </a:r>
            <a:r>
              <a:rPr lang="da-DK" sz="2400" i="1" dirty="0"/>
              <a:t> for </a:t>
            </a:r>
            <a:r>
              <a:rPr lang="da-DK" sz="2400" i="1" dirty="0" err="1"/>
              <a:t>Eating</a:t>
            </a:r>
            <a:r>
              <a:rPr lang="da-DK" sz="2400" i="1" dirty="0"/>
              <a:t> </a:t>
            </a:r>
            <a:r>
              <a:rPr lang="da-DK" sz="2400" i="1" dirty="0" err="1"/>
              <a:t>Disorders</a:t>
            </a:r>
            <a:r>
              <a:rPr lang="da-DK" sz="2400" i="1" dirty="0"/>
              <a:t> in Children and </a:t>
            </a:r>
            <a:r>
              <a:rPr lang="da-DK" sz="2400" i="1" dirty="0" err="1"/>
              <a:t>Adolescents</a:t>
            </a:r>
            <a:r>
              <a:rPr lang="da-DK" sz="2400" i="1" dirty="0"/>
              <a:t>: </a:t>
            </a:r>
            <a:r>
              <a:rPr lang="da-DK" sz="2400" i="1" dirty="0" err="1"/>
              <a:t>Current</a:t>
            </a:r>
            <a:r>
              <a:rPr lang="da-DK" sz="2400" i="1" dirty="0"/>
              <a:t> Status, New Applications, and Future </a:t>
            </a:r>
            <a:r>
              <a:rPr lang="da-DK" sz="2400" i="1" dirty="0" err="1"/>
              <a:t>Directions</a:t>
            </a:r>
            <a:r>
              <a:rPr lang="da-DK" sz="2400" dirty="0"/>
              <a:t>. Denne bog indeholder en diskussion om vigtigheden af forældreinvolvering i behandlingen af børn med spiseforstyrrelser.</a:t>
            </a:r>
          </a:p>
          <a:p>
            <a:endParaRPr lang="da-DK" dirty="0"/>
          </a:p>
        </p:txBody>
      </p:sp>
    </p:spTree>
    <p:extLst>
      <p:ext uri="{BB962C8B-B14F-4D97-AF65-F5344CB8AC3E}">
        <p14:creationId xmlns:p14="http://schemas.microsoft.com/office/powerpoint/2010/main" val="401643790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AA542A-EB6B-5C4C-83C3-491846741320}"/>
              </a:ext>
            </a:extLst>
          </p:cNvPr>
          <p:cNvSpPr>
            <a:spLocks noGrp="1"/>
          </p:cNvSpPr>
          <p:nvPr>
            <p:ph type="title"/>
          </p:nvPr>
        </p:nvSpPr>
        <p:spPr/>
        <p:txBody>
          <a:bodyPr/>
          <a:lstStyle/>
          <a:p>
            <a:r>
              <a:rPr lang="da-DK" dirty="0"/>
              <a:t>Forskning og evidens</a:t>
            </a:r>
          </a:p>
        </p:txBody>
      </p:sp>
      <p:sp>
        <p:nvSpPr>
          <p:cNvPr id="3" name="Pladsholder til indhold 2">
            <a:extLst>
              <a:ext uri="{FF2B5EF4-FFF2-40B4-BE49-F238E27FC236}">
                <a16:creationId xmlns:a16="http://schemas.microsoft.com/office/drawing/2014/main" id="{8AA534EC-D63A-A649-96FE-4BFAE19A0851}"/>
              </a:ext>
            </a:extLst>
          </p:cNvPr>
          <p:cNvSpPr>
            <a:spLocks noGrp="1"/>
          </p:cNvSpPr>
          <p:nvPr>
            <p:ph idx="1"/>
          </p:nvPr>
        </p:nvSpPr>
        <p:spPr>
          <a:xfrm>
            <a:off x="2231136" y="2638044"/>
            <a:ext cx="7729728" cy="4219956"/>
          </a:xfrm>
        </p:spPr>
        <p:txBody>
          <a:bodyPr/>
          <a:lstStyle/>
          <a:p>
            <a:r>
              <a:rPr lang="da-DK" sz="2400" b="1" dirty="0"/>
              <a:t>Markus </a:t>
            </a:r>
            <a:r>
              <a:rPr lang="da-DK" sz="2400" b="1" dirty="0" err="1"/>
              <a:t>Bidell</a:t>
            </a:r>
            <a:r>
              <a:rPr lang="da-DK" sz="2400" b="1" dirty="0"/>
              <a:t> og Kristina Holmqvist Larsson</a:t>
            </a:r>
            <a:r>
              <a:rPr lang="da-DK" sz="2400" dirty="0"/>
              <a:t>: Disse forskere har arbejdet med brugen af emotionsfokuserede tilgange i arbejdet med familier og har fremhævet, hvordan emotionel træning kan styrke forældres evne til at støtte deres børn gennem psykologiske kriser.</a:t>
            </a:r>
          </a:p>
          <a:p>
            <a:r>
              <a:rPr lang="da-DK" sz="2400" i="1" dirty="0"/>
              <a:t>Holmqvist Larsson, K., &amp; </a:t>
            </a:r>
            <a:r>
              <a:rPr lang="da-DK" sz="2400" i="1" dirty="0" err="1"/>
              <a:t>Bidell</a:t>
            </a:r>
            <a:r>
              <a:rPr lang="da-DK" sz="2400" i="1" dirty="0"/>
              <a:t>, M. (2016). </a:t>
            </a:r>
            <a:r>
              <a:rPr lang="da-DK" sz="2400" i="1" dirty="0" err="1"/>
              <a:t>Emotional</a:t>
            </a:r>
            <a:r>
              <a:rPr lang="da-DK" sz="2400" i="1" dirty="0"/>
              <a:t> </a:t>
            </a:r>
            <a:r>
              <a:rPr lang="da-DK" sz="2400" i="1" dirty="0" err="1"/>
              <a:t>Regulation</a:t>
            </a:r>
            <a:r>
              <a:rPr lang="da-DK" sz="2400" i="1" dirty="0"/>
              <a:t> and Parental </a:t>
            </a:r>
            <a:r>
              <a:rPr lang="da-DK" sz="2400" i="1" dirty="0" err="1"/>
              <a:t>Involvement</a:t>
            </a:r>
            <a:r>
              <a:rPr lang="da-DK" sz="2400" i="1" dirty="0"/>
              <a:t> in </a:t>
            </a:r>
            <a:r>
              <a:rPr lang="da-DK" sz="2400" i="1" dirty="0" err="1"/>
              <a:t>Treatment</a:t>
            </a:r>
            <a:r>
              <a:rPr lang="da-DK" sz="2400" i="1" dirty="0"/>
              <a:t> for </a:t>
            </a:r>
            <a:r>
              <a:rPr lang="da-DK" sz="2400" i="1" dirty="0" err="1"/>
              <a:t>Eating</a:t>
            </a:r>
            <a:r>
              <a:rPr lang="da-DK" sz="2400" i="1" dirty="0"/>
              <a:t> </a:t>
            </a:r>
            <a:r>
              <a:rPr lang="da-DK" sz="2400" i="1" dirty="0" err="1"/>
              <a:t>Disorders</a:t>
            </a:r>
            <a:r>
              <a:rPr lang="da-DK" sz="2400" dirty="0"/>
              <a:t>. Deres forskning viser, hvordan forældre kan trænes i at blive emotionelle vejledere.</a:t>
            </a:r>
          </a:p>
          <a:p>
            <a:endParaRPr lang="da-DK" dirty="0"/>
          </a:p>
        </p:txBody>
      </p:sp>
    </p:spTree>
    <p:extLst>
      <p:ext uri="{BB962C8B-B14F-4D97-AF65-F5344CB8AC3E}">
        <p14:creationId xmlns:p14="http://schemas.microsoft.com/office/powerpoint/2010/main" val="2956509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701040" y="365125"/>
            <a:ext cx="10652760" cy="1325563"/>
          </a:xfrm>
        </p:spPr>
        <p:txBody>
          <a:bodyPr/>
          <a:lstStyle/>
          <a:p>
            <a:pPr algn="l"/>
            <a:r>
              <a:rPr lang="en-CA" b="1" cap="all" dirty="0">
                <a:solidFill>
                  <a:schemeClr val="bg2">
                    <a:lumMod val="25000"/>
                  </a:schemeClr>
                </a:solidFill>
              </a:rPr>
              <a:t>SÅDAN KAN DU UDVIKLE DINE </a:t>
            </a:r>
            <a:br>
              <a:rPr lang="en-CA" b="1" cap="all" dirty="0">
                <a:solidFill>
                  <a:schemeClr val="bg2">
                    <a:lumMod val="25000"/>
                  </a:schemeClr>
                </a:solidFill>
              </a:rPr>
            </a:br>
            <a:r>
              <a:rPr lang="en-CA" b="1" cap="all" dirty="0">
                <a:solidFill>
                  <a:schemeClr val="bg2">
                    <a:lumMod val="25000"/>
                  </a:schemeClr>
                </a:solidFill>
              </a:rPr>
              <a:t>FØLELSESFÆRDIGHEDER:</a:t>
            </a:r>
            <a:endParaRPr lang="nb-NO" dirty="0">
              <a:solidFill>
                <a:schemeClr val="bg2">
                  <a:lumMod val="25000"/>
                </a:schemeClr>
              </a:solidFill>
            </a:endParaRPr>
          </a:p>
        </p:txBody>
      </p:sp>
      <p:sp>
        <p:nvSpPr>
          <p:cNvPr id="3" name="Plassholder for innhold 2"/>
          <p:cNvSpPr>
            <a:spLocks noGrp="1"/>
          </p:cNvSpPr>
          <p:nvPr>
            <p:ph idx="1"/>
          </p:nvPr>
        </p:nvSpPr>
        <p:spPr/>
        <p:txBody>
          <a:bodyPr vert="horz" lIns="91440" tIns="45720" rIns="91440" bIns="45720" rtlCol="0" anchor="t">
            <a:normAutofit/>
          </a:bodyPr>
          <a:lstStyle/>
          <a:p>
            <a:pPr marL="0" indent="0" fontAlgn="base">
              <a:buNone/>
            </a:pPr>
            <a:endParaRPr lang="en-CA" sz="3600" dirty="0">
              <a:solidFill>
                <a:srgbClr val="5EA4C9"/>
              </a:solidFill>
              <a:latin typeface="Segoe UI" panose="020B0502040204020203" pitchFamily="34" charset="0"/>
              <a:cs typeface="Segoe UI"/>
            </a:endParaRPr>
          </a:p>
          <a:p>
            <a:pPr marL="0" indent="0" fontAlgn="base">
              <a:buNone/>
            </a:pPr>
            <a:r>
              <a:rPr lang="nb-NO" sz="6000" b="1" cap="all" dirty="0">
                <a:solidFill>
                  <a:srgbClr val="5EA4C9"/>
                </a:solidFill>
                <a:latin typeface="Tw Cen MT"/>
              </a:rPr>
              <a:t>F</a:t>
            </a:r>
            <a:r>
              <a:rPr lang="nb-NO" sz="3600" b="1" cap="all" dirty="0">
                <a:solidFill>
                  <a:schemeClr val="bg2">
                    <a:lumMod val="25000"/>
                  </a:schemeClr>
                </a:solidFill>
                <a:latin typeface="Tw Cen MT"/>
              </a:rPr>
              <a:t>ORSTÅ FØLELSER</a:t>
            </a:r>
            <a:r>
              <a:rPr lang="nb-NO" sz="3600" dirty="0">
                <a:solidFill>
                  <a:srgbClr val="000000"/>
                </a:solidFill>
                <a:latin typeface="Tw Cen MT"/>
              </a:rPr>
              <a:t>​</a:t>
            </a:r>
            <a:endParaRPr lang="nb-NO" sz="3600" dirty="0">
              <a:solidFill>
                <a:srgbClr val="000000"/>
              </a:solidFill>
              <a:latin typeface="Segoe UI" panose="020B0502040204020203" pitchFamily="34" charset="0"/>
              <a:cs typeface="Segoe UI"/>
            </a:endParaRPr>
          </a:p>
          <a:p>
            <a:pPr marL="0" indent="0" fontAlgn="base">
              <a:buNone/>
            </a:pPr>
            <a:r>
              <a:rPr lang="nb-NO" sz="6000" b="1" cap="all" dirty="0" err="1">
                <a:solidFill>
                  <a:srgbClr val="5EA4C9"/>
                </a:solidFill>
                <a:latin typeface="Tw Cen MT"/>
              </a:rPr>
              <a:t>Ø</a:t>
            </a:r>
            <a:r>
              <a:rPr lang="nb-NO" sz="3600" b="1" cap="all" dirty="0" err="1">
                <a:solidFill>
                  <a:schemeClr val="bg2">
                    <a:lumMod val="25000"/>
                  </a:schemeClr>
                </a:solidFill>
                <a:latin typeface="Tw Cen MT"/>
              </a:rPr>
              <a:t>ge</a:t>
            </a:r>
            <a:r>
              <a:rPr lang="nb-NO" sz="3600" b="1" cap="all" dirty="0">
                <a:solidFill>
                  <a:schemeClr val="bg2">
                    <a:lumMod val="25000"/>
                  </a:schemeClr>
                </a:solidFill>
                <a:latin typeface="Tw Cen MT"/>
              </a:rPr>
              <a:t> MOTIVATIONEN</a:t>
            </a:r>
            <a:r>
              <a:rPr lang="en-US" sz="3600" dirty="0">
                <a:solidFill>
                  <a:schemeClr val="bg2">
                    <a:lumMod val="25000"/>
                  </a:schemeClr>
                </a:solidFill>
                <a:latin typeface="Tw Cen MT"/>
              </a:rPr>
              <a:t>​</a:t>
            </a:r>
            <a:endParaRPr lang="en-US" sz="3600" dirty="0">
              <a:solidFill>
                <a:schemeClr val="bg2">
                  <a:lumMod val="25000"/>
                </a:schemeClr>
              </a:solidFill>
              <a:latin typeface="Segoe UI" panose="020B0502040204020203" pitchFamily="34" charset="0"/>
              <a:cs typeface="Segoe UI"/>
            </a:endParaRPr>
          </a:p>
          <a:p>
            <a:pPr marL="0" indent="0" fontAlgn="base">
              <a:buNone/>
            </a:pPr>
            <a:r>
              <a:rPr lang="nb-NO" sz="6000" b="1" cap="all" dirty="0" err="1">
                <a:solidFill>
                  <a:srgbClr val="5EA4C9"/>
                </a:solidFill>
                <a:latin typeface="Tw Cen MT"/>
              </a:rPr>
              <a:t>L</a:t>
            </a:r>
            <a:r>
              <a:rPr lang="nb-NO" sz="3600" b="1" cap="all" dirty="0" err="1">
                <a:solidFill>
                  <a:schemeClr val="bg2">
                    <a:lumMod val="25000"/>
                  </a:schemeClr>
                </a:solidFill>
                <a:latin typeface="Tw Cen MT"/>
              </a:rPr>
              <a:t>ØSe</a:t>
            </a:r>
            <a:r>
              <a:rPr lang="nb-NO" sz="3600" b="1" cap="all" dirty="0">
                <a:solidFill>
                  <a:schemeClr val="bg2">
                    <a:lumMod val="25000"/>
                  </a:schemeClr>
                </a:solidFill>
                <a:latin typeface="Tw Cen MT"/>
              </a:rPr>
              <a:t> RELATIONELLE </a:t>
            </a:r>
            <a:r>
              <a:rPr lang="nb-NO" sz="3600" b="1" cap="all" dirty="0" err="1">
                <a:solidFill>
                  <a:schemeClr val="bg2">
                    <a:lumMod val="25000"/>
                  </a:schemeClr>
                </a:solidFill>
                <a:latin typeface="Tw Cen MT"/>
              </a:rPr>
              <a:t>VANSKEligheder</a:t>
            </a:r>
            <a:endParaRPr lang="nb-NO" sz="3600" dirty="0">
              <a:solidFill>
                <a:schemeClr val="bg2">
                  <a:lumMod val="25000"/>
                </a:schemeClr>
              </a:solidFill>
              <a:latin typeface="Segoe UI" panose="020B0502040204020203" pitchFamily="34" charset="0"/>
            </a:endParaRPr>
          </a:p>
          <a:p>
            <a:endParaRPr lang="nb-NO" dirty="0"/>
          </a:p>
        </p:txBody>
      </p:sp>
      <p:sp>
        <p:nvSpPr>
          <p:cNvPr id="4" name="Plassholder for bunntekst 3"/>
          <p:cNvSpPr>
            <a:spLocks noGrp="1"/>
          </p:cNvSpPr>
          <p:nvPr>
            <p:ph type="ftr" sz="quarter" idx="11"/>
          </p:nvPr>
        </p:nvSpPr>
        <p:spPr/>
        <p:txBody>
          <a:bodyPr/>
          <a:lstStyle/>
          <a:p>
            <a:r>
              <a:rPr lang="en-US"/>
              <a:t>Psykoterapeut MPF Charlotte Krolykke                                                    Copyright Joanne Dolhanty 2018</a:t>
            </a:r>
            <a:endParaRPr lang="en-US" dirty="0"/>
          </a:p>
        </p:txBody>
      </p:sp>
      <p:sp>
        <p:nvSpPr>
          <p:cNvPr id="6" name="Rektangel 5"/>
          <p:cNvSpPr/>
          <p:nvPr/>
        </p:nvSpPr>
        <p:spPr>
          <a:xfrm>
            <a:off x="5974813" y="3244334"/>
            <a:ext cx="306494" cy="369332"/>
          </a:xfrm>
          <a:prstGeom prst="rect">
            <a:avLst/>
          </a:prstGeom>
        </p:spPr>
        <p:txBody>
          <a:bodyPr wrap="none">
            <a:spAutoFit/>
          </a:bodyPr>
          <a:lstStyle/>
          <a:p>
            <a:r>
              <a:rPr lang="nb-NO">
                <a:solidFill>
                  <a:srgbClr val="000000"/>
                </a:solidFill>
                <a:latin typeface="Times New Roman" panose="02020603050405020304" pitchFamily="18" charset="0"/>
              </a:rPr>
              <a:t> </a:t>
            </a:r>
            <a:r>
              <a:rPr lang="nb-NO"/>
              <a:t> </a:t>
            </a:r>
          </a:p>
        </p:txBody>
      </p:sp>
      <p:sp>
        <p:nvSpPr>
          <p:cNvPr id="7" name="Rektangel 6"/>
          <p:cNvSpPr/>
          <p:nvPr/>
        </p:nvSpPr>
        <p:spPr>
          <a:xfrm>
            <a:off x="5974813" y="3244334"/>
            <a:ext cx="242374" cy="369332"/>
          </a:xfrm>
          <a:prstGeom prst="rect">
            <a:avLst/>
          </a:prstGeom>
        </p:spPr>
        <p:txBody>
          <a:bodyPr wrap="none">
            <a:spAutoFit/>
          </a:bodyPr>
          <a:lstStyle/>
          <a:p>
            <a:r>
              <a:rPr lang="nb-NO">
                <a:solidFill>
                  <a:srgbClr val="000000"/>
                </a:solidFill>
                <a:latin typeface="Times New Roman" panose="02020603050405020304" pitchFamily="18" charset="0"/>
              </a:rPr>
              <a:t> </a:t>
            </a:r>
            <a:endParaRPr lang="nb-NO"/>
          </a:p>
        </p:txBody>
      </p:sp>
    </p:spTree>
    <p:extLst>
      <p:ext uri="{BB962C8B-B14F-4D97-AF65-F5344CB8AC3E}">
        <p14:creationId xmlns:p14="http://schemas.microsoft.com/office/powerpoint/2010/main" val="286628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701040" y="365125"/>
            <a:ext cx="10652760" cy="1325563"/>
          </a:xfrm>
        </p:spPr>
        <p:txBody>
          <a:bodyPr/>
          <a:lstStyle/>
          <a:p>
            <a:pPr algn="l"/>
            <a:r>
              <a:rPr lang="en-CA" b="1" cap="all" dirty="0">
                <a:solidFill>
                  <a:schemeClr val="bg2">
                    <a:lumMod val="25000"/>
                  </a:schemeClr>
                </a:solidFill>
              </a:rPr>
              <a:t>SÅDAN KAN DU UDVIKLE DINE </a:t>
            </a:r>
            <a:br>
              <a:rPr lang="en-CA" b="1" cap="all" dirty="0">
                <a:solidFill>
                  <a:schemeClr val="bg2">
                    <a:lumMod val="25000"/>
                  </a:schemeClr>
                </a:solidFill>
              </a:rPr>
            </a:br>
            <a:r>
              <a:rPr lang="en-CA" b="1" cap="all" dirty="0">
                <a:solidFill>
                  <a:schemeClr val="bg2">
                    <a:lumMod val="25000"/>
                  </a:schemeClr>
                </a:solidFill>
              </a:rPr>
              <a:t>FØLELSESFÆRDIGHEDER:</a:t>
            </a:r>
            <a:endParaRPr lang="nb-NO" dirty="0">
              <a:solidFill>
                <a:schemeClr val="bg2">
                  <a:lumMod val="25000"/>
                </a:schemeClr>
              </a:solidFill>
            </a:endParaRPr>
          </a:p>
        </p:txBody>
      </p:sp>
      <p:sp>
        <p:nvSpPr>
          <p:cNvPr id="3" name="Plassholder for innhold 2"/>
          <p:cNvSpPr>
            <a:spLocks noGrp="1"/>
          </p:cNvSpPr>
          <p:nvPr>
            <p:ph idx="1"/>
          </p:nvPr>
        </p:nvSpPr>
        <p:spPr/>
        <p:txBody>
          <a:bodyPr vert="horz" lIns="91440" tIns="45720" rIns="91440" bIns="45720" rtlCol="0" anchor="t">
            <a:normAutofit fontScale="85000" lnSpcReduction="10000"/>
          </a:bodyPr>
          <a:lstStyle/>
          <a:p>
            <a:pPr marL="0" indent="0" fontAlgn="base">
              <a:buNone/>
            </a:pPr>
            <a:endParaRPr lang="en-CA" sz="3600" dirty="0">
              <a:solidFill>
                <a:srgbClr val="5EA4C9"/>
              </a:solidFill>
              <a:latin typeface="Segoe UI" panose="020B0502040204020203" pitchFamily="34" charset="0"/>
              <a:cs typeface="Segoe UI"/>
            </a:endParaRPr>
          </a:p>
          <a:p>
            <a:pPr marL="0" indent="0" fontAlgn="base">
              <a:buNone/>
            </a:pPr>
            <a:r>
              <a:rPr lang="nb-NO" sz="6000" b="1" cap="all" dirty="0">
                <a:solidFill>
                  <a:srgbClr val="5EA4C9"/>
                </a:solidFill>
                <a:latin typeface="Tw Cen MT"/>
              </a:rPr>
              <a:t>F</a:t>
            </a:r>
            <a:r>
              <a:rPr lang="nb-NO" sz="3600" b="1" cap="all" dirty="0">
                <a:solidFill>
                  <a:schemeClr val="bg2">
                    <a:lumMod val="25000"/>
                  </a:schemeClr>
                </a:solidFill>
                <a:latin typeface="Tw Cen MT"/>
              </a:rPr>
              <a:t>ORSTÅ FØLELSER</a:t>
            </a:r>
            <a:r>
              <a:rPr lang="nb-NO" sz="3600" dirty="0">
                <a:solidFill>
                  <a:srgbClr val="000000"/>
                </a:solidFill>
                <a:latin typeface="Tw Cen MT"/>
              </a:rPr>
              <a:t>​ </a:t>
            </a:r>
          </a:p>
          <a:p>
            <a:pPr marL="0" indent="0" fontAlgn="base">
              <a:buNone/>
            </a:pPr>
            <a:r>
              <a:rPr lang="nb-NO" sz="3600" dirty="0">
                <a:solidFill>
                  <a:srgbClr val="000000"/>
                </a:solidFill>
                <a:latin typeface="Tw Cen MT"/>
              </a:rPr>
              <a:t>- Lære om følelser &amp; validere følelser</a:t>
            </a:r>
            <a:endParaRPr lang="nb-NO" sz="3600" dirty="0">
              <a:solidFill>
                <a:srgbClr val="000000"/>
              </a:solidFill>
              <a:latin typeface="Segoe UI" panose="020B0502040204020203" pitchFamily="34" charset="0"/>
              <a:cs typeface="Segoe UI"/>
            </a:endParaRPr>
          </a:p>
          <a:p>
            <a:pPr marL="0" indent="0" fontAlgn="base">
              <a:buNone/>
            </a:pPr>
            <a:r>
              <a:rPr lang="nb-NO" sz="6000" b="1" cap="all" dirty="0" err="1">
                <a:solidFill>
                  <a:srgbClr val="5EA4C9"/>
                </a:solidFill>
                <a:latin typeface="Tw Cen MT"/>
              </a:rPr>
              <a:t>Ø</a:t>
            </a:r>
            <a:r>
              <a:rPr lang="nb-NO" sz="3600" b="1" cap="all" dirty="0" err="1">
                <a:solidFill>
                  <a:schemeClr val="bg2">
                    <a:lumMod val="25000"/>
                  </a:schemeClr>
                </a:solidFill>
                <a:latin typeface="Tw Cen MT"/>
              </a:rPr>
              <a:t>ge</a:t>
            </a:r>
            <a:r>
              <a:rPr lang="nb-NO" sz="3600" b="1" cap="all" dirty="0">
                <a:solidFill>
                  <a:schemeClr val="bg2">
                    <a:lumMod val="25000"/>
                  </a:schemeClr>
                </a:solidFill>
                <a:latin typeface="Tw Cen MT"/>
              </a:rPr>
              <a:t> </a:t>
            </a:r>
            <a:r>
              <a:rPr lang="nb-NO" sz="3600" b="1" cap="all" dirty="0" err="1">
                <a:solidFill>
                  <a:schemeClr val="bg2">
                    <a:lumMod val="25000"/>
                  </a:schemeClr>
                </a:solidFill>
                <a:latin typeface="Tw Cen MT"/>
              </a:rPr>
              <a:t>mOTIVAtiON</a:t>
            </a:r>
            <a:r>
              <a:rPr lang="en-US" sz="3600" dirty="0">
                <a:solidFill>
                  <a:schemeClr val="bg2">
                    <a:lumMod val="25000"/>
                  </a:schemeClr>
                </a:solidFill>
                <a:latin typeface="Tw Cen MT"/>
              </a:rPr>
              <a:t>​</a:t>
            </a:r>
            <a:r>
              <a:rPr lang="en-US" sz="3600" b="1" dirty="0">
                <a:solidFill>
                  <a:schemeClr val="bg2">
                    <a:lumMod val="25000"/>
                  </a:schemeClr>
                </a:solidFill>
                <a:latin typeface="Tw Cen MT"/>
              </a:rPr>
              <a:t>EN</a:t>
            </a:r>
            <a:r>
              <a:rPr lang="en-US" sz="3600" dirty="0">
                <a:solidFill>
                  <a:schemeClr val="bg2">
                    <a:lumMod val="25000"/>
                  </a:schemeClr>
                </a:solidFill>
                <a:latin typeface="Tw Cen MT"/>
              </a:rPr>
              <a:t> </a:t>
            </a:r>
          </a:p>
          <a:p>
            <a:pPr marL="0" indent="0" fontAlgn="base">
              <a:buNone/>
            </a:pPr>
            <a:r>
              <a:rPr lang="en-US" sz="3600" dirty="0">
                <a:solidFill>
                  <a:schemeClr val="bg2">
                    <a:lumMod val="25000"/>
                  </a:schemeClr>
                </a:solidFill>
                <a:latin typeface="Tw Cen MT"/>
              </a:rPr>
              <a:t>- </a:t>
            </a:r>
            <a:r>
              <a:rPr lang="en-US" sz="3600" dirty="0" err="1">
                <a:solidFill>
                  <a:schemeClr val="bg2">
                    <a:lumMod val="25000"/>
                  </a:schemeClr>
                </a:solidFill>
                <a:latin typeface="Tw Cen MT"/>
              </a:rPr>
              <a:t>Lære</a:t>
            </a:r>
            <a:r>
              <a:rPr lang="en-US" sz="3600" dirty="0">
                <a:solidFill>
                  <a:schemeClr val="bg2">
                    <a:lumMod val="25000"/>
                  </a:schemeClr>
                </a:solidFill>
                <a:latin typeface="Tw Cen MT"/>
              </a:rPr>
              <a:t> om </a:t>
            </a:r>
            <a:r>
              <a:rPr lang="en-US" sz="3600" dirty="0" err="1">
                <a:solidFill>
                  <a:schemeClr val="bg2">
                    <a:lumMod val="25000"/>
                  </a:schemeClr>
                </a:solidFill>
                <a:latin typeface="Tw Cen MT"/>
              </a:rPr>
              <a:t>konkurrerende</a:t>
            </a:r>
            <a:r>
              <a:rPr lang="en-US" sz="3600" dirty="0">
                <a:solidFill>
                  <a:schemeClr val="bg2">
                    <a:lumMod val="25000"/>
                  </a:schemeClr>
                </a:solidFill>
                <a:latin typeface="Tw Cen MT"/>
              </a:rPr>
              <a:t> motivation &amp; </a:t>
            </a:r>
            <a:r>
              <a:rPr lang="en-US" sz="3600" dirty="0" err="1">
                <a:solidFill>
                  <a:schemeClr val="bg2">
                    <a:lumMod val="25000"/>
                  </a:schemeClr>
                </a:solidFill>
                <a:latin typeface="Tw Cen MT"/>
              </a:rPr>
              <a:t>arbejde</a:t>
            </a:r>
            <a:r>
              <a:rPr lang="en-US" sz="3600" dirty="0">
                <a:solidFill>
                  <a:schemeClr val="bg2">
                    <a:lumMod val="25000"/>
                  </a:schemeClr>
                </a:solidFill>
                <a:latin typeface="Tw Cen MT"/>
              </a:rPr>
              <a:t> med </a:t>
            </a:r>
            <a:r>
              <a:rPr lang="en-US" sz="3600" dirty="0" err="1">
                <a:solidFill>
                  <a:schemeClr val="bg2">
                    <a:lumMod val="25000"/>
                  </a:schemeClr>
                </a:solidFill>
                <a:latin typeface="Tw Cen MT"/>
              </a:rPr>
              <a:t>følefælder</a:t>
            </a:r>
            <a:r>
              <a:rPr lang="en-US" sz="3600" dirty="0">
                <a:solidFill>
                  <a:schemeClr val="bg2">
                    <a:lumMod val="25000"/>
                  </a:schemeClr>
                </a:solidFill>
                <a:latin typeface="Tw Cen MT"/>
              </a:rPr>
              <a:t> </a:t>
            </a:r>
            <a:endParaRPr lang="en-US" sz="3600" dirty="0">
              <a:solidFill>
                <a:schemeClr val="bg2">
                  <a:lumMod val="25000"/>
                </a:schemeClr>
              </a:solidFill>
              <a:latin typeface="Segoe UI" panose="020B0502040204020203" pitchFamily="34" charset="0"/>
              <a:cs typeface="Segoe UI"/>
            </a:endParaRPr>
          </a:p>
          <a:p>
            <a:pPr marL="0" indent="0" fontAlgn="base">
              <a:buNone/>
            </a:pPr>
            <a:r>
              <a:rPr lang="nb-NO" sz="6000" b="1" cap="all" dirty="0" err="1">
                <a:solidFill>
                  <a:srgbClr val="5EA4C9"/>
                </a:solidFill>
                <a:latin typeface="Tw Cen MT"/>
              </a:rPr>
              <a:t>L</a:t>
            </a:r>
            <a:r>
              <a:rPr lang="nb-NO" sz="3600" b="1" cap="all" dirty="0" err="1">
                <a:solidFill>
                  <a:schemeClr val="bg2">
                    <a:lumMod val="25000"/>
                  </a:schemeClr>
                </a:solidFill>
                <a:latin typeface="Tw Cen MT"/>
              </a:rPr>
              <a:t>ØSe</a:t>
            </a:r>
            <a:r>
              <a:rPr lang="nb-NO" sz="3600" b="1" cap="all" dirty="0">
                <a:solidFill>
                  <a:schemeClr val="bg2">
                    <a:lumMod val="25000"/>
                  </a:schemeClr>
                </a:solidFill>
                <a:latin typeface="Tw Cen MT"/>
              </a:rPr>
              <a:t> RELATIONELLE </a:t>
            </a:r>
            <a:r>
              <a:rPr lang="nb-NO" sz="3600" b="1" cap="all" dirty="0" err="1">
                <a:solidFill>
                  <a:schemeClr val="bg2">
                    <a:lumMod val="25000"/>
                  </a:schemeClr>
                </a:solidFill>
                <a:latin typeface="Tw Cen MT"/>
              </a:rPr>
              <a:t>VANSKEligheder</a:t>
            </a:r>
            <a:r>
              <a:rPr lang="nb-NO" sz="3600" b="1" cap="all" dirty="0">
                <a:solidFill>
                  <a:schemeClr val="bg2">
                    <a:lumMod val="25000"/>
                  </a:schemeClr>
                </a:solidFill>
                <a:latin typeface="Tw Cen MT"/>
              </a:rPr>
              <a:t> </a:t>
            </a:r>
          </a:p>
          <a:p>
            <a:pPr marL="0" indent="0" fontAlgn="base">
              <a:buNone/>
            </a:pPr>
            <a:r>
              <a:rPr lang="nb-NO" sz="3600" dirty="0">
                <a:solidFill>
                  <a:schemeClr val="bg2">
                    <a:lumMod val="25000"/>
                  </a:schemeClr>
                </a:solidFill>
                <a:latin typeface="Tw Cen MT"/>
              </a:rPr>
              <a:t>- Sige </a:t>
            </a:r>
            <a:r>
              <a:rPr lang="nb-NO" sz="3600" dirty="0" err="1">
                <a:solidFill>
                  <a:schemeClr val="bg2">
                    <a:lumMod val="25000"/>
                  </a:schemeClr>
                </a:solidFill>
                <a:latin typeface="Tw Cen MT"/>
              </a:rPr>
              <a:t>undskyld</a:t>
            </a:r>
            <a:r>
              <a:rPr lang="nb-NO" sz="3600" dirty="0">
                <a:solidFill>
                  <a:schemeClr val="bg2">
                    <a:lumMod val="25000"/>
                  </a:schemeClr>
                </a:solidFill>
                <a:latin typeface="Tw Cen MT"/>
              </a:rPr>
              <a:t> &amp; </a:t>
            </a:r>
            <a:r>
              <a:rPr lang="nb-NO" sz="3600" dirty="0" err="1">
                <a:solidFill>
                  <a:schemeClr val="bg2">
                    <a:lumMod val="25000"/>
                  </a:schemeClr>
                </a:solidFill>
                <a:latin typeface="Tw Cen MT"/>
              </a:rPr>
              <a:t>arbejde</a:t>
            </a:r>
            <a:r>
              <a:rPr lang="nb-NO" sz="3600" dirty="0">
                <a:solidFill>
                  <a:schemeClr val="bg2">
                    <a:lumMod val="25000"/>
                  </a:schemeClr>
                </a:solidFill>
                <a:latin typeface="Tw Cen MT"/>
              </a:rPr>
              <a:t> med </a:t>
            </a:r>
            <a:r>
              <a:rPr lang="nb-NO" sz="3600" dirty="0" err="1">
                <a:solidFill>
                  <a:schemeClr val="bg2">
                    <a:lumMod val="25000"/>
                  </a:schemeClr>
                </a:solidFill>
                <a:latin typeface="Tw Cen MT"/>
              </a:rPr>
              <a:t>grænser</a:t>
            </a:r>
            <a:endParaRPr lang="nb-NO" sz="3600" dirty="0">
              <a:solidFill>
                <a:schemeClr val="bg2">
                  <a:lumMod val="25000"/>
                </a:schemeClr>
              </a:solidFill>
              <a:latin typeface="Segoe UI" panose="020B0502040204020203" pitchFamily="34" charset="0"/>
            </a:endParaRPr>
          </a:p>
          <a:p>
            <a:endParaRPr lang="nb-NO" dirty="0"/>
          </a:p>
        </p:txBody>
      </p:sp>
      <p:sp>
        <p:nvSpPr>
          <p:cNvPr id="4" name="Plassholder for bunntekst 3"/>
          <p:cNvSpPr>
            <a:spLocks noGrp="1"/>
          </p:cNvSpPr>
          <p:nvPr>
            <p:ph type="ftr" sz="quarter" idx="11"/>
          </p:nvPr>
        </p:nvSpPr>
        <p:spPr/>
        <p:txBody>
          <a:bodyPr/>
          <a:lstStyle/>
          <a:p>
            <a:r>
              <a:rPr lang="en-US" dirty="0" err="1"/>
              <a:t>Psykoterapeut</a:t>
            </a:r>
            <a:r>
              <a:rPr lang="en-US" dirty="0"/>
              <a:t> MPF Charlotte </a:t>
            </a:r>
            <a:r>
              <a:rPr lang="en-US" dirty="0" err="1"/>
              <a:t>Krolykke</a:t>
            </a:r>
            <a:r>
              <a:rPr lang="en-US" dirty="0"/>
              <a:t>                                                    Copyright Joanne Dolhanty 2018c</a:t>
            </a:r>
          </a:p>
        </p:txBody>
      </p:sp>
      <p:sp>
        <p:nvSpPr>
          <p:cNvPr id="6" name="Rektangel 5"/>
          <p:cNvSpPr/>
          <p:nvPr/>
        </p:nvSpPr>
        <p:spPr>
          <a:xfrm>
            <a:off x="5974813" y="3244334"/>
            <a:ext cx="306494" cy="369332"/>
          </a:xfrm>
          <a:prstGeom prst="rect">
            <a:avLst/>
          </a:prstGeom>
        </p:spPr>
        <p:txBody>
          <a:bodyPr wrap="none">
            <a:spAutoFit/>
          </a:bodyPr>
          <a:lstStyle/>
          <a:p>
            <a:r>
              <a:rPr lang="nb-NO">
                <a:solidFill>
                  <a:srgbClr val="000000"/>
                </a:solidFill>
                <a:latin typeface="Times New Roman" panose="02020603050405020304" pitchFamily="18" charset="0"/>
              </a:rPr>
              <a:t> </a:t>
            </a:r>
            <a:r>
              <a:rPr lang="nb-NO"/>
              <a:t> </a:t>
            </a:r>
          </a:p>
        </p:txBody>
      </p:sp>
      <p:sp>
        <p:nvSpPr>
          <p:cNvPr id="7" name="Rektangel 6"/>
          <p:cNvSpPr/>
          <p:nvPr/>
        </p:nvSpPr>
        <p:spPr>
          <a:xfrm>
            <a:off x="5974813" y="3244334"/>
            <a:ext cx="242374" cy="369332"/>
          </a:xfrm>
          <a:prstGeom prst="rect">
            <a:avLst/>
          </a:prstGeom>
        </p:spPr>
        <p:txBody>
          <a:bodyPr wrap="none">
            <a:spAutoFit/>
          </a:bodyPr>
          <a:lstStyle/>
          <a:p>
            <a:r>
              <a:rPr lang="nb-NO">
                <a:solidFill>
                  <a:srgbClr val="000000"/>
                </a:solidFill>
                <a:latin typeface="Times New Roman" panose="02020603050405020304" pitchFamily="18" charset="0"/>
              </a:rPr>
              <a:t> </a:t>
            </a:r>
            <a:endParaRPr lang="nb-NO"/>
          </a:p>
        </p:txBody>
      </p:sp>
    </p:spTree>
    <p:extLst>
      <p:ext uri="{BB962C8B-B14F-4D97-AF65-F5344CB8AC3E}">
        <p14:creationId xmlns:p14="http://schemas.microsoft.com/office/powerpoint/2010/main" val="3238808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4" name="Block Arc 3"/>
          <p:cNvSpPr/>
          <p:nvPr/>
        </p:nvSpPr>
        <p:spPr>
          <a:xfrm>
            <a:off x="1093788" y="2334512"/>
            <a:ext cx="9647283" cy="4152708"/>
          </a:xfrm>
          <a:prstGeom prst="blockArc">
            <a:avLst>
              <a:gd name="adj1" fmla="val 10800000"/>
              <a:gd name="adj2" fmla="val 21434877"/>
              <a:gd name="adj3" fmla="val 4719"/>
            </a:avLst>
          </a:prstGeom>
          <a:solidFill>
            <a:srgbClr val="5EA4C9"/>
          </a:solidFill>
          <a:ln w="76200"/>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rgbClr val="FF85FF"/>
              </a:solidFill>
            </a:endParaRPr>
          </a:p>
        </p:txBody>
      </p:sp>
      <p:sp>
        <p:nvSpPr>
          <p:cNvPr id="7" name="TextBox 6"/>
          <p:cNvSpPr txBox="1"/>
          <p:nvPr/>
        </p:nvSpPr>
        <p:spPr>
          <a:xfrm>
            <a:off x="2779007" y="3628630"/>
            <a:ext cx="6276843" cy="1569660"/>
          </a:xfrm>
          <a:prstGeom prst="rect">
            <a:avLst/>
          </a:prstGeom>
          <a:noFill/>
        </p:spPr>
        <p:txBody>
          <a:bodyPr wrap="square" rtlCol="0">
            <a:spAutoFit/>
          </a:bodyPr>
          <a:lstStyle/>
          <a:p>
            <a:pPr algn="ctr"/>
            <a:r>
              <a:rPr lang="nb-NO" sz="2400" dirty="0"/>
              <a:t>Blive klar over hvordan følelser påvirker din </a:t>
            </a:r>
            <a:r>
              <a:rPr lang="nb-NO" sz="2400" dirty="0" err="1"/>
              <a:t>motivation</a:t>
            </a:r>
            <a:r>
              <a:rPr lang="nb-NO" sz="2400" dirty="0"/>
              <a:t> – blive i stand til at </a:t>
            </a:r>
            <a:r>
              <a:rPr lang="nb-NO" sz="2400" dirty="0" err="1"/>
              <a:t>vælge</a:t>
            </a:r>
            <a:r>
              <a:rPr lang="nb-NO" sz="2400" dirty="0"/>
              <a:t> den </a:t>
            </a:r>
            <a:r>
              <a:rPr lang="nb-NO" sz="2400" dirty="0" err="1"/>
              <a:t>rigtige</a:t>
            </a:r>
            <a:r>
              <a:rPr lang="nb-NO" sz="2400" dirty="0"/>
              <a:t> </a:t>
            </a:r>
            <a:r>
              <a:rPr lang="nb-NO" sz="2400" dirty="0" err="1"/>
              <a:t>motivation</a:t>
            </a:r>
            <a:endParaRPr lang="nb-NO" sz="2400" dirty="0"/>
          </a:p>
          <a:p>
            <a:pPr algn="ctr"/>
            <a:r>
              <a:rPr lang="nb-NO" sz="2400" dirty="0"/>
              <a:t>= </a:t>
            </a:r>
            <a:r>
              <a:rPr lang="nb-NO" sz="2400" dirty="0" err="1"/>
              <a:t>øge</a:t>
            </a:r>
            <a:r>
              <a:rPr lang="nb-NO" sz="2400" dirty="0"/>
              <a:t> </a:t>
            </a:r>
            <a:r>
              <a:rPr lang="nb-NO" sz="2400" dirty="0" err="1"/>
              <a:t>motivationen</a:t>
            </a:r>
            <a:endParaRPr lang="nb-NO" sz="2400" dirty="0"/>
          </a:p>
        </p:txBody>
      </p:sp>
      <p:sp>
        <p:nvSpPr>
          <p:cNvPr id="9" name="TextBox 8"/>
          <p:cNvSpPr txBox="1"/>
          <p:nvPr/>
        </p:nvSpPr>
        <p:spPr>
          <a:xfrm>
            <a:off x="0" y="4332237"/>
            <a:ext cx="2742979" cy="584775"/>
          </a:xfrm>
          <a:prstGeom prst="rect">
            <a:avLst/>
          </a:prstGeom>
          <a:noFill/>
        </p:spPr>
        <p:txBody>
          <a:bodyPr wrap="square" rtlCol="0" anchor="t">
            <a:spAutoFit/>
          </a:bodyPr>
          <a:lstStyle/>
          <a:p>
            <a:pPr algn="ctr"/>
            <a:r>
              <a:rPr lang="en-US" sz="3200" b="1" err="1">
                <a:solidFill>
                  <a:schemeClr val="tx1">
                    <a:lumMod val="50000"/>
                    <a:lumOff val="50000"/>
                  </a:schemeClr>
                </a:solidFill>
              </a:rPr>
              <a:t>Forstå</a:t>
            </a:r>
            <a:r>
              <a:rPr lang="en-US" sz="3200" b="1">
                <a:solidFill>
                  <a:schemeClr val="tx1">
                    <a:lumMod val="50000"/>
                    <a:lumOff val="50000"/>
                  </a:schemeClr>
                </a:solidFill>
              </a:rPr>
              <a:t> </a:t>
            </a:r>
            <a:r>
              <a:rPr lang="en-US" sz="3200" b="1" err="1">
                <a:solidFill>
                  <a:schemeClr val="tx1">
                    <a:lumMod val="50000"/>
                    <a:lumOff val="50000"/>
                  </a:schemeClr>
                </a:solidFill>
              </a:rPr>
              <a:t>følelser</a:t>
            </a:r>
            <a:endParaRPr lang="en-US" sz="3200" b="1">
              <a:solidFill>
                <a:schemeClr val="tx1">
                  <a:lumMod val="50000"/>
                  <a:lumOff val="50000"/>
                </a:schemeClr>
              </a:solidFill>
            </a:endParaRPr>
          </a:p>
        </p:txBody>
      </p:sp>
      <p:sp>
        <p:nvSpPr>
          <p:cNvPr id="10" name="TextBox 9"/>
          <p:cNvSpPr txBox="1"/>
          <p:nvPr/>
        </p:nvSpPr>
        <p:spPr>
          <a:xfrm>
            <a:off x="4326372" y="849614"/>
            <a:ext cx="3182112" cy="1077218"/>
          </a:xfrm>
          <a:prstGeom prst="rect">
            <a:avLst/>
          </a:prstGeom>
          <a:noFill/>
        </p:spPr>
        <p:txBody>
          <a:bodyPr wrap="square" rtlCol="0" anchor="t">
            <a:spAutoFit/>
          </a:bodyPr>
          <a:lstStyle/>
          <a:p>
            <a:pPr algn="ctr"/>
            <a:r>
              <a:rPr lang="en-US" sz="3200" b="1" dirty="0" err="1">
                <a:solidFill>
                  <a:schemeClr val="tx1">
                    <a:lumMod val="50000"/>
                    <a:lumOff val="50000"/>
                  </a:schemeClr>
                </a:solidFill>
              </a:rPr>
              <a:t>Øge</a:t>
            </a:r>
            <a:r>
              <a:rPr lang="en-US" sz="3200" b="1" dirty="0">
                <a:solidFill>
                  <a:schemeClr val="tx1">
                    <a:lumMod val="50000"/>
                    <a:lumOff val="50000"/>
                  </a:schemeClr>
                </a:solidFill>
              </a:rPr>
              <a:t> </a:t>
            </a:r>
            <a:r>
              <a:rPr lang="en-US" sz="3200" b="1" dirty="0" err="1">
                <a:solidFill>
                  <a:schemeClr val="tx1">
                    <a:lumMod val="50000"/>
                    <a:lumOff val="50000"/>
                  </a:schemeClr>
                </a:solidFill>
              </a:rPr>
              <a:t>motivationen</a:t>
            </a:r>
            <a:endParaRPr lang="en-US" sz="3200" b="1" dirty="0">
              <a:solidFill>
                <a:schemeClr val="tx1">
                  <a:lumMod val="50000"/>
                  <a:lumOff val="50000"/>
                </a:schemeClr>
              </a:solidFill>
            </a:endParaRPr>
          </a:p>
        </p:txBody>
      </p:sp>
      <p:sp>
        <p:nvSpPr>
          <p:cNvPr id="11" name="TextBox 10"/>
          <p:cNvSpPr txBox="1"/>
          <p:nvPr/>
        </p:nvSpPr>
        <p:spPr>
          <a:xfrm>
            <a:off x="8816623" y="4070614"/>
            <a:ext cx="3499556" cy="1077218"/>
          </a:xfrm>
          <a:prstGeom prst="rect">
            <a:avLst/>
          </a:prstGeom>
          <a:noFill/>
        </p:spPr>
        <p:txBody>
          <a:bodyPr wrap="square" rtlCol="0" anchor="t">
            <a:spAutoFit/>
          </a:bodyPr>
          <a:lstStyle/>
          <a:p>
            <a:pPr algn="ctr"/>
            <a:r>
              <a:rPr lang="en-US" sz="3200" b="1" dirty="0" err="1">
                <a:solidFill>
                  <a:schemeClr val="tx1">
                    <a:lumMod val="50000"/>
                    <a:lumOff val="50000"/>
                  </a:schemeClr>
                </a:solidFill>
              </a:rPr>
              <a:t>Løse</a:t>
            </a:r>
            <a:r>
              <a:rPr lang="en-US" sz="3200" b="1" dirty="0">
                <a:solidFill>
                  <a:schemeClr val="tx1">
                    <a:lumMod val="50000"/>
                    <a:lumOff val="50000"/>
                  </a:schemeClr>
                </a:solidFill>
              </a:rPr>
              <a:t> </a:t>
            </a:r>
            <a:r>
              <a:rPr lang="en-US" sz="3200" b="1" dirty="0" err="1">
                <a:solidFill>
                  <a:schemeClr val="tx1">
                    <a:lumMod val="50000"/>
                    <a:lumOff val="50000"/>
                  </a:schemeClr>
                </a:solidFill>
              </a:rPr>
              <a:t>relationelle</a:t>
            </a:r>
            <a:r>
              <a:rPr lang="en-US" sz="3200" b="1" dirty="0">
                <a:solidFill>
                  <a:schemeClr val="tx1">
                    <a:lumMod val="50000"/>
                    <a:lumOff val="50000"/>
                  </a:schemeClr>
                </a:solidFill>
              </a:rPr>
              <a:t> </a:t>
            </a:r>
            <a:r>
              <a:rPr lang="en-US" sz="3200" b="1" dirty="0" err="1">
                <a:solidFill>
                  <a:schemeClr val="tx1">
                    <a:lumMod val="50000"/>
                    <a:lumOff val="50000"/>
                  </a:schemeClr>
                </a:solidFill>
              </a:rPr>
              <a:t>vanskeligheder</a:t>
            </a:r>
            <a:endParaRPr lang="en-US" sz="3200" b="1" dirty="0">
              <a:solidFill>
                <a:schemeClr val="tx1">
                  <a:lumMod val="50000"/>
                  <a:lumOff val="50000"/>
                </a:schemeClr>
              </a:solidFill>
            </a:endParaRPr>
          </a:p>
        </p:txBody>
      </p:sp>
      <p:sp>
        <p:nvSpPr>
          <p:cNvPr id="16" name="TextBox 15"/>
          <p:cNvSpPr txBox="1"/>
          <p:nvPr/>
        </p:nvSpPr>
        <p:spPr>
          <a:xfrm>
            <a:off x="5464421" y="203283"/>
            <a:ext cx="906017" cy="646331"/>
          </a:xfrm>
          <a:prstGeom prst="rect">
            <a:avLst/>
          </a:prstGeom>
          <a:noFill/>
        </p:spPr>
        <p:txBody>
          <a:bodyPr wrap="none" rtlCol="0" anchor="t">
            <a:spAutoFit/>
          </a:bodyPr>
          <a:lstStyle/>
          <a:p>
            <a:pPr algn="ctr"/>
            <a:r>
              <a:rPr lang="en-CA" sz="3600" b="1" dirty="0">
                <a:solidFill>
                  <a:srgbClr val="5EA4C9"/>
                </a:solidFill>
              </a:rPr>
              <a:t>FØL</a:t>
            </a:r>
            <a:endParaRPr lang="nb-NO" dirty="0">
              <a:solidFill>
                <a:srgbClr val="5EA4C9"/>
              </a:solidFill>
            </a:endParaRPr>
          </a:p>
        </p:txBody>
      </p:sp>
      <p:sp>
        <p:nvSpPr>
          <p:cNvPr id="8" name="Plassholder for bunntekst 3">
            <a:extLst>
              <a:ext uri="{FF2B5EF4-FFF2-40B4-BE49-F238E27FC236}">
                <a16:creationId xmlns:a16="http://schemas.microsoft.com/office/drawing/2014/main" id="{6B49ECCE-DA66-2747-A7C8-8584C75EA8C0}"/>
              </a:ext>
            </a:extLst>
          </p:cNvPr>
          <p:cNvSpPr>
            <a:spLocks noGrp="1"/>
          </p:cNvSpPr>
          <p:nvPr>
            <p:ph type="ftr" sz="quarter" idx="11"/>
          </p:nvPr>
        </p:nvSpPr>
        <p:spPr/>
        <p:txBody>
          <a:bodyPr/>
          <a:lstStyle/>
          <a:p>
            <a:r>
              <a:rPr lang="en-US" dirty="0" err="1"/>
              <a:t>Psykoterapeut</a:t>
            </a:r>
            <a:r>
              <a:rPr lang="en-US" dirty="0"/>
              <a:t> MPF Charlotte </a:t>
            </a:r>
            <a:r>
              <a:rPr lang="en-US" dirty="0" err="1"/>
              <a:t>Krolykke</a:t>
            </a:r>
            <a:r>
              <a:rPr lang="en-US" dirty="0"/>
              <a:t>                                                    Copyright Joanne Dolhanty 2018c</a:t>
            </a:r>
          </a:p>
        </p:txBody>
      </p:sp>
    </p:spTree>
    <p:extLst>
      <p:ext uri="{BB962C8B-B14F-4D97-AF65-F5344CB8AC3E}">
        <p14:creationId xmlns:p14="http://schemas.microsoft.com/office/powerpoint/2010/main" val="3590792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E6FA83-7585-46A0-8896-EC5D938F1414}"/>
              </a:ext>
            </a:extLst>
          </p:cNvPr>
          <p:cNvSpPr>
            <a:spLocks noGrp="1"/>
          </p:cNvSpPr>
          <p:nvPr>
            <p:ph type="title"/>
          </p:nvPr>
        </p:nvSpPr>
        <p:spPr>
          <a:xfrm>
            <a:off x="3401785" y="2618468"/>
            <a:ext cx="5388429" cy="1325563"/>
          </a:xfrm>
        </p:spPr>
        <p:txBody>
          <a:bodyPr/>
          <a:lstStyle/>
          <a:p>
            <a:r>
              <a:rPr lang="nb-NO" dirty="0">
                <a:solidFill>
                  <a:srgbClr val="5EA4C9"/>
                </a:solidFill>
              </a:rPr>
              <a:t>PAUSE 10:30-10:45</a:t>
            </a:r>
          </a:p>
        </p:txBody>
      </p:sp>
      <p:sp>
        <p:nvSpPr>
          <p:cNvPr id="3" name="Plassholder for bunntekst 2">
            <a:extLst>
              <a:ext uri="{FF2B5EF4-FFF2-40B4-BE49-F238E27FC236}">
                <a16:creationId xmlns:a16="http://schemas.microsoft.com/office/drawing/2014/main" id="{804E0209-4D71-441D-B7DD-89DE17363851}"/>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1988053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Bilde 6" descr="Et billede, der indeholder person, indendørs, afspiller, spil&#10;&#10;Automatisk genereret beskrivelse">
            <a:extLst>
              <a:ext uri="{FF2B5EF4-FFF2-40B4-BE49-F238E27FC236}">
                <a16:creationId xmlns:a16="http://schemas.microsoft.com/office/drawing/2014/main" id="{940262E4-5FBF-8E4E-B096-8CAC3B00AE70}"/>
              </a:ext>
            </a:extLst>
          </p:cNvPr>
          <p:cNvPicPr>
            <a:picLocks noChangeAspect="1"/>
          </p:cNvPicPr>
          <p:nvPr/>
        </p:nvPicPr>
        <p:blipFill rotWithShape="1">
          <a:blip r:embed="rId3">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2" name="Tittel 1">
            <a:extLst>
              <a:ext uri="{FF2B5EF4-FFF2-40B4-BE49-F238E27FC236}">
                <a16:creationId xmlns:a16="http://schemas.microsoft.com/office/drawing/2014/main" id="{FD4E5314-BCE1-41F7-A92E-94E78652C9EE}"/>
              </a:ext>
            </a:extLst>
          </p:cNvPr>
          <p:cNvSpPr>
            <a:spLocks noGrp="1"/>
          </p:cNvSpPr>
          <p:nvPr>
            <p:ph type="title"/>
          </p:nvPr>
        </p:nvSpPr>
        <p:spPr>
          <a:xfrm>
            <a:off x="8022021" y="3231931"/>
            <a:ext cx="3852041" cy="1834056"/>
          </a:xfrm>
        </p:spPr>
        <p:txBody>
          <a:bodyPr vert="horz" lIns="91440" tIns="45720" rIns="91440" bIns="45720" rtlCol="0" anchor="b">
            <a:normAutofit fontScale="90000"/>
          </a:bodyPr>
          <a:lstStyle/>
          <a:p>
            <a:pPr algn="ctr"/>
            <a:r>
              <a:rPr lang="en-US" sz="4000" dirty="0" err="1">
                <a:solidFill>
                  <a:schemeClr val="bg1"/>
                </a:solidFill>
              </a:rPr>
              <a:t>Forstå</a:t>
            </a:r>
            <a:r>
              <a:rPr lang="en-US" sz="4000" dirty="0">
                <a:solidFill>
                  <a:schemeClr val="bg1"/>
                </a:solidFill>
              </a:rPr>
              <a:t> </a:t>
            </a:r>
            <a:r>
              <a:rPr lang="en-US" sz="4000" dirty="0" err="1">
                <a:solidFill>
                  <a:schemeClr val="bg1"/>
                </a:solidFill>
              </a:rPr>
              <a:t>følelser</a:t>
            </a:r>
            <a:r>
              <a:rPr lang="en-US" sz="4000" dirty="0">
                <a:solidFill>
                  <a:schemeClr val="bg1"/>
                </a:solidFill>
              </a:rPr>
              <a:t> </a:t>
            </a:r>
            <a:br>
              <a:rPr lang="en-US" sz="4000" dirty="0">
                <a:solidFill>
                  <a:schemeClr val="bg1"/>
                </a:solidFill>
              </a:rPr>
            </a:br>
            <a:br>
              <a:rPr lang="en-US" sz="4000" dirty="0">
                <a:solidFill>
                  <a:schemeClr val="bg1"/>
                </a:solidFill>
              </a:rPr>
            </a:br>
            <a:r>
              <a:rPr lang="en-US" sz="4000" dirty="0">
                <a:solidFill>
                  <a:schemeClr val="bg1"/>
                </a:solidFill>
              </a:rPr>
              <a:t>At </a:t>
            </a:r>
            <a:r>
              <a:rPr lang="en-US" sz="4000" dirty="0" err="1">
                <a:solidFill>
                  <a:schemeClr val="bg1"/>
                </a:solidFill>
              </a:rPr>
              <a:t>lære</a:t>
            </a:r>
            <a:r>
              <a:rPr lang="en-US" sz="4000" dirty="0">
                <a:solidFill>
                  <a:schemeClr val="bg1"/>
                </a:solidFill>
              </a:rPr>
              <a:t> om </a:t>
            </a:r>
            <a:r>
              <a:rPr lang="en-US" sz="4000" dirty="0" err="1">
                <a:solidFill>
                  <a:schemeClr val="bg1"/>
                </a:solidFill>
              </a:rPr>
              <a:t>følelser</a:t>
            </a:r>
            <a:endParaRPr lang="en-US" sz="4000" dirty="0">
              <a:solidFill>
                <a:schemeClr val="bg1"/>
              </a:solidFill>
            </a:endParaRPr>
          </a:p>
        </p:txBody>
      </p:sp>
      <p:sp>
        <p:nvSpPr>
          <p:cNvPr id="3" name="Plassholder for bunntekst 2">
            <a:extLst>
              <a:ext uri="{FF2B5EF4-FFF2-40B4-BE49-F238E27FC236}">
                <a16:creationId xmlns:a16="http://schemas.microsoft.com/office/drawing/2014/main" id="{4D7D29B3-4817-4C76-83BB-85ED30F55F36}"/>
              </a:ext>
            </a:extLst>
          </p:cNvPr>
          <p:cNvSpPr>
            <a:spLocks noGrp="1"/>
          </p:cNvSpPr>
          <p:nvPr>
            <p:ph type="ftr" sz="quarter" idx="11"/>
          </p:nvPr>
        </p:nvSpPr>
        <p:spPr>
          <a:xfrm>
            <a:off x="8413531" y="6137248"/>
            <a:ext cx="3069020" cy="361977"/>
          </a:xfrm>
        </p:spPr>
        <p:txBody>
          <a:bodyPr vert="horz" lIns="91440" tIns="45720" rIns="91440" bIns="45720" rtlCol="0" anchor="ctr">
            <a:normAutofit fontScale="92500" lnSpcReduction="10000"/>
          </a:bodyPr>
          <a:lstStyle/>
          <a:p>
            <a:pPr>
              <a:spcAft>
                <a:spcPts val="600"/>
              </a:spcAft>
              <a:defRPr/>
            </a:pPr>
            <a:r>
              <a:rPr lang="en-US" sz="1000" kern="1200" dirty="0" err="1">
                <a:solidFill>
                  <a:schemeClr val="bg1"/>
                </a:solidFill>
                <a:latin typeface="Calibri" panose="020F0502020204030204"/>
                <a:ea typeface="+mn-ea"/>
                <a:cs typeface="+mn-cs"/>
              </a:rPr>
              <a:t>Psykoterapeut</a:t>
            </a:r>
            <a:r>
              <a:rPr lang="en-US" sz="1000" kern="1200" dirty="0">
                <a:solidFill>
                  <a:schemeClr val="bg1"/>
                </a:solidFill>
                <a:latin typeface="Calibri" panose="020F0502020204030204"/>
                <a:ea typeface="+mn-ea"/>
                <a:cs typeface="+mn-cs"/>
              </a:rPr>
              <a:t> MPF Charlotte </a:t>
            </a:r>
            <a:r>
              <a:rPr lang="en-US" sz="1000" kern="1200" dirty="0" err="1">
                <a:solidFill>
                  <a:schemeClr val="bg1"/>
                </a:solidFill>
                <a:latin typeface="Calibri" panose="020F0502020204030204"/>
                <a:ea typeface="+mn-ea"/>
                <a:cs typeface="+mn-cs"/>
              </a:rPr>
              <a:t>Krolykke</a:t>
            </a:r>
            <a:r>
              <a:rPr lang="en-US" sz="1000" kern="1200" dirty="0">
                <a:solidFill>
                  <a:schemeClr val="bg1"/>
                </a:solidFill>
                <a:latin typeface="Calibri" panose="020F0502020204030204"/>
                <a:ea typeface="+mn-ea"/>
                <a:cs typeface="+mn-cs"/>
              </a:rPr>
              <a:t>                                                    Copyright Joanne Dolhanty 2018</a:t>
            </a:r>
          </a:p>
        </p:txBody>
      </p:sp>
    </p:spTree>
    <p:extLst>
      <p:ext uri="{BB962C8B-B14F-4D97-AF65-F5344CB8AC3E}">
        <p14:creationId xmlns:p14="http://schemas.microsoft.com/office/powerpoint/2010/main" val="3367513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4" name="Tittel 3"/>
          <p:cNvSpPr>
            <a:spLocks noGrp="1"/>
          </p:cNvSpPr>
          <p:nvPr>
            <p:ph type="title"/>
          </p:nvPr>
        </p:nvSpPr>
        <p:spPr>
          <a:xfrm>
            <a:off x="676661" y="535534"/>
            <a:ext cx="8534400" cy="1507067"/>
          </a:xfrm>
        </p:spPr>
        <p:txBody>
          <a:bodyPr>
            <a:normAutofit/>
          </a:bodyPr>
          <a:lstStyle/>
          <a:p>
            <a:r>
              <a:rPr lang="nb-NO" dirty="0" err="1">
                <a:solidFill>
                  <a:srgbClr val="5EA4C9"/>
                </a:solidFill>
              </a:rPr>
              <a:t>Hvad</a:t>
            </a:r>
            <a:r>
              <a:rPr lang="nb-NO" dirty="0">
                <a:solidFill>
                  <a:srgbClr val="5EA4C9"/>
                </a:solidFill>
              </a:rPr>
              <a:t> siger dit instinkt?	</a:t>
            </a:r>
          </a:p>
        </p:txBody>
      </p:sp>
      <p:sp>
        <p:nvSpPr>
          <p:cNvPr id="5" name="Plassholder for innhold 4"/>
          <p:cNvSpPr>
            <a:spLocks noGrp="1"/>
          </p:cNvSpPr>
          <p:nvPr>
            <p:ph idx="1"/>
          </p:nvPr>
        </p:nvSpPr>
        <p:spPr>
          <a:xfrm>
            <a:off x="676661" y="2427135"/>
            <a:ext cx="11376794" cy="3615267"/>
          </a:xfrm>
        </p:spPr>
        <p:txBody>
          <a:bodyPr anchor="t">
            <a:noAutofit/>
          </a:bodyPr>
          <a:lstStyle/>
          <a:p>
            <a:pPr marL="0" indent="0">
              <a:buNone/>
            </a:pPr>
            <a:r>
              <a:rPr lang="nb-NO" sz="3600" b="1" dirty="0">
                <a:solidFill>
                  <a:schemeClr val="bg2">
                    <a:lumMod val="25000"/>
                  </a:schemeClr>
                </a:solidFill>
              </a:rPr>
              <a:t>Barnet: </a:t>
            </a:r>
            <a:r>
              <a:rPr lang="nb-NO" sz="3600" b="1" i="1" dirty="0">
                <a:solidFill>
                  <a:schemeClr val="bg2">
                    <a:lumMod val="25000"/>
                  </a:schemeClr>
                </a:solidFill>
              </a:rPr>
              <a:t>«Jeg er en taber. Ingen vil lege med mig»</a:t>
            </a:r>
          </a:p>
          <a:p>
            <a:endParaRPr lang="nb-NO" sz="3200" dirty="0">
              <a:solidFill>
                <a:schemeClr val="bg2">
                  <a:lumMod val="25000"/>
                </a:schemeClr>
              </a:solidFill>
            </a:endParaRPr>
          </a:p>
          <a:p>
            <a:pPr lvl="2"/>
            <a:r>
              <a:rPr lang="nb-NO" sz="3600" dirty="0" err="1">
                <a:solidFill>
                  <a:schemeClr val="bg2">
                    <a:lumMod val="25000"/>
                  </a:schemeClr>
                </a:solidFill>
              </a:rPr>
              <a:t>Hvad</a:t>
            </a:r>
            <a:r>
              <a:rPr lang="nb-NO" sz="3600" dirty="0">
                <a:solidFill>
                  <a:schemeClr val="bg2">
                    <a:lumMod val="25000"/>
                  </a:schemeClr>
                </a:solidFill>
              </a:rPr>
              <a:t> er din første </a:t>
            </a:r>
            <a:r>
              <a:rPr lang="nb-NO" sz="3600" dirty="0" err="1">
                <a:solidFill>
                  <a:schemeClr val="bg2">
                    <a:lumMod val="25000"/>
                  </a:schemeClr>
                </a:solidFill>
              </a:rPr>
              <a:t>indskydelse</a:t>
            </a:r>
            <a:r>
              <a:rPr lang="nb-NO" sz="3600" dirty="0">
                <a:solidFill>
                  <a:schemeClr val="bg2">
                    <a:lumMod val="25000"/>
                  </a:schemeClr>
                </a:solidFill>
              </a:rPr>
              <a:t>? </a:t>
            </a:r>
          </a:p>
          <a:p>
            <a:pPr lvl="2"/>
            <a:r>
              <a:rPr lang="nb-NO" sz="3600" dirty="0">
                <a:solidFill>
                  <a:schemeClr val="bg2">
                    <a:lumMod val="25000"/>
                  </a:schemeClr>
                </a:solidFill>
              </a:rPr>
              <a:t>Hvordan responderer du?</a:t>
            </a:r>
          </a:p>
        </p:txBody>
      </p:sp>
      <p:sp>
        <p:nvSpPr>
          <p:cNvPr id="2" name="Plassholder for bunntekst 1"/>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3312867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573E170-5DED-4438-9AAA-B182F77B90D7}"/>
              </a:ext>
            </a:extLst>
          </p:cNvPr>
          <p:cNvSpPr>
            <a:spLocks noGrp="1"/>
          </p:cNvSpPr>
          <p:nvPr>
            <p:ph type="title"/>
          </p:nvPr>
        </p:nvSpPr>
        <p:spPr/>
        <p:txBody>
          <a:bodyPr/>
          <a:lstStyle/>
          <a:p>
            <a:r>
              <a:rPr lang="en-US" dirty="0">
                <a:solidFill>
                  <a:schemeClr val="bg1"/>
                </a:solidFill>
                <a:cs typeface="Calibri Light"/>
              </a:rPr>
              <a:t>Vi </a:t>
            </a:r>
            <a:r>
              <a:rPr lang="en-US" dirty="0" err="1">
                <a:solidFill>
                  <a:schemeClr val="bg1"/>
                </a:solidFill>
                <a:cs typeface="Calibri Light"/>
              </a:rPr>
              <a:t>ved</a:t>
            </a:r>
            <a:r>
              <a:rPr lang="en-US" dirty="0">
                <a:solidFill>
                  <a:schemeClr val="bg1"/>
                </a:solidFill>
                <a:cs typeface="Calibri Light"/>
              </a:rPr>
              <a:t> du </a:t>
            </a:r>
            <a:r>
              <a:rPr lang="en-US" dirty="0" err="1">
                <a:solidFill>
                  <a:schemeClr val="bg1"/>
                </a:solidFill>
                <a:cs typeface="Calibri Light"/>
              </a:rPr>
              <a:t>vil</a:t>
            </a:r>
            <a:r>
              <a:rPr lang="en-US" dirty="0">
                <a:solidFill>
                  <a:schemeClr val="bg1"/>
                </a:solidFill>
                <a:cs typeface="Calibri Light"/>
              </a:rPr>
              <a:t> </a:t>
            </a:r>
            <a:r>
              <a:rPr lang="en-US" dirty="0" err="1">
                <a:solidFill>
                  <a:schemeClr val="bg1"/>
                </a:solidFill>
                <a:cs typeface="Calibri Light"/>
              </a:rPr>
              <a:t>og</a:t>
            </a:r>
            <a:r>
              <a:rPr lang="en-US" dirty="0">
                <a:solidFill>
                  <a:schemeClr val="bg1"/>
                </a:solidFill>
                <a:cs typeface="Calibri Light"/>
              </a:rPr>
              <a:t> </a:t>
            </a:r>
            <a:r>
              <a:rPr lang="en-US" dirty="0" err="1">
                <a:solidFill>
                  <a:schemeClr val="bg1"/>
                </a:solidFill>
                <a:cs typeface="Calibri Light"/>
              </a:rPr>
              <a:t>tror</a:t>
            </a:r>
            <a:r>
              <a:rPr lang="en-US" dirty="0">
                <a:solidFill>
                  <a:schemeClr val="bg1"/>
                </a:solidFill>
                <a:cs typeface="Calibri Light"/>
              </a:rPr>
              <a:t> </a:t>
            </a:r>
            <a:r>
              <a:rPr lang="en-US">
                <a:solidFill>
                  <a:schemeClr val="bg1"/>
                </a:solidFill>
                <a:cs typeface="Calibri Light"/>
              </a:rPr>
              <a:t>på </a:t>
            </a:r>
            <a:r>
              <a:rPr lang="en-US" dirty="0">
                <a:solidFill>
                  <a:schemeClr val="bg1"/>
                </a:solidFill>
                <a:cs typeface="Calibri Light"/>
              </a:rPr>
              <a:t>du </a:t>
            </a:r>
            <a:r>
              <a:rPr lang="en-US" dirty="0" err="1">
                <a:solidFill>
                  <a:schemeClr val="bg1"/>
                </a:solidFill>
                <a:cs typeface="Calibri Light"/>
              </a:rPr>
              <a:t>kan</a:t>
            </a:r>
            <a:r>
              <a:rPr lang="en-US" dirty="0">
                <a:solidFill>
                  <a:schemeClr val="bg1"/>
                </a:solidFill>
                <a:cs typeface="Calibri Light"/>
              </a:rPr>
              <a:t>!</a:t>
            </a:r>
            <a:endParaRPr lang="nb-NO" dirty="0">
              <a:solidFill>
                <a:schemeClr val="bg1"/>
              </a:solidFill>
            </a:endParaRPr>
          </a:p>
        </p:txBody>
      </p:sp>
      <p:sp>
        <p:nvSpPr>
          <p:cNvPr id="3" name="Plassholder for innhold 2">
            <a:extLst>
              <a:ext uri="{FF2B5EF4-FFF2-40B4-BE49-F238E27FC236}">
                <a16:creationId xmlns:a16="http://schemas.microsoft.com/office/drawing/2014/main" id="{6D5BD4DF-420E-4161-B6E5-DDD5516747EC}"/>
              </a:ext>
            </a:extLst>
          </p:cNvPr>
          <p:cNvSpPr>
            <a:spLocks noGrp="1"/>
          </p:cNvSpPr>
          <p:nvPr>
            <p:ph idx="1"/>
          </p:nvPr>
        </p:nvSpPr>
        <p:spPr/>
        <p:txBody>
          <a:bodyPr vert="horz" lIns="91440" tIns="45720" rIns="91440" bIns="45720" rtlCol="0" anchor="t">
            <a:normAutofit/>
          </a:bodyPr>
          <a:lstStyle/>
          <a:p>
            <a:pPr marL="0" lvl="0" indent="0" algn="l" rtl="0">
              <a:buNone/>
            </a:pPr>
            <a:r>
              <a:rPr lang="nb-NO" b="0" i="0" u="none" strike="noStrike" dirty="0">
                <a:solidFill>
                  <a:schemeClr val="bg1"/>
                </a:solidFill>
                <a:latin typeface="Calibri"/>
                <a:ea typeface="Arial"/>
                <a:cs typeface="Arial"/>
              </a:rPr>
              <a:t>​</a:t>
            </a:r>
            <a:endParaRPr lang="nb-NO" dirty="0">
              <a:solidFill>
                <a:schemeClr val="bg1"/>
              </a:solidFill>
            </a:endParaRPr>
          </a:p>
          <a:p>
            <a:pPr lvl="0" algn="l" rtl="0">
              <a:buChar char="•"/>
            </a:pPr>
            <a:r>
              <a:rPr lang="nb-NO" b="0" i="0" u="none" strike="noStrike" dirty="0">
                <a:solidFill>
                  <a:schemeClr val="bg1"/>
                </a:solidFill>
                <a:latin typeface="Calibri"/>
                <a:ea typeface="Arial"/>
                <a:cs typeface="Arial"/>
              </a:rPr>
              <a:t>Vi tror, at </a:t>
            </a:r>
            <a:r>
              <a:rPr lang="nb-NO" dirty="0">
                <a:solidFill>
                  <a:schemeClr val="bg1"/>
                </a:solidFill>
                <a:latin typeface="Calibri"/>
                <a:ea typeface="Arial"/>
                <a:cs typeface="Arial"/>
              </a:rPr>
              <a:t>du</a:t>
            </a:r>
            <a:r>
              <a:rPr lang="nb-NO" b="0" i="0" u="none" strike="noStrike" dirty="0">
                <a:solidFill>
                  <a:schemeClr val="bg1"/>
                </a:solidFill>
                <a:latin typeface="Calibri"/>
                <a:ea typeface="Arial"/>
                <a:cs typeface="Arial"/>
              </a:rPr>
              <a:t> vil det </a:t>
            </a:r>
            <a:r>
              <a:rPr lang="nb-NO" b="0" i="0" u="none" strike="noStrike" dirty="0" err="1">
                <a:solidFill>
                  <a:schemeClr val="bg1"/>
                </a:solidFill>
                <a:latin typeface="Calibri"/>
                <a:ea typeface="Arial"/>
                <a:cs typeface="Arial"/>
              </a:rPr>
              <a:t>bedste</a:t>
            </a:r>
            <a:r>
              <a:rPr lang="nb-NO" b="0" i="0" u="none" strike="noStrike" dirty="0">
                <a:solidFill>
                  <a:schemeClr val="bg1"/>
                </a:solidFill>
                <a:latin typeface="Calibri"/>
                <a:ea typeface="Arial"/>
                <a:cs typeface="Arial"/>
              </a:rPr>
              <a:t> for dit barn.</a:t>
            </a:r>
            <a:endParaRPr lang="en-US" b="0" i="0" dirty="0">
              <a:solidFill>
                <a:schemeClr val="bg1"/>
              </a:solidFill>
              <a:latin typeface="Arial"/>
              <a:ea typeface="Arial"/>
              <a:cs typeface="Arial"/>
            </a:endParaRPr>
          </a:p>
          <a:p>
            <a:pPr lvl="0" algn="l" rtl="0">
              <a:buChar char="•"/>
            </a:pPr>
            <a:r>
              <a:rPr lang="nb-NO" b="0" i="0" u="none" strike="noStrike" dirty="0">
                <a:solidFill>
                  <a:schemeClr val="bg1"/>
                </a:solidFill>
                <a:latin typeface="Calibri"/>
                <a:ea typeface="Arial"/>
                <a:cs typeface="Arial"/>
              </a:rPr>
              <a:t>Der </a:t>
            </a:r>
            <a:r>
              <a:rPr lang="nb-NO" b="0" i="0" u="none" strike="noStrike" dirty="0" err="1">
                <a:solidFill>
                  <a:schemeClr val="bg1"/>
                </a:solidFill>
                <a:latin typeface="Calibri"/>
                <a:ea typeface="Arial"/>
                <a:cs typeface="Arial"/>
              </a:rPr>
              <a:t>findes</a:t>
            </a:r>
            <a:r>
              <a:rPr lang="nb-NO" b="0" i="0" u="none" strike="noStrike" dirty="0">
                <a:solidFill>
                  <a:schemeClr val="bg1"/>
                </a:solidFill>
                <a:latin typeface="Calibri"/>
                <a:ea typeface="Arial"/>
                <a:cs typeface="Arial"/>
              </a:rPr>
              <a:t> ikke </a:t>
            </a:r>
            <a:r>
              <a:rPr lang="nb-NO" b="0" i="0" u="none" strike="noStrike" dirty="0" err="1">
                <a:solidFill>
                  <a:schemeClr val="bg1"/>
                </a:solidFill>
                <a:latin typeface="Calibri"/>
                <a:ea typeface="Arial"/>
                <a:cs typeface="Arial"/>
              </a:rPr>
              <a:t>umotiverede</a:t>
            </a:r>
            <a:r>
              <a:rPr lang="nb-NO" b="0" i="0" u="none" strike="noStrike" dirty="0">
                <a:solidFill>
                  <a:schemeClr val="bg1"/>
                </a:solidFill>
                <a:latin typeface="Calibri"/>
                <a:ea typeface="Arial"/>
                <a:cs typeface="Arial"/>
              </a:rPr>
              <a:t> </a:t>
            </a:r>
            <a:r>
              <a:rPr lang="nb-NO" b="0" i="0" u="none" strike="noStrike" dirty="0" err="1">
                <a:solidFill>
                  <a:schemeClr val="bg1"/>
                </a:solidFill>
                <a:latin typeface="Calibri"/>
                <a:ea typeface="Arial"/>
                <a:cs typeface="Arial"/>
              </a:rPr>
              <a:t>forældre</a:t>
            </a:r>
            <a:r>
              <a:rPr lang="nb-NO" b="0" i="0" u="none" strike="noStrike" dirty="0">
                <a:solidFill>
                  <a:schemeClr val="bg1"/>
                </a:solidFill>
                <a:latin typeface="Calibri"/>
                <a:ea typeface="Arial"/>
                <a:cs typeface="Arial"/>
              </a:rPr>
              <a:t>, bare </a:t>
            </a:r>
            <a:r>
              <a:rPr lang="nb-NO" dirty="0">
                <a:solidFill>
                  <a:schemeClr val="bg1"/>
                </a:solidFill>
                <a:latin typeface="Calibri"/>
                <a:ea typeface="Arial"/>
                <a:cs typeface="Arial"/>
              </a:rPr>
              <a:t>bange</a:t>
            </a:r>
            <a:r>
              <a:rPr lang="nb-NO" b="0" i="0" u="none" strike="noStrike" dirty="0">
                <a:solidFill>
                  <a:schemeClr val="bg1"/>
                </a:solidFill>
                <a:latin typeface="Calibri"/>
                <a:ea typeface="Arial"/>
                <a:cs typeface="Arial"/>
              </a:rPr>
              <a:t>, </a:t>
            </a:r>
            <a:r>
              <a:rPr lang="nb-NO" b="0" i="0" u="none" strike="noStrike" dirty="0" err="1">
                <a:solidFill>
                  <a:schemeClr val="bg1"/>
                </a:solidFill>
                <a:latin typeface="Calibri"/>
                <a:ea typeface="Arial"/>
                <a:cs typeface="Arial"/>
              </a:rPr>
              <a:t>magtesløse</a:t>
            </a:r>
            <a:r>
              <a:rPr lang="nb-NO" b="0" i="0" u="none" strike="noStrike" dirty="0">
                <a:solidFill>
                  <a:schemeClr val="bg1"/>
                </a:solidFill>
                <a:latin typeface="Calibri"/>
                <a:ea typeface="Arial"/>
                <a:cs typeface="Arial"/>
              </a:rPr>
              <a:t> eller </a:t>
            </a:r>
            <a:r>
              <a:rPr lang="nb-NO" b="0" i="0" u="none" strike="noStrike" dirty="0" err="1">
                <a:solidFill>
                  <a:schemeClr val="bg1"/>
                </a:solidFill>
                <a:latin typeface="Calibri"/>
                <a:ea typeface="Arial"/>
                <a:cs typeface="Arial"/>
              </a:rPr>
              <a:t>skamfulde</a:t>
            </a:r>
            <a:r>
              <a:rPr lang="nb-NO" b="0" i="0" u="none" strike="noStrike" dirty="0">
                <a:solidFill>
                  <a:schemeClr val="bg1"/>
                </a:solidFill>
                <a:latin typeface="Calibri"/>
                <a:ea typeface="Arial"/>
                <a:cs typeface="Arial"/>
              </a:rPr>
              <a:t> </a:t>
            </a:r>
            <a:r>
              <a:rPr lang="nb-NO" b="0" i="0" u="none" strike="noStrike" dirty="0" err="1">
                <a:solidFill>
                  <a:schemeClr val="bg1"/>
                </a:solidFill>
                <a:latin typeface="Calibri"/>
                <a:ea typeface="Arial"/>
                <a:cs typeface="Arial"/>
              </a:rPr>
              <a:t>forældre</a:t>
            </a:r>
            <a:r>
              <a:rPr lang="nb-NO" b="0" i="0" u="none" strike="noStrike" dirty="0">
                <a:solidFill>
                  <a:schemeClr val="bg1"/>
                </a:solidFill>
                <a:latin typeface="Calibri"/>
                <a:ea typeface="Arial"/>
                <a:cs typeface="Arial"/>
              </a:rPr>
              <a:t>, som har </a:t>
            </a:r>
            <a:r>
              <a:rPr lang="nb-NO" b="0" i="0" u="none" strike="noStrike" dirty="0" err="1">
                <a:solidFill>
                  <a:schemeClr val="bg1"/>
                </a:solidFill>
                <a:latin typeface="Calibri"/>
                <a:ea typeface="Arial"/>
                <a:cs typeface="Arial"/>
              </a:rPr>
              <a:t>brug</a:t>
            </a:r>
            <a:r>
              <a:rPr lang="nb-NO" b="0" i="0" u="none" strike="noStrike" dirty="0">
                <a:solidFill>
                  <a:schemeClr val="bg1"/>
                </a:solidFill>
                <a:latin typeface="Calibri"/>
                <a:ea typeface="Arial"/>
                <a:cs typeface="Arial"/>
              </a:rPr>
              <a:t> for at blive </a:t>
            </a:r>
            <a:r>
              <a:rPr lang="nb-NO" b="0" i="0" u="none" strike="noStrike" dirty="0" err="1">
                <a:solidFill>
                  <a:schemeClr val="bg1"/>
                </a:solidFill>
                <a:latin typeface="Calibri"/>
                <a:ea typeface="Arial"/>
                <a:cs typeface="Arial"/>
              </a:rPr>
              <a:t>mødt</a:t>
            </a:r>
            <a:r>
              <a:rPr lang="nb-NO" dirty="0">
                <a:solidFill>
                  <a:schemeClr val="bg1"/>
                </a:solidFill>
                <a:latin typeface="Calibri"/>
                <a:ea typeface="Arial"/>
                <a:cs typeface="Arial"/>
              </a:rPr>
              <a:t> </a:t>
            </a:r>
            <a:r>
              <a:rPr lang="nb-NO" b="0" i="0" u="none" strike="noStrike" dirty="0">
                <a:solidFill>
                  <a:schemeClr val="bg1"/>
                </a:solidFill>
                <a:latin typeface="Calibri"/>
                <a:ea typeface="Arial"/>
                <a:cs typeface="Arial"/>
              </a:rPr>
              <a:t>med empati og forståelse</a:t>
            </a:r>
            <a:r>
              <a:rPr lang="en-US" b="0" i="0" dirty="0">
                <a:solidFill>
                  <a:schemeClr val="bg1"/>
                </a:solidFill>
                <a:latin typeface="Calibri"/>
                <a:ea typeface="Arial"/>
                <a:cs typeface="Arial"/>
              </a:rPr>
              <a:t>​.</a:t>
            </a:r>
          </a:p>
          <a:p>
            <a:endParaRPr lang="en-US" dirty="0">
              <a:solidFill>
                <a:schemeClr val="bg1"/>
              </a:solidFill>
              <a:latin typeface="Arial"/>
              <a:ea typeface="Arial"/>
              <a:cs typeface="Arial"/>
            </a:endParaRPr>
          </a:p>
          <a:p>
            <a:endParaRPr lang="en-US" dirty="0">
              <a:solidFill>
                <a:schemeClr val="bg1"/>
              </a:solidFill>
              <a:latin typeface="Arial"/>
              <a:ea typeface="Arial"/>
              <a:cs typeface="Arial"/>
            </a:endParaRPr>
          </a:p>
          <a:p>
            <a:pPr marL="0" indent="0">
              <a:buNone/>
            </a:pPr>
            <a:endParaRPr lang="en-US" sz="4000" dirty="0">
              <a:solidFill>
                <a:schemeClr val="bg1"/>
              </a:solidFill>
              <a:latin typeface="Arial"/>
              <a:ea typeface="Arial"/>
              <a:cs typeface="Arial"/>
            </a:endParaRPr>
          </a:p>
        </p:txBody>
      </p:sp>
      <p:sp>
        <p:nvSpPr>
          <p:cNvPr id="5" name="Plassholder for bunntekst 4">
            <a:extLst>
              <a:ext uri="{FF2B5EF4-FFF2-40B4-BE49-F238E27FC236}">
                <a16:creationId xmlns:a16="http://schemas.microsoft.com/office/drawing/2014/main" id="{B29FC16D-B368-481A-9C65-D194A5991469}"/>
              </a:ext>
            </a:extLst>
          </p:cNvPr>
          <p:cNvSpPr>
            <a:spLocks noGrp="1"/>
          </p:cNvSpPr>
          <p:nvPr>
            <p:ph type="ftr" sz="quarter" idx="11"/>
          </p:nvPr>
        </p:nvSpPr>
        <p:spPr>
          <a:xfrm>
            <a:off x="4038600" y="6356350"/>
            <a:ext cx="2643554" cy="360973"/>
          </a:xfrm>
        </p:spPr>
        <p:txBody>
          <a:bodyPr/>
          <a:lstStyle/>
          <a:p>
            <a:r>
              <a:rPr lang="en-US"/>
              <a:t>Psykoterapeut MPF Charlotte Krolykke                                                    Copyright Joanne Dolhanty 2018</a:t>
            </a:r>
            <a:endParaRPr lang="nb-NO" dirty="0"/>
          </a:p>
        </p:txBody>
      </p:sp>
    </p:spTree>
    <p:extLst>
      <p:ext uri="{BB962C8B-B14F-4D97-AF65-F5344CB8AC3E}">
        <p14:creationId xmlns:p14="http://schemas.microsoft.com/office/powerpoint/2010/main" val="1748514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4" name="Tittel 3"/>
          <p:cNvSpPr>
            <a:spLocks noGrp="1"/>
          </p:cNvSpPr>
          <p:nvPr>
            <p:ph type="title"/>
          </p:nvPr>
        </p:nvSpPr>
        <p:spPr>
          <a:xfrm>
            <a:off x="684212" y="3429000"/>
            <a:ext cx="11081068" cy="1697400"/>
          </a:xfrm>
        </p:spPr>
        <p:txBody>
          <a:bodyPr>
            <a:normAutofit fontScale="90000"/>
          </a:bodyPr>
          <a:lstStyle/>
          <a:p>
            <a:pPr algn="ctr"/>
            <a:r>
              <a:rPr lang="nb-NO" sz="7200" dirty="0">
                <a:solidFill>
                  <a:srgbClr val="5EA4C9"/>
                </a:solidFill>
              </a:rPr>
              <a:t>Hvordan </a:t>
            </a:r>
            <a:r>
              <a:rPr lang="nb-NO" sz="7200" dirty="0" err="1">
                <a:solidFill>
                  <a:srgbClr val="5EA4C9"/>
                </a:solidFill>
              </a:rPr>
              <a:t>undgår</a:t>
            </a:r>
            <a:r>
              <a:rPr lang="nb-NO" sz="7200" dirty="0">
                <a:solidFill>
                  <a:srgbClr val="5EA4C9"/>
                </a:solidFill>
              </a:rPr>
              <a:t> du at </a:t>
            </a:r>
            <a:r>
              <a:rPr lang="nb-NO" sz="7200" dirty="0" err="1">
                <a:solidFill>
                  <a:srgbClr val="5EA4C9"/>
                </a:solidFill>
              </a:rPr>
              <a:t>undgå</a:t>
            </a:r>
            <a:r>
              <a:rPr lang="nb-NO" sz="7200" dirty="0">
                <a:solidFill>
                  <a:srgbClr val="5EA4C9"/>
                </a:solidFill>
              </a:rPr>
              <a:t>?</a:t>
            </a:r>
          </a:p>
        </p:txBody>
      </p:sp>
      <p:sp>
        <p:nvSpPr>
          <p:cNvPr id="8" name="Plassholder for bunntekst 7"/>
          <p:cNvSpPr>
            <a:spLocks noGrp="1"/>
          </p:cNvSpPr>
          <p:nvPr>
            <p:ph type="ftr" sz="quarter" idx="11"/>
          </p:nvPr>
        </p:nvSpPr>
        <p:spPr/>
        <p:txBody>
          <a:bodyPr/>
          <a:lstStyle/>
          <a:p>
            <a:r>
              <a:rPr lang="en-US"/>
              <a:t>Psykoterapeut MPF Charlotte Krolykke                                                    Copyright Joanne Dolhanty 2018</a:t>
            </a:r>
            <a:endParaRPr lang="en-US" dirty="0"/>
          </a:p>
        </p:txBody>
      </p:sp>
    </p:spTree>
    <p:extLst>
      <p:ext uri="{BB962C8B-B14F-4D97-AF65-F5344CB8AC3E}">
        <p14:creationId xmlns:p14="http://schemas.microsoft.com/office/powerpoint/2010/main" val="4030999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FFF8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1895FFF-C6E9-F943-A8CF-0AE68D2B77C8}"/>
              </a:ext>
            </a:extLst>
          </p:cNvPr>
          <p:cNvSpPr>
            <a:spLocks noGrp="1"/>
          </p:cNvSpPr>
          <p:nvPr>
            <p:ph type="title"/>
          </p:nvPr>
        </p:nvSpPr>
        <p:spPr/>
        <p:txBody>
          <a:bodyPr/>
          <a:lstStyle/>
          <a:p>
            <a:r>
              <a:rPr lang="nb-NO" dirty="0" err="1">
                <a:solidFill>
                  <a:schemeClr val="bg2">
                    <a:lumMod val="25000"/>
                  </a:schemeClr>
                </a:solidFill>
              </a:rPr>
              <a:t>Forældre</a:t>
            </a:r>
            <a:r>
              <a:rPr lang="nb-NO" dirty="0">
                <a:solidFill>
                  <a:schemeClr val="bg2">
                    <a:lumMod val="25000"/>
                  </a:schemeClr>
                </a:solidFill>
              </a:rPr>
              <a:t> styrket </a:t>
            </a:r>
            <a:r>
              <a:rPr lang="nb-NO" dirty="0" err="1">
                <a:solidFill>
                  <a:schemeClr val="bg2">
                    <a:lumMod val="25000"/>
                  </a:schemeClr>
                </a:solidFill>
              </a:rPr>
              <a:t>af</a:t>
            </a:r>
            <a:r>
              <a:rPr lang="nb-NO" dirty="0">
                <a:solidFill>
                  <a:schemeClr val="bg2">
                    <a:lumMod val="25000"/>
                  </a:schemeClr>
                </a:solidFill>
              </a:rPr>
              <a:t> følelser</a:t>
            </a:r>
          </a:p>
        </p:txBody>
      </p:sp>
      <p:sp>
        <p:nvSpPr>
          <p:cNvPr id="3" name="Plassholder for tekst 2">
            <a:extLst>
              <a:ext uri="{FF2B5EF4-FFF2-40B4-BE49-F238E27FC236}">
                <a16:creationId xmlns:a16="http://schemas.microsoft.com/office/drawing/2014/main" id="{BC6F0144-531A-4E49-B8F0-3EA88A6284C9}"/>
              </a:ext>
            </a:extLst>
          </p:cNvPr>
          <p:cNvSpPr>
            <a:spLocks noGrp="1"/>
          </p:cNvSpPr>
          <p:nvPr>
            <p:ph type="body" idx="1"/>
          </p:nvPr>
        </p:nvSpPr>
        <p:spPr>
          <a:xfrm>
            <a:off x="907819" y="2090365"/>
            <a:ext cx="3304931" cy="576262"/>
          </a:xfrm>
          <a:solidFill>
            <a:srgbClr val="5EA4C9"/>
          </a:solidFill>
          <a:ln/>
        </p:spPr>
        <p:style>
          <a:lnRef idx="0">
            <a:schemeClr val="accent1"/>
          </a:lnRef>
          <a:fillRef idx="3">
            <a:schemeClr val="accent1"/>
          </a:fillRef>
          <a:effectRef idx="3">
            <a:schemeClr val="accent1"/>
          </a:effectRef>
          <a:fontRef idx="minor">
            <a:schemeClr val="lt1"/>
          </a:fontRef>
        </p:style>
        <p:txBody>
          <a:bodyPr/>
          <a:lstStyle/>
          <a:p>
            <a:endParaRPr lang="en-CA" dirty="0"/>
          </a:p>
          <a:p>
            <a:endParaRPr lang="en-CA" dirty="0"/>
          </a:p>
          <a:p>
            <a:endParaRPr lang="en-CA" dirty="0"/>
          </a:p>
          <a:p>
            <a:endParaRPr lang="en-CA" dirty="0"/>
          </a:p>
          <a:p>
            <a:endParaRPr lang="en-CA" dirty="0"/>
          </a:p>
          <a:p>
            <a:r>
              <a:rPr lang="nb-NO" dirty="0"/>
              <a:t>Forstå følelser</a:t>
            </a:r>
          </a:p>
        </p:txBody>
      </p:sp>
      <p:sp>
        <p:nvSpPr>
          <p:cNvPr id="4" name="Plassholder for tekst 3">
            <a:extLst>
              <a:ext uri="{FF2B5EF4-FFF2-40B4-BE49-F238E27FC236}">
                <a16:creationId xmlns:a16="http://schemas.microsoft.com/office/drawing/2014/main" id="{8A492914-28E9-ED4F-AD9D-57BF3E29754A}"/>
              </a:ext>
            </a:extLst>
          </p:cNvPr>
          <p:cNvSpPr>
            <a:spLocks noGrp="1"/>
          </p:cNvSpPr>
          <p:nvPr>
            <p:ph type="body" sz="half" idx="15"/>
          </p:nvPr>
        </p:nvSpPr>
        <p:spPr>
          <a:xfrm>
            <a:off x="913774" y="2943355"/>
            <a:ext cx="3298976" cy="3559045"/>
          </a:xfrm>
          <a:ln w="28575">
            <a:solidFill>
              <a:schemeClr val="tx1"/>
            </a:solidFill>
          </a:ln>
        </p:spPr>
        <p:txBody>
          <a:bodyPr anchor="ctr">
            <a:noAutofit/>
          </a:bodyPr>
          <a:lstStyle/>
          <a:p>
            <a:pPr>
              <a:defRPr/>
            </a:pPr>
            <a:r>
              <a:rPr lang="en-CA" sz="2400" b="1" dirty="0">
                <a:solidFill>
                  <a:schemeClr val="bg2">
                    <a:lumMod val="25000"/>
                  </a:schemeClr>
                </a:solidFill>
              </a:rPr>
              <a:t>Du har </a:t>
            </a:r>
            <a:r>
              <a:rPr lang="en-CA" sz="2400" b="1" dirty="0" err="1">
                <a:solidFill>
                  <a:schemeClr val="bg2">
                    <a:lumMod val="25000"/>
                  </a:schemeClr>
                </a:solidFill>
              </a:rPr>
              <a:t>allerede</a:t>
            </a:r>
            <a:r>
              <a:rPr lang="en-CA" sz="2400" b="1" dirty="0">
                <a:solidFill>
                  <a:schemeClr val="bg2">
                    <a:lumMod val="25000"/>
                  </a:schemeClr>
                </a:solidFill>
              </a:rPr>
              <a:t> den </a:t>
            </a:r>
            <a:r>
              <a:rPr lang="en-CA" sz="2400" b="1" dirty="0" err="1">
                <a:solidFill>
                  <a:schemeClr val="bg2">
                    <a:lumMod val="25000"/>
                  </a:schemeClr>
                </a:solidFill>
              </a:rPr>
              <a:t>følelsesvisdom</a:t>
            </a:r>
            <a:r>
              <a:rPr lang="en-CA" sz="2400" b="1" dirty="0">
                <a:solidFill>
                  <a:schemeClr val="bg2">
                    <a:lumMod val="25000"/>
                  </a:schemeClr>
                </a:solidFill>
              </a:rPr>
              <a:t> </a:t>
            </a:r>
            <a:r>
              <a:rPr lang="en-CA" sz="2400" b="1" dirty="0" err="1">
                <a:solidFill>
                  <a:schemeClr val="bg2">
                    <a:lumMod val="25000"/>
                  </a:schemeClr>
                </a:solidFill>
              </a:rPr>
              <a:t>og</a:t>
            </a:r>
            <a:r>
              <a:rPr lang="en-CA" sz="2400" b="1" dirty="0">
                <a:solidFill>
                  <a:schemeClr val="bg2">
                    <a:lumMod val="25000"/>
                  </a:schemeClr>
                </a:solidFill>
              </a:rPr>
              <a:t> </a:t>
            </a:r>
            <a:r>
              <a:rPr lang="en-CA" sz="2400" b="1" dirty="0" err="1">
                <a:solidFill>
                  <a:schemeClr val="bg2">
                    <a:lumMod val="25000"/>
                  </a:schemeClr>
                </a:solidFill>
              </a:rPr>
              <a:t>empati</a:t>
            </a:r>
            <a:r>
              <a:rPr lang="en-CA" sz="2400" b="1" dirty="0">
                <a:solidFill>
                  <a:schemeClr val="bg2">
                    <a:lumMod val="25000"/>
                  </a:schemeClr>
                </a:solidFill>
              </a:rPr>
              <a:t>, </a:t>
            </a:r>
            <a:r>
              <a:rPr lang="en-CA" sz="2400" b="1" dirty="0" err="1">
                <a:solidFill>
                  <a:schemeClr val="bg2">
                    <a:lumMod val="25000"/>
                  </a:schemeClr>
                </a:solidFill>
              </a:rPr>
              <a:t>som</a:t>
            </a:r>
            <a:r>
              <a:rPr lang="en-CA" sz="2400" b="1" dirty="0">
                <a:solidFill>
                  <a:schemeClr val="bg2">
                    <a:lumMod val="25000"/>
                  </a:schemeClr>
                </a:solidFill>
              </a:rPr>
              <a:t> du har </a:t>
            </a:r>
            <a:r>
              <a:rPr lang="en-CA" sz="2400" b="1" dirty="0" err="1">
                <a:solidFill>
                  <a:schemeClr val="bg2">
                    <a:lumMod val="25000"/>
                  </a:schemeClr>
                </a:solidFill>
              </a:rPr>
              <a:t>brug</a:t>
            </a:r>
            <a:r>
              <a:rPr lang="en-CA" sz="2400" b="1" dirty="0">
                <a:solidFill>
                  <a:schemeClr val="bg2">
                    <a:lumMod val="25000"/>
                  </a:schemeClr>
                </a:solidFill>
              </a:rPr>
              <a:t> for til at </a:t>
            </a:r>
            <a:r>
              <a:rPr lang="en-CA" sz="2400" b="1" dirty="0" err="1">
                <a:solidFill>
                  <a:schemeClr val="bg2">
                    <a:lumMod val="25000"/>
                  </a:schemeClr>
                </a:solidFill>
              </a:rPr>
              <a:t>vejlede</a:t>
            </a:r>
            <a:r>
              <a:rPr lang="en-CA" sz="2400" b="1" dirty="0">
                <a:solidFill>
                  <a:schemeClr val="bg2">
                    <a:lumMod val="25000"/>
                  </a:schemeClr>
                </a:solidFill>
              </a:rPr>
              <a:t> </a:t>
            </a:r>
            <a:r>
              <a:rPr lang="en-CA" sz="2400" b="1" dirty="0" err="1">
                <a:solidFill>
                  <a:schemeClr val="bg2">
                    <a:lumMod val="25000"/>
                  </a:schemeClr>
                </a:solidFill>
              </a:rPr>
              <a:t>dit</a:t>
            </a:r>
            <a:r>
              <a:rPr lang="en-CA" sz="2400" b="1" dirty="0">
                <a:solidFill>
                  <a:schemeClr val="bg2">
                    <a:lumMod val="25000"/>
                  </a:schemeClr>
                </a:solidFill>
              </a:rPr>
              <a:t> barn </a:t>
            </a:r>
            <a:r>
              <a:rPr lang="en-CA" sz="2400" b="1" dirty="0" err="1">
                <a:solidFill>
                  <a:schemeClr val="bg2">
                    <a:lumMod val="25000"/>
                  </a:schemeClr>
                </a:solidFill>
              </a:rPr>
              <a:t>gennem</a:t>
            </a:r>
            <a:r>
              <a:rPr lang="en-CA" sz="2400" b="1" dirty="0">
                <a:solidFill>
                  <a:schemeClr val="bg2">
                    <a:lumMod val="25000"/>
                  </a:schemeClr>
                </a:solidFill>
              </a:rPr>
              <a:t> </a:t>
            </a:r>
            <a:r>
              <a:rPr lang="en-CA" sz="2400" b="1" dirty="0" err="1">
                <a:solidFill>
                  <a:schemeClr val="bg2">
                    <a:lumMod val="25000"/>
                  </a:schemeClr>
                </a:solidFill>
              </a:rPr>
              <a:t>vanskelighederne</a:t>
            </a:r>
            <a:r>
              <a:rPr lang="en-CA" sz="2400" b="1" dirty="0">
                <a:solidFill>
                  <a:schemeClr val="bg2">
                    <a:lumMod val="25000"/>
                  </a:schemeClr>
                </a:solidFill>
              </a:rPr>
              <a:t>.</a:t>
            </a:r>
          </a:p>
          <a:p>
            <a:pPr>
              <a:defRPr/>
            </a:pPr>
            <a:r>
              <a:rPr lang="en-CA" sz="2400" b="1" dirty="0">
                <a:solidFill>
                  <a:schemeClr val="bg2">
                    <a:lumMod val="25000"/>
                  </a:schemeClr>
                </a:solidFill>
              </a:rPr>
              <a:t>Du har bare </a:t>
            </a:r>
            <a:r>
              <a:rPr lang="en-CA" sz="2400" b="1" dirty="0" err="1">
                <a:solidFill>
                  <a:schemeClr val="bg2">
                    <a:lumMod val="25000"/>
                  </a:schemeClr>
                </a:solidFill>
              </a:rPr>
              <a:t>brug</a:t>
            </a:r>
            <a:r>
              <a:rPr lang="en-CA" sz="2400" b="1" dirty="0">
                <a:solidFill>
                  <a:schemeClr val="bg2">
                    <a:lumMod val="25000"/>
                  </a:schemeClr>
                </a:solidFill>
              </a:rPr>
              <a:t> for </a:t>
            </a:r>
            <a:r>
              <a:rPr lang="en-CA" sz="2400" b="1" dirty="0" err="1">
                <a:solidFill>
                  <a:schemeClr val="bg2">
                    <a:lumMod val="25000"/>
                  </a:schemeClr>
                </a:solidFill>
              </a:rPr>
              <a:t>støtte</a:t>
            </a:r>
            <a:r>
              <a:rPr lang="en-CA" sz="2400" b="1" dirty="0">
                <a:solidFill>
                  <a:schemeClr val="bg2">
                    <a:lumMod val="25000"/>
                  </a:schemeClr>
                </a:solidFill>
              </a:rPr>
              <a:t> til at </a:t>
            </a:r>
            <a:r>
              <a:rPr lang="en-CA" sz="2400" b="1" dirty="0" err="1">
                <a:solidFill>
                  <a:schemeClr val="bg2">
                    <a:lumMod val="25000"/>
                  </a:schemeClr>
                </a:solidFill>
              </a:rPr>
              <a:t>finde</a:t>
            </a:r>
            <a:r>
              <a:rPr lang="en-CA" sz="2400" b="1" dirty="0">
                <a:solidFill>
                  <a:schemeClr val="bg2">
                    <a:lumMod val="25000"/>
                  </a:schemeClr>
                </a:solidFill>
              </a:rPr>
              <a:t> </a:t>
            </a:r>
            <a:r>
              <a:rPr lang="en-CA" sz="2400" b="1" dirty="0" err="1">
                <a:solidFill>
                  <a:schemeClr val="bg2">
                    <a:lumMod val="25000"/>
                  </a:schemeClr>
                </a:solidFill>
              </a:rPr>
              <a:t>denne</a:t>
            </a:r>
            <a:r>
              <a:rPr lang="en-CA" sz="2400" b="1" dirty="0">
                <a:solidFill>
                  <a:schemeClr val="bg2">
                    <a:lumMod val="25000"/>
                  </a:schemeClr>
                </a:solidFill>
              </a:rPr>
              <a:t> </a:t>
            </a:r>
            <a:r>
              <a:rPr lang="en-CA" sz="2400" b="1" dirty="0" err="1">
                <a:solidFill>
                  <a:schemeClr val="bg2">
                    <a:lumMod val="25000"/>
                  </a:schemeClr>
                </a:solidFill>
              </a:rPr>
              <a:t>visdom</a:t>
            </a:r>
            <a:r>
              <a:rPr lang="en-CA" sz="2400" b="1" dirty="0">
                <a:solidFill>
                  <a:schemeClr val="bg2">
                    <a:lumMod val="25000"/>
                  </a:schemeClr>
                </a:solidFill>
              </a:rPr>
              <a:t> </a:t>
            </a:r>
            <a:r>
              <a:rPr lang="en-CA" sz="2400" b="1" dirty="0" err="1">
                <a:solidFill>
                  <a:schemeClr val="bg2">
                    <a:lumMod val="25000"/>
                  </a:schemeClr>
                </a:solidFill>
              </a:rPr>
              <a:t>frem</a:t>
            </a:r>
            <a:r>
              <a:rPr lang="en-CA" sz="2400" b="1" dirty="0">
                <a:solidFill>
                  <a:schemeClr val="bg2">
                    <a:lumMod val="25000"/>
                  </a:schemeClr>
                </a:solidFill>
              </a:rPr>
              <a:t>!</a:t>
            </a:r>
            <a:endParaRPr lang="nb-NO" sz="2400" b="1" dirty="0">
              <a:solidFill>
                <a:schemeClr val="bg2">
                  <a:lumMod val="25000"/>
                </a:schemeClr>
              </a:solidFill>
            </a:endParaRPr>
          </a:p>
        </p:txBody>
      </p:sp>
      <p:sp>
        <p:nvSpPr>
          <p:cNvPr id="5" name="Plassholder for tekst 4">
            <a:extLst>
              <a:ext uri="{FF2B5EF4-FFF2-40B4-BE49-F238E27FC236}">
                <a16:creationId xmlns:a16="http://schemas.microsoft.com/office/drawing/2014/main" id="{3A10C282-7823-3347-8F47-55DEC80C6DEF}"/>
              </a:ext>
            </a:extLst>
          </p:cNvPr>
          <p:cNvSpPr>
            <a:spLocks noGrp="1"/>
          </p:cNvSpPr>
          <p:nvPr>
            <p:ph type="body" sz="quarter" idx="3"/>
          </p:nvPr>
        </p:nvSpPr>
        <p:spPr>
          <a:xfrm>
            <a:off x="4441347" y="2090365"/>
            <a:ext cx="3303351" cy="576262"/>
          </a:xfrm>
          <a:solidFill>
            <a:srgbClr val="5EA4C9"/>
          </a:solidFill>
          <a:ln/>
        </p:spPr>
        <p:style>
          <a:lnRef idx="0">
            <a:schemeClr val="accent1"/>
          </a:lnRef>
          <a:fillRef idx="3">
            <a:schemeClr val="accent1"/>
          </a:fillRef>
          <a:effectRef idx="3">
            <a:schemeClr val="accent1"/>
          </a:effectRef>
          <a:fontRef idx="minor">
            <a:schemeClr val="lt1"/>
          </a:fontRef>
        </p:style>
        <p:txBody>
          <a:bodyPr/>
          <a:lstStyle/>
          <a:p>
            <a:r>
              <a:rPr lang="nb-NO" dirty="0" err="1"/>
              <a:t>Øge</a:t>
            </a:r>
            <a:r>
              <a:rPr lang="nb-NO" dirty="0"/>
              <a:t> </a:t>
            </a:r>
            <a:r>
              <a:rPr lang="nb-NO" dirty="0" err="1"/>
              <a:t>motivationen</a:t>
            </a:r>
            <a:endParaRPr lang="nb-NO" dirty="0"/>
          </a:p>
        </p:txBody>
      </p:sp>
      <p:sp>
        <p:nvSpPr>
          <p:cNvPr id="6" name="Plassholder for tekst 5">
            <a:extLst>
              <a:ext uri="{FF2B5EF4-FFF2-40B4-BE49-F238E27FC236}">
                <a16:creationId xmlns:a16="http://schemas.microsoft.com/office/drawing/2014/main" id="{E24CF4B9-AD82-8D4A-8A4E-189A4AABEEDD}"/>
              </a:ext>
            </a:extLst>
          </p:cNvPr>
          <p:cNvSpPr>
            <a:spLocks noGrp="1"/>
          </p:cNvSpPr>
          <p:nvPr>
            <p:ph type="body" sz="half" idx="16"/>
          </p:nvPr>
        </p:nvSpPr>
        <p:spPr>
          <a:xfrm>
            <a:off x="4441348" y="2943355"/>
            <a:ext cx="3303351" cy="3559045"/>
          </a:xfrm>
          <a:ln w="28575">
            <a:solidFill>
              <a:schemeClr val="tx1"/>
            </a:solidFill>
          </a:ln>
        </p:spPr>
        <p:txBody>
          <a:bodyPr>
            <a:noAutofit/>
          </a:bodyPr>
          <a:lstStyle/>
          <a:p>
            <a:r>
              <a:rPr lang="en-CA" sz="2400" b="1" dirty="0">
                <a:solidFill>
                  <a:schemeClr val="bg2">
                    <a:lumMod val="25000"/>
                  </a:schemeClr>
                </a:solidFill>
              </a:rPr>
              <a:t>Du har </a:t>
            </a:r>
            <a:r>
              <a:rPr lang="en-CA" sz="2400" b="1" dirty="0" err="1">
                <a:solidFill>
                  <a:schemeClr val="bg2">
                    <a:lumMod val="25000"/>
                  </a:schemeClr>
                </a:solidFill>
              </a:rPr>
              <a:t>allerede</a:t>
            </a:r>
            <a:r>
              <a:rPr lang="en-CA" sz="2400" b="1" dirty="0">
                <a:solidFill>
                  <a:schemeClr val="bg2">
                    <a:lumMod val="25000"/>
                  </a:schemeClr>
                </a:solidFill>
              </a:rPr>
              <a:t> motivation til at </a:t>
            </a:r>
            <a:r>
              <a:rPr lang="en-CA" sz="2400" b="1" dirty="0" err="1">
                <a:solidFill>
                  <a:schemeClr val="bg2">
                    <a:lumMod val="25000"/>
                  </a:schemeClr>
                </a:solidFill>
              </a:rPr>
              <a:t>være</a:t>
            </a:r>
            <a:r>
              <a:rPr lang="en-CA" sz="2400" b="1" dirty="0">
                <a:solidFill>
                  <a:schemeClr val="bg2">
                    <a:lumMod val="25000"/>
                  </a:schemeClr>
                </a:solidFill>
              </a:rPr>
              <a:t> der for </a:t>
            </a:r>
            <a:r>
              <a:rPr lang="en-CA" sz="2400" b="1" dirty="0" err="1">
                <a:solidFill>
                  <a:schemeClr val="bg2">
                    <a:lumMod val="25000"/>
                  </a:schemeClr>
                </a:solidFill>
              </a:rPr>
              <a:t>dit</a:t>
            </a:r>
            <a:r>
              <a:rPr lang="en-CA" sz="2400" b="1" dirty="0">
                <a:solidFill>
                  <a:schemeClr val="bg2">
                    <a:lumMod val="25000"/>
                  </a:schemeClr>
                </a:solidFill>
              </a:rPr>
              <a:t> barn, </a:t>
            </a:r>
            <a:r>
              <a:rPr lang="en-CA" sz="2400" b="1" dirty="0" err="1">
                <a:solidFill>
                  <a:schemeClr val="bg2">
                    <a:lumMod val="25000"/>
                  </a:schemeClr>
                </a:solidFill>
              </a:rPr>
              <a:t>når</a:t>
            </a:r>
            <a:r>
              <a:rPr lang="en-CA" sz="2400" b="1" dirty="0">
                <a:solidFill>
                  <a:schemeClr val="bg2">
                    <a:lumMod val="25000"/>
                  </a:schemeClr>
                </a:solidFill>
              </a:rPr>
              <a:t> </a:t>
            </a:r>
            <a:r>
              <a:rPr lang="en-CA" sz="2400" b="1" dirty="0" err="1">
                <a:solidFill>
                  <a:schemeClr val="bg2">
                    <a:lumMod val="25000"/>
                  </a:schemeClr>
                </a:solidFill>
              </a:rPr>
              <a:t>barnet</a:t>
            </a:r>
            <a:r>
              <a:rPr lang="en-CA" sz="2400" b="1" dirty="0">
                <a:solidFill>
                  <a:schemeClr val="bg2">
                    <a:lumMod val="25000"/>
                  </a:schemeClr>
                </a:solidFill>
              </a:rPr>
              <a:t> har det </a:t>
            </a:r>
            <a:r>
              <a:rPr lang="en-CA" sz="2400" b="1" dirty="0" err="1">
                <a:solidFill>
                  <a:schemeClr val="bg2">
                    <a:lumMod val="25000"/>
                  </a:schemeClr>
                </a:solidFill>
              </a:rPr>
              <a:t>vanskeligt</a:t>
            </a:r>
            <a:r>
              <a:rPr lang="en-CA" sz="2400" b="1" dirty="0">
                <a:solidFill>
                  <a:schemeClr val="bg2">
                    <a:lumMod val="25000"/>
                  </a:schemeClr>
                </a:solidFill>
              </a:rPr>
              <a:t>. Du har bare </a:t>
            </a:r>
            <a:r>
              <a:rPr lang="en-CA" sz="2400" b="1" dirty="0" err="1">
                <a:solidFill>
                  <a:schemeClr val="bg2">
                    <a:lumMod val="25000"/>
                  </a:schemeClr>
                </a:solidFill>
              </a:rPr>
              <a:t>brug</a:t>
            </a:r>
            <a:r>
              <a:rPr lang="en-CA" sz="2400" b="1" dirty="0">
                <a:solidFill>
                  <a:schemeClr val="bg2">
                    <a:lumMod val="25000"/>
                  </a:schemeClr>
                </a:solidFill>
              </a:rPr>
              <a:t> for </a:t>
            </a:r>
            <a:r>
              <a:rPr lang="en-CA" sz="2400" b="1" dirty="0" err="1">
                <a:solidFill>
                  <a:schemeClr val="bg2">
                    <a:lumMod val="25000"/>
                  </a:schemeClr>
                </a:solidFill>
              </a:rPr>
              <a:t>støtte</a:t>
            </a:r>
            <a:r>
              <a:rPr lang="en-CA" sz="2400" b="1" dirty="0">
                <a:solidFill>
                  <a:schemeClr val="bg2">
                    <a:lumMod val="25000"/>
                  </a:schemeClr>
                </a:solidFill>
              </a:rPr>
              <a:t> </a:t>
            </a:r>
            <a:r>
              <a:rPr lang="en-CA" sz="2400" b="1" dirty="0" err="1">
                <a:solidFill>
                  <a:schemeClr val="bg2">
                    <a:lumMod val="25000"/>
                  </a:schemeClr>
                </a:solidFill>
              </a:rPr>
              <a:t>og</a:t>
            </a:r>
            <a:r>
              <a:rPr lang="en-CA" sz="2400" b="1" dirty="0">
                <a:solidFill>
                  <a:schemeClr val="bg2">
                    <a:lumMod val="25000"/>
                  </a:schemeClr>
                </a:solidFill>
              </a:rPr>
              <a:t> </a:t>
            </a:r>
            <a:r>
              <a:rPr lang="en-CA" sz="2400" b="1" dirty="0" err="1">
                <a:solidFill>
                  <a:schemeClr val="bg2">
                    <a:lumMod val="25000"/>
                  </a:schemeClr>
                </a:solidFill>
              </a:rPr>
              <a:t>forståelse</a:t>
            </a:r>
            <a:r>
              <a:rPr lang="en-CA" sz="2400" b="1" dirty="0">
                <a:solidFill>
                  <a:schemeClr val="bg2">
                    <a:lumMod val="25000"/>
                  </a:schemeClr>
                </a:solidFill>
              </a:rPr>
              <a:t> </a:t>
            </a:r>
            <a:r>
              <a:rPr lang="en-CA" sz="2400" b="1" dirty="0" err="1">
                <a:solidFill>
                  <a:schemeClr val="bg2">
                    <a:lumMod val="25000"/>
                  </a:schemeClr>
                </a:solidFill>
              </a:rPr>
              <a:t>i</a:t>
            </a:r>
            <a:r>
              <a:rPr lang="en-CA" sz="2400" b="1" dirty="0">
                <a:solidFill>
                  <a:schemeClr val="bg2">
                    <a:lumMod val="25000"/>
                  </a:schemeClr>
                </a:solidFill>
              </a:rPr>
              <a:t> </a:t>
            </a:r>
            <a:r>
              <a:rPr lang="en-CA" sz="2400" b="1" dirty="0" err="1">
                <a:solidFill>
                  <a:schemeClr val="bg2">
                    <a:lumMod val="25000"/>
                  </a:schemeClr>
                </a:solidFill>
              </a:rPr>
              <a:t>hvor</a:t>
            </a:r>
            <a:r>
              <a:rPr lang="en-CA" sz="2400" b="1" dirty="0">
                <a:solidFill>
                  <a:schemeClr val="bg2">
                    <a:lumMod val="25000"/>
                  </a:schemeClr>
                </a:solidFill>
              </a:rPr>
              <a:t> </a:t>
            </a:r>
            <a:r>
              <a:rPr lang="en-CA" sz="2400" b="1" dirty="0" err="1">
                <a:solidFill>
                  <a:schemeClr val="bg2">
                    <a:lumMod val="25000"/>
                  </a:schemeClr>
                </a:solidFill>
              </a:rPr>
              <a:t>vanskelig</a:t>
            </a:r>
            <a:r>
              <a:rPr lang="en-CA" sz="2400" b="1" dirty="0">
                <a:solidFill>
                  <a:schemeClr val="bg2">
                    <a:lumMod val="25000"/>
                  </a:schemeClr>
                </a:solidFill>
              </a:rPr>
              <a:t> </a:t>
            </a:r>
            <a:r>
              <a:rPr lang="en-CA" sz="2400" b="1" dirty="0" err="1">
                <a:solidFill>
                  <a:schemeClr val="bg2">
                    <a:lumMod val="25000"/>
                  </a:schemeClr>
                </a:solidFill>
              </a:rPr>
              <a:t>forældrerollen</a:t>
            </a:r>
            <a:r>
              <a:rPr lang="en-CA" sz="2400" b="1" dirty="0">
                <a:solidFill>
                  <a:schemeClr val="bg2">
                    <a:lumMod val="25000"/>
                  </a:schemeClr>
                </a:solidFill>
              </a:rPr>
              <a:t> </a:t>
            </a:r>
            <a:r>
              <a:rPr lang="en-CA" sz="2400" b="1" dirty="0" err="1">
                <a:solidFill>
                  <a:schemeClr val="bg2">
                    <a:lumMod val="25000"/>
                  </a:schemeClr>
                </a:solidFill>
              </a:rPr>
              <a:t>er</a:t>
            </a:r>
            <a:r>
              <a:rPr lang="en-CA" sz="2400" b="1" dirty="0">
                <a:solidFill>
                  <a:schemeClr val="bg2">
                    <a:lumMod val="25000"/>
                  </a:schemeClr>
                </a:solidFill>
              </a:rPr>
              <a:t>, </a:t>
            </a:r>
            <a:r>
              <a:rPr lang="en-CA" sz="2400" b="1" dirty="0" err="1">
                <a:solidFill>
                  <a:schemeClr val="bg2">
                    <a:lumMod val="25000"/>
                  </a:schemeClr>
                </a:solidFill>
              </a:rPr>
              <a:t>og</a:t>
            </a:r>
            <a:r>
              <a:rPr lang="en-CA" sz="2400" b="1" dirty="0">
                <a:solidFill>
                  <a:schemeClr val="bg2">
                    <a:lumMod val="25000"/>
                  </a:schemeClr>
                </a:solidFill>
              </a:rPr>
              <a:t> for </a:t>
            </a:r>
            <a:r>
              <a:rPr lang="en-CA" sz="2400" b="1" dirty="0" err="1">
                <a:solidFill>
                  <a:schemeClr val="bg2">
                    <a:lumMod val="25000"/>
                  </a:schemeClr>
                </a:solidFill>
              </a:rPr>
              <a:t>hvor</a:t>
            </a:r>
            <a:r>
              <a:rPr lang="en-CA" sz="2400" b="1" dirty="0">
                <a:solidFill>
                  <a:schemeClr val="bg2">
                    <a:lumMod val="25000"/>
                  </a:schemeClr>
                </a:solidFill>
              </a:rPr>
              <a:t> </a:t>
            </a:r>
            <a:r>
              <a:rPr lang="en-CA" sz="2400" b="1" dirty="0" err="1">
                <a:solidFill>
                  <a:schemeClr val="bg2">
                    <a:lumMod val="25000"/>
                  </a:schemeClr>
                </a:solidFill>
              </a:rPr>
              <a:t>streng</a:t>
            </a:r>
            <a:r>
              <a:rPr lang="en-CA" sz="2400" b="1" dirty="0">
                <a:solidFill>
                  <a:schemeClr val="bg2">
                    <a:lumMod val="25000"/>
                  </a:schemeClr>
                </a:solidFill>
              </a:rPr>
              <a:t> du </a:t>
            </a:r>
            <a:r>
              <a:rPr lang="en-CA" sz="2400" b="1" dirty="0" err="1">
                <a:solidFill>
                  <a:schemeClr val="bg2">
                    <a:lumMod val="25000"/>
                  </a:schemeClr>
                </a:solidFill>
              </a:rPr>
              <a:t>kan</a:t>
            </a:r>
            <a:r>
              <a:rPr lang="en-CA" sz="2400" b="1" dirty="0">
                <a:solidFill>
                  <a:schemeClr val="bg2">
                    <a:lumMod val="25000"/>
                  </a:schemeClr>
                </a:solidFill>
              </a:rPr>
              <a:t> </a:t>
            </a:r>
            <a:r>
              <a:rPr lang="en-CA" sz="2400" b="1" dirty="0" err="1">
                <a:solidFill>
                  <a:schemeClr val="bg2">
                    <a:lumMod val="25000"/>
                  </a:schemeClr>
                </a:solidFill>
              </a:rPr>
              <a:t>være</a:t>
            </a:r>
            <a:r>
              <a:rPr lang="en-CA" sz="2400" b="1" dirty="0">
                <a:solidFill>
                  <a:schemeClr val="bg2">
                    <a:lumMod val="25000"/>
                  </a:schemeClr>
                </a:solidFill>
              </a:rPr>
              <a:t> mod dig </a:t>
            </a:r>
            <a:r>
              <a:rPr lang="en-CA" sz="2400" b="1" dirty="0" err="1">
                <a:solidFill>
                  <a:schemeClr val="bg2">
                    <a:lumMod val="25000"/>
                  </a:schemeClr>
                </a:solidFill>
              </a:rPr>
              <a:t>selv</a:t>
            </a:r>
            <a:r>
              <a:rPr lang="en-CA" sz="2400" b="1" dirty="0">
                <a:solidFill>
                  <a:schemeClr val="bg2">
                    <a:lumMod val="25000"/>
                  </a:schemeClr>
                </a:solidFill>
              </a:rPr>
              <a:t>!</a:t>
            </a:r>
          </a:p>
          <a:p>
            <a:endParaRPr lang="nb-NO" sz="2400" dirty="0">
              <a:solidFill>
                <a:schemeClr val="bg2">
                  <a:lumMod val="25000"/>
                </a:schemeClr>
              </a:solidFill>
            </a:endParaRPr>
          </a:p>
        </p:txBody>
      </p:sp>
      <p:sp>
        <p:nvSpPr>
          <p:cNvPr id="7" name="Plassholder for tekst 6">
            <a:extLst>
              <a:ext uri="{FF2B5EF4-FFF2-40B4-BE49-F238E27FC236}">
                <a16:creationId xmlns:a16="http://schemas.microsoft.com/office/drawing/2014/main" id="{42519C5E-15C4-6249-823D-6EB9CDC23482}"/>
              </a:ext>
            </a:extLst>
          </p:cNvPr>
          <p:cNvSpPr>
            <a:spLocks noGrp="1"/>
          </p:cNvSpPr>
          <p:nvPr>
            <p:ph type="body" sz="quarter" idx="13"/>
          </p:nvPr>
        </p:nvSpPr>
        <p:spPr>
          <a:xfrm>
            <a:off x="7973295" y="2090366"/>
            <a:ext cx="3303350" cy="576261"/>
          </a:xfrm>
          <a:solidFill>
            <a:srgbClr val="5EA4C9"/>
          </a:solidFill>
          <a:ln/>
        </p:spPr>
        <p:style>
          <a:lnRef idx="0">
            <a:schemeClr val="accent1"/>
          </a:lnRef>
          <a:fillRef idx="3">
            <a:schemeClr val="accent1"/>
          </a:fillRef>
          <a:effectRef idx="3">
            <a:schemeClr val="accent1"/>
          </a:effectRef>
          <a:fontRef idx="minor">
            <a:schemeClr val="lt1"/>
          </a:fontRef>
        </p:style>
        <p:txBody>
          <a:bodyPr/>
          <a:lstStyle/>
          <a:p>
            <a:r>
              <a:rPr lang="nb-NO" dirty="0"/>
              <a:t>Løs </a:t>
            </a:r>
            <a:r>
              <a:rPr lang="nb-NO" dirty="0" err="1"/>
              <a:t>relationelle</a:t>
            </a:r>
            <a:r>
              <a:rPr lang="nb-NO" dirty="0"/>
              <a:t> </a:t>
            </a:r>
            <a:r>
              <a:rPr lang="nb-NO" dirty="0" err="1"/>
              <a:t>vanskeligheder</a:t>
            </a:r>
            <a:endParaRPr lang="nb-NO" dirty="0"/>
          </a:p>
        </p:txBody>
      </p:sp>
      <p:sp>
        <p:nvSpPr>
          <p:cNvPr id="8" name="Plassholder for tekst 7">
            <a:extLst>
              <a:ext uri="{FF2B5EF4-FFF2-40B4-BE49-F238E27FC236}">
                <a16:creationId xmlns:a16="http://schemas.microsoft.com/office/drawing/2014/main" id="{7AC5263A-5C16-BD4D-A436-90138743EB99}"/>
              </a:ext>
            </a:extLst>
          </p:cNvPr>
          <p:cNvSpPr>
            <a:spLocks noGrp="1"/>
          </p:cNvSpPr>
          <p:nvPr>
            <p:ph type="body" sz="half" idx="17"/>
          </p:nvPr>
        </p:nvSpPr>
        <p:spPr>
          <a:xfrm>
            <a:off x="7973298" y="2943355"/>
            <a:ext cx="3304928" cy="3559045"/>
          </a:xfrm>
          <a:ln w="28575">
            <a:solidFill>
              <a:schemeClr val="tx1"/>
            </a:solidFill>
          </a:ln>
        </p:spPr>
        <p:txBody>
          <a:bodyPr>
            <a:normAutofit/>
          </a:bodyPr>
          <a:lstStyle/>
          <a:p>
            <a:endParaRPr lang="en-CA" sz="2400" dirty="0">
              <a:solidFill>
                <a:schemeClr val="bg2">
                  <a:lumMod val="25000"/>
                </a:schemeClr>
              </a:solidFill>
            </a:endParaRPr>
          </a:p>
          <a:p>
            <a:r>
              <a:rPr lang="en-CA" sz="2400" b="1" dirty="0">
                <a:solidFill>
                  <a:schemeClr val="bg2">
                    <a:lumMod val="25000"/>
                  </a:schemeClr>
                </a:solidFill>
              </a:rPr>
              <a:t>Du har </a:t>
            </a:r>
            <a:r>
              <a:rPr lang="en-CA" sz="2400" b="1" dirty="0" err="1">
                <a:solidFill>
                  <a:schemeClr val="bg2">
                    <a:lumMod val="25000"/>
                  </a:schemeClr>
                </a:solidFill>
              </a:rPr>
              <a:t>kapaciteten</a:t>
            </a:r>
            <a:r>
              <a:rPr lang="en-CA" sz="2400" b="1" dirty="0">
                <a:solidFill>
                  <a:schemeClr val="bg2">
                    <a:lumMod val="25000"/>
                  </a:schemeClr>
                </a:solidFill>
              </a:rPr>
              <a:t> </a:t>
            </a:r>
            <a:r>
              <a:rPr lang="en-CA" sz="2400" b="1" dirty="0" err="1">
                <a:solidFill>
                  <a:schemeClr val="bg2">
                    <a:lumMod val="25000"/>
                  </a:schemeClr>
                </a:solidFill>
              </a:rPr>
              <a:t>i</a:t>
            </a:r>
            <a:r>
              <a:rPr lang="en-CA" sz="2400" b="1" dirty="0">
                <a:solidFill>
                  <a:schemeClr val="bg2">
                    <a:lumMod val="25000"/>
                  </a:schemeClr>
                </a:solidFill>
              </a:rPr>
              <a:t> dig til at </a:t>
            </a:r>
            <a:r>
              <a:rPr lang="en-CA" sz="2400" b="1" dirty="0" err="1">
                <a:solidFill>
                  <a:schemeClr val="bg2">
                    <a:lumMod val="25000"/>
                  </a:schemeClr>
                </a:solidFill>
              </a:rPr>
              <a:t>sætte</a:t>
            </a:r>
            <a:r>
              <a:rPr lang="en-CA" sz="2400" b="1" dirty="0">
                <a:solidFill>
                  <a:schemeClr val="bg2">
                    <a:lumMod val="25000"/>
                  </a:schemeClr>
                </a:solidFill>
              </a:rPr>
              <a:t> </a:t>
            </a:r>
            <a:r>
              <a:rPr lang="en-CA" sz="2400" b="1" dirty="0" err="1">
                <a:solidFill>
                  <a:schemeClr val="bg2">
                    <a:lumMod val="25000"/>
                  </a:schemeClr>
                </a:solidFill>
              </a:rPr>
              <a:t>gode</a:t>
            </a:r>
            <a:r>
              <a:rPr lang="en-CA" sz="2400" b="1" dirty="0">
                <a:solidFill>
                  <a:schemeClr val="bg2">
                    <a:lumMod val="25000"/>
                  </a:schemeClr>
                </a:solidFill>
              </a:rPr>
              <a:t> </a:t>
            </a:r>
            <a:r>
              <a:rPr lang="en-CA" sz="2400" b="1" dirty="0" err="1">
                <a:solidFill>
                  <a:schemeClr val="bg2">
                    <a:lumMod val="25000"/>
                  </a:schemeClr>
                </a:solidFill>
              </a:rPr>
              <a:t>grænser</a:t>
            </a:r>
            <a:r>
              <a:rPr lang="en-CA" sz="2400" b="1" dirty="0">
                <a:solidFill>
                  <a:schemeClr val="bg2">
                    <a:lumMod val="25000"/>
                  </a:schemeClr>
                </a:solidFill>
              </a:rPr>
              <a:t> </a:t>
            </a:r>
            <a:r>
              <a:rPr lang="en-CA" sz="2400" b="1" dirty="0" err="1">
                <a:solidFill>
                  <a:schemeClr val="bg2">
                    <a:lumMod val="25000"/>
                  </a:schemeClr>
                </a:solidFill>
              </a:rPr>
              <a:t>og</a:t>
            </a:r>
            <a:r>
              <a:rPr lang="en-CA" sz="2400" b="1" dirty="0">
                <a:solidFill>
                  <a:schemeClr val="bg2">
                    <a:lumMod val="25000"/>
                  </a:schemeClr>
                </a:solidFill>
              </a:rPr>
              <a:t> </a:t>
            </a:r>
            <a:r>
              <a:rPr lang="en-CA" sz="2400" b="1" dirty="0" err="1">
                <a:solidFill>
                  <a:schemeClr val="bg2">
                    <a:lumMod val="25000"/>
                  </a:schemeClr>
                </a:solidFill>
              </a:rPr>
              <a:t>sige</a:t>
            </a:r>
            <a:r>
              <a:rPr lang="en-CA" sz="2400" b="1" dirty="0">
                <a:solidFill>
                  <a:schemeClr val="bg2">
                    <a:lumMod val="25000"/>
                  </a:schemeClr>
                </a:solidFill>
              </a:rPr>
              <a:t> </a:t>
            </a:r>
            <a:r>
              <a:rPr lang="en-CA" sz="2400" b="1" dirty="0" err="1">
                <a:solidFill>
                  <a:schemeClr val="bg2">
                    <a:lumMod val="25000"/>
                  </a:schemeClr>
                </a:solidFill>
              </a:rPr>
              <a:t>undskyld</a:t>
            </a:r>
            <a:r>
              <a:rPr lang="en-CA" sz="2400" b="1" dirty="0">
                <a:solidFill>
                  <a:schemeClr val="bg2">
                    <a:lumMod val="25000"/>
                  </a:schemeClr>
                </a:solidFill>
              </a:rPr>
              <a:t>. </a:t>
            </a:r>
          </a:p>
          <a:p>
            <a:r>
              <a:rPr lang="en-CA" sz="2400" b="1" dirty="0">
                <a:solidFill>
                  <a:schemeClr val="bg2">
                    <a:lumMod val="25000"/>
                  </a:schemeClr>
                </a:solidFill>
              </a:rPr>
              <a:t>Du har bare </a:t>
            </a:r>
            <a:r>
              <a:rPr lang="en-CA" sz="2400" b="1" dirty="0" err="1">
                <a:solidFill>
                  <a:schemeClr val="bg2">
                    <a:lumMod val="25000"/>
                  </a:schemeClr>
                </a:solidFill>
              </a:rPr>
              <a:t>brug</a:t>
            </a:r>
            <a:r>
              <a:rPr lang="en-CA" sz="2400" b="1" dirty="0">
                <a:solidFill>
                  <a:schemeClr val="bg2">
                    <a:lumMod val="25000"/>
                  </a:schemeClr>
                </a:solidFill>
              </a:rPr>
              <a:t> for </a:t>
            </a:r>
            <a:r>
              <a:rPr lang="en-CA" sz="2400" b="1" dirty="0" err="1">
                <a:solidFill>
                  <a:schemeClr val="bg2">
                    <a:lumMod val="25000"/>
                  </a:schemeClr>
                </a:solidFill>
              </a:rPr>
              <a:t>støtte</a:t>
            </a:r>
            <a:r>
              <a:rPr lang="en-CA" sz="2400" b="1" dirty="0">
                <a:solidFill>
                  <a:schemeClr val="bg2">
                    <a:lumMod val="25000"/>
                  </a:schemeClr>
                </a:solidFill>
              </a:rPr>
              <a:t> til at se dig </a:t>
            </a:r>
            <a:r>
              <a:rPr lang="en-CA" sz="2400" b="1" dirty="0" err="1">
                <a:solidFill>
                  <a:schemeClr val="bg2">
                    <a:lumMod val="25000"/>
                  </a:schemeClr>
                </a:solidFill>
              </a:rPr>
              <a:t>selv</a:t>
            </a:r>
            <a:r>
              <a:rPr lang="en-CA" sz="2400" b="1" dirty="0">
                <a:solidFill>
                  <a:schemeClr val="bg2">
                    <a:lumMod val="25000"/>
                  </a:schemeClr>
                </a:solidFill>
              </a:rPr>
              <a:t> </a:t>
            </a:r>
            <a:r>
              <a:rPr lang="en-CA" sz="2400" b="1" dirty="0" err="1">
                <a:solidFill>
                  <a:schemeClr val="bg2">
                    <a:lumMod val="25000"/>
                  </a:schemeClr>
                </a:solidFill>
              </a:rPr>
              <a:t>som</a:t>
            </a:r>
            <a:r>
              <a:rPr lang="en-CA" sz="2400" b="1" dirty="0">
                <a:solidFill>
                  <a:schemeClr val="bg2">
                    <a:lumMod val="25000"/>
                  </a:schemeClr>
                </a:solidFill>
              </a:rPr>
              <a:t> </a:t>
            </a:r>
            <a:r>
              <a:rPr lang="en-CA" sz="2400" b="1" dirty="0" err="1">
                <a:solidFill>
                  <a:schemeClr val="bg2">
                    <a:lumMod val="25000"/>
                  </a:schemeClr>
                </a:solidFill>
              </a:rPr>
              <a:t>løsningen</a:t>
            </a:r>
            <a:r>
              <a:rPr lang="en-CA" sz="2400" b="1" dirty="0">
                <a:solidFill>
                  <a:schemeClr val="bg2">
                    <a:lumMod val="25000"/>
                  </a:schemeClr>
                </a:solidFill>
              </a:rPr>
              <a:t>!</a:t>
            </a:r>
            <a:endParaRPr lang="en-CA" sz="2400" b="1" i="1" dirty="0">
              <a:solidFill>
                <a:schemeClr val="bg2">
                  <a:lumMod val="25000"/>
                </a:schemeClr>
              </a:solidFill>
            </a:endParaRPr>
          </a:p>
          <a:p>
            <a:endParaRPr lang="nb-NO" sz="2400" dirty="0">
              <a:solidFill>
                <a:schemeClr val="bg2">
                  <a:lumMod val="25000"/>
                </a:schemeClr>
              </a:solidFill>
            </a:endParaRPr>
          </a:p>
        </p:txBody>
      </p:sp>
      <p:sp>
        <p:nvSpPr>
          <p:cNvPr id="9" name="Plassholder for bunntekst 8">
            <a:extLst>
              <a:ext uri="{FF2B5EF4-FFF2-40B4-BE49-F238E27FC236}">
                <a16:creationId xmlns:a16="http://schemas.microsoft.com/office/drawing/2014/main" id="{B8EC7718-DE5F-4DCF-82F9-B7C8F3460195}"/>
              </a:ext>
            </a:extLst>
          </p:cNvPr>
          <p:cNvSpPr>
            <a:spLocks noGrp="1"/>
          </p:cNvSpPr>
          <p:nvPr>
            <p:ph type="ftr" sz="quarter" idx="11"/>
          </p:nvPr>
        </p:nvSpPr>
        <p:spPr/>
        <p:txBody>
          <a:bodyPr/>
          <a:lstStyle/>
          <a:p>
            <a:pPr>
              <a:defRPr/>
            </a:pPr>
            <a:r>
              <a:rPr lang="en-US">
                <a:solidFill>
                  <a:prstClr val="black"/>
                </a:solidFill>
              </a:rPr>
              <a:t>Psykoterapeut MPF Charlotte Krolykke                                                    Copyright Joanne Dolhanty 2018</a:t>
            </a:r>
          </a:p>
        </p:txBody>
      </p:sp>
    </p:spTree>
    <p:extLst>
      <p:ext uri="{BB962C8B-B14F-4D97-AF65-F5344CB8AC3E}">
        <p14:creationId xmlns:p14="http://schemas.microsoft.com/office/powerpoint/2010/main" val="2572077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4" name="Tittel 3"/>
          <p:cNvSpPr>
            <a:spLocks noGrp="1"/>
          </p:cNvSpPr>
          <p:nvPr>
            <p:ph type="title"/>
          </p:nvPr>
        </p:nvSpPr>
        <p:spPr>
          <a:xfrm>
            <a:off x="585220" y="3941558"/>
            <a:ext cx="5795259" cy="1507067"/>
          </a:xfrm>
        </p:spPr>
        <p:txBody>
          <a:bodyPr>
            <a:normAutofit/>
          </a:bodyPr>
          <a:lstStyle/>
          <a:p>
            <a:endParaRPr lang="nb-NO" sz="3200"/>
          </a:p>
        </p:txBody>
      </p:sp>
      <p:sp>
        <p:nvSpPr>
          <p:cNvPr id="5" name="Plassholder for innhold 4"/>
          <p:cNvSpPr>
            <a:spLocks noGrp="1"/>
          </p:cNvSpPr>
          <p:nvPr>
            <p:ph idx="1"/>
          </p:nvPr>
        </p:nvSpPr>
        <p:spPr>
          <a:xfrm>
            <a:off x="585220" y="2081627"/>
            <a:ext cx="5825740" cy="1507067"/>
          </a:xfrm>
        </p:spPr>
        <p:txBody>
          <a:bodyPr>
            <a:noAutofit/>
          </a:bodyPr>
          <a:lstStyle/>
          <a:p>
            <a:pPr marL="0" indent="0">
              <a:buNone/>
            </a:pPr>
            <a:endParaRPr lang="nb-NO" sz="3200" dirty="0">
              <a:solidFill>
                <a:srgbClr val="5EA4C9"/>
              </a:solidFill>
            </a:endParaRPr>
          </a:p>
          <a:p>
            <a:pPr marL="0" indent="0">
              <a:buNone/>
            </a:pPr>
            <a:endParaRPr lang="nb-NO" sz="3200" dirty="0">
              <a:solidFill>
                <a:schemeClr val="tx1"/>
              </a:solidFill>
            </a:endParaRPr>
          </a:p>
          <a:p>
            <a:pPr marL="0" indent="0">
              <a:buNone/>
            </a:pPr>
            <a:r>
              <a:rPr lang="nb-NO" sz="3200" dirty="0">
                <a:solidFill>
                  <a:schemeClr val="tx1"/>
                </a:solidFill>
              </a:rPr>
              <a:t>Alfred og Skyggen </a:t>
            </a:r>
          </a:p>
          <a:p>
            <a:pPr marL="0" indent="0">
              <a:buNone/>
            </a:pPr>
            <a:r>
              <a:rPr lang="nb-NO" sz="3200" dirty="0">
                <a:solidFill>
                  <a:schemeClr val="tx1"/>
                </a:solidFill>
              </a:rPr>
              <a:t>– en lille film om følelser</a:t>
            </a:r>
          </a:p>
          <a:p>
            <a:endParaRPr lang="nb-NO" sz="3200" dirty="0"/>
          </a:p>
          <a:p>
            <a:endParaRPr lang="nb-NO" sz="3200" dirty="0"/>
          </a:p>
        </p:txBody>
      </p:sp>
      <p:sp>
        <p:nvSpPr>
          <p:cNvPr id="2" name="Plassholder for bunntekst 1"/>
          <p:cNvSpPr>
            <a:spLocks noGrp="1"/>
          </p:cNvSpPr>
          <p:nvPr>
            <p:ph type="ftr" sz="quarter" idx="11"/>
          </p:nvPr>
        </p:nvSpPr>
        <p:spPr/>
        <p:txBody>
          <a:bodyPr/>
          <a:lstStyle/>
          <a:p>
            <a:r>
              <a:rPr lang="en-US"/>
              <a:t>Psykoterapeut MPF Charlotte Krolykke                                                    Copyright Joanne Dolhanty 2018</a:t>
            </a:r>
            <a:endParaRPr lang="nb-NO"/>
          </a:p>
        </p:txBody>
      </p:sp>
      <p:pic>
        <p:nvPicPr>
          <p:cNvPr id="3" name="Bilde 2">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5152" y="2162907"/>
            <a:ext cx="3657600" cy="2532185"/>
          </a:xfrm>
          <a:prstGeom prst="rect">
            <a:avLst/>
          </a:prstGeom>
        </p:spPr>
      </p:pic>
    </p:spTree>
    <p:extLst>
      <p:ext uri="{BB962C8B-B14F-4D97-AF65-F5344CB8AC3E}">
        <p14:creationId xmlns:p14="http://schemas.microsoft.com/office/powerpoint/2010/main" val="1194436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4" name="Plassholder for bunntekst 3"/>
          <p:cNvSpPr>
            <a:spLocks noGrp="1"/>
          </p:cNvSpPr>
          <p:nvPr>
            <p:ph type="ftr" sz="quarter" idx="11"/>
          </p:nvPr>
        </p:nvSpPr>
        <p:spPr/>
        <p:txBody>
          <a:bodyPr/>
          <a:lstStyle/>
          <a:p>
            <a:r>
              <a:rPr lang="nn-NO"/>
              <a:t>Psykoterapeut MPF Charlotte Krolykke                                                    Copyright Joanne Dolhanty 2018</a:t>
            </a:r>
            <a:endParaRPr lang="en-US"/>
          </a:p>
        </p:txBody>
      </p:sp>
      <p:sp>
        <p:nvSpPr>
          <p:cNvPr id="2" name="TekstSylinder 1"/>
          <p:cNvSpPr txBox="1"/>
          <p:nvPr/>
        </p:nvSpPr>
        <p:spPr>
          <a:xfrm>
            <a:off x="1796964" y="2148085"/>
            <a:ext cx="6944660" cy="923330"/>
          </a:xfrm>
          <a:prstGeom prst="rect">
            <a:avLst/>
          </a:prstGeom>
          <a:noFill/>
        </p:spPr>
        <p:txBody>
          <a:bodyPr wrap="square" rtlCol="0">
            <a:spAutoFit/>
          </a:bodyPr>
          <a:lstStyle/>
          <a:p>
            <a:pPr algn="ctr"/>
            <a:r>
              <a:rPr lang="nb-NO" b="1" dirty="0">
                <a:solidFill>
                  <a:srgbClr val="2F5597"/>
                </a:solidFill>
              </a:rPr>
              <a:t> Film Alfred og skyggen </a:t>
            </a:r>
            <a:r>
              <a:rPr lang="mr-IN" b="1" dirty="0">
                <a:solidFill>
                  <a:srgbClr val="2F5597"/>
                </a:solidFill>
              </a:rPr>
              <a:t>–</a:t>
            </a:r>
            <a:r>
              <a:rPr lang="nb-NO" b="1" dirty="0">
                <a:solidFill>
                  <a:srgbClr val="2F5597"/>
                </a:solidFill>
              </a:rPr>
              <a:t> En liten film om følelser</a:t>
            </a:r>
          </a:p>
          <a:p>
            <a:pPr algn="ctr"/>
            <a:r>
              <a:rPr lang="nb-NO" b="1" dirty="0" err="1">
                <a:solidFill>
                  <a:srgbClr val="2F5597"/>
                </a:solidFill>
              </a:rPr>
              <a:t>https</a:t>
            </a:r>
            <a:r>
              <a:rPr lang="nb-NO" b="1" dirty="0">
                <a:solidFill>
                  <a:srgbClr val="2F5597"/>
                </a:solidFill>
              </a:rPr>
              <a:t>://</a:t>
            </a:r>
            <a:r>
              <a:rPr lang="nb-NO" b="1" dirty="0" err="1">
                <a:solidFill>
                  <a:srgbClr val="2F5597"/>
                </a:solidFill>
              </a:rPr>
              <a:t>www.youtube.com</a:t>
            </a:r>
            <a:r>
              <a:rPr lang="nb-NO" b="1" dirty="0">
                <a:solidFill>
                  <a:srgbClr val="2F5597"/>
                </a:solidFill>
              </a:rPr>
              <a:t>/</a:t>
            </a:r>
            <a:r>
              <a:rPr lang="nb-NO" b="1" dirty="0" err="1">
                <a:solidFill>
                  <a:srgbClr val="2F5597"/>
                </a:solidFill>
              </a:rPr>
              <a:t>watch?v</a:t>
            </a:r>
            <a:r>
              <a:rPr lang="nb-NO" b="1" dirty="0">
                <a:solidFill>
                  <a:srgbClr val="2F5597"/>
                </a:solidFill>
              </a:rPr>
              <a:t>=vuDLFGb7khA</a:t>
            </a:r>
          </a:p>
          <a:p>
            <a:pPr algn="ctr"/>
            <a:endParaRPr lang="nb-NO" dirty="0"/>
          </a:p>
        </p:txBody>
      </p:sp>
      <p:pic>
        <p:nvPicPr>
          <p:cNvPr id="3" name="Bilde 2" descr="Alfred-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2337" y="1490241"/>
            <a:ext cx="2084874" cy="2084874"/>
          </a:xfrm>
          <a:prstGeom prst="rect">
            <a:avLst/>
          </a:prstGeom>
        </p:spPr>
      </p:pic>
    </p:spTree>
    <p:extLst>
      <p:ext uri="{BB962C8B-B14F-4D97-AF65-F5344CB8AC3E}">
        <p14:creationId xmlns:p14="http://schemas.microsoft.com/office/powerpoint/2010/main" val="423557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4" name="Tittel 3"/>
          <p:cNvSpPr>
            <a:spLocks noGrp="1"/>
          </p:cNvSpPr>
          <p:nvPr>
            <p:ph type="title"/>
          </p:nvPr>
        </p:nvSpPr>
        <p:spPr>
          <a:xfrm>
            <a:off x="843435" y="75547"/>
            <a:ext cx="8867389" cy="1507067"/>
          </a:xfrm>
        </p:spPr>
        <p:txBody>
          <a:bodyPr>
            <a:normAutofit/>
          </a:bodyPr>
          <a:lstStyle/>
          <a:p>
            <a:pPr algn="l"/>
            <a:r>
              <a:rPr lang="nb-NO" dirty="0">
                <a:solidFill>
                  <a:srgbClr val="5EA4C9"/>
                </a:solidFill>
              </a:rPr>
              <a:t>Følelser er </a:t>
            </a:r>
            <a:r>
              <a:rPr lang="nb-NO" dirty="0" err="1">
                <a:solidFill>
                  <a:srgbClr val="5EA4C9"/>
                </a:solidFill>
              </a:rPr>
              <a:t>vigtige</a:t>
            </a:r>
            <a:r>
              <a:rPr lang="nb-NO" dirty="0">
                <a:solidFill>
                  <a:srgbClr val="5EA4C9"/>
                </a:solidFill>
              </a:rPr>
              <a:t> fordi 	</a:t>
            </a:r>
          </a:p>
        </p:txBody>
      </p:sp>
      <p:sp>
        <p:nvSpPr>
          <p:cNvPr id="5" name="Plassholder for innhold 4"/>
          <p:cNvSpPr>
            <a:spLocks noGrp="1"/>
          </p:cNvSpPr>
          <p:nvPr>
            <p:ph idx="1"/>
          </p:nvPr>
        </p:nvSpPr>
        <p:spPr>
          <a:xfrm>
            <a:off x="266699" y="1582614"/>
            <a:ext cx="8097799" cy="4994031"/>
          </a:xfrm>
        </p:spPr>
        <p:txBody>
          <a:bodyPr>
            <a:normAutofit lnSpcReduction="10000"/>
          </a:bodyPr>
          <a:lstStyle/>
          <a:p>
            <a:r>
              <a:rPr lang="nb-NO" sz="3500" dirty="0">
                <a:solidFill>
                  <a:schemeClr val="bg2">
                    <a:lumMod val="25000"/>
                  </a:schemeClr>
                </a:solidFill>
              </a:rPr>
              <a:t>De siger </a:t>
            </a:r>
            <a:r>
              <a:rPr lang="nb-NO" sz="3500" dirty="0" err="1">
                <a:solidFill>
                  <a:schemeClr val="bg2">
                    <a:lumMod val="25000"/>
                  </a:schemeClr>
                </a:solidFill>
              </a:rPr>
              <a:t>noget</a:t>
            </a:r>
            <a:r>
              <a:rPr lang="nb-NO" sz="3500" dirty="0">
                <a:solidFill>
                  <a:schemeClr val="bg2">
                    <a:lumMod val="25000"/>
                  </a:schemeClr>
                </a:solidFill>
              </a:rPr>
              <a:t> om, </a:t>
            </a:r>
            <a:r>
              <a:rPr lang="nb-NO" sz="3500" dirty="0" err="1">
                <a:solidFill>
                  <a:schemeClr val="bg2">
                    <a:lumMod val="25000"/>
                  </a:schemeClr>
                </a:solidFill>
              </a:rPr>
              <a:t>hvad</a:t>
            </a:r>
            <a:r>
              <a:rPr lang="nb-NO" sz="3500" dirty="0">
                <a:solidFill>
                  <a:schemeClr val="bg2">
                    <a:lumMod val="25000"/>
                  </a:schemeClr>
                </a:solidFill>
              </a:rPr>
              <a:t> vi har </a:t>
            </a:r>
            <a:r>
              <a:rPr lang="nb-NO" sz="3500" dirty="0" err="1">
                <a:solidFill>
                  <a:schemeClr val="bg2">
                    <a:lumMod val="25000"/>
                  </a:schemeClr>
                </a:solidFill>
              </a:rPr>
              <a:t>brug</a:t>
            </a:r>
            <a:r>
              <a:rPr lang="nb-NO" sz="3500" dirty="0">
                <a:solidFill>
                  <a:schemeClr val="bg2">
                    <a:lumMod val="25000"/>
                  </a:schemeClr>
                </a:solidFill>
              </a:rPr>
              <a:t> for -BEHOV</a:t>
            </a:r>
          </a:p>
          <a:p>
            <a:r>
              <a:rPr lang="nb-NO" sz="3500" dirty="0">
                <a:solidFill>
                  <a:schemeClr val="bg2">
                    <a:lumMod val="25000"/>
                  </a:schemeClr>
                </a:solidFill>
              </a:rPr>
              <a:t>De </a:t>
            </a:r>
            <a:r>
              <a:rPr lang="nb-NO" sz="3500" dirty="0" err="1">
                <a:solidFill>
                  <a:schemeClr val="bg2">
                    <a:lumMod val="25000"/>
                  </a:schemeClr>
                </a:solidFill>
              </a:rPr>
              <a:t>fortæller</a:t>
            </a:r>
            <a:r>
              <a:rPr lang="nb-NO" sz="3500" dirty="0">
                <a:solidFill>
                  <a:schemeClr val="bg2">
                    <a:lumMod val="25000"/>
                  </a:schemeClr>
                </a:solidFill>
              </a:rPr>
              <a:t> os, </a:t>
            </a:r>
            <a:r>
              <a:rPr lang="nb-NO" sz="3500" dirty="0" err="1">
                <a:solidFill>
                  <a:schemeClr val="bg2">
                    <a:lumMod val="25000"/>
                  </a:schemeClr>
                </a:solidFill>
              </a:rPr>
              <a:t>hvad</a:t>
            </a:r>
            <a:r>
              <a:rPr lang="nb-NO" sz="3500" dirty="0">
                <a:solidFill>
                  <a:schemeClr val="bg2">
                    <a:lumMod val="25000"/>
                  </a:schemeClr>
                </a:solidFill>
              </a:rPr>
              <a:t> vi skal </a:t>
            </a:r>
            <a:r>
              <a:rPr lang="nb-NO" sz="3500" dirty="0" err="1">
                <a:solidFill>
                  <a:schemeClr val="bg2">
                    <a:lumMod val="25000"/>
                  </a:schemeClr>
                </a:solidFill>
              </a:rPr>
              <a:t>gøre</a:t>
            </a:r>
            <a:r>
              <a:rPr lang="nb-NO" sz="3500" dirty="0">
                <a:solidFill>
                  <a:schemeClr val="bg2">
                    <a:lumMod val="25000"/>
                  </a:schemeClr>
                </a:solidFill>
              </a:rPr>
              <a:t> –   HANDLING</a:t>
            </a:r>
          </a:p>
          <a:p>
            <a:r>
              <a:rPr lang="nb-NO" sz="3500" dirty="0">
                <a:solidFill>
                  <a:schemeClr val="bg2">
                    <a:lumMod val="25000"/>
                  </a:schemeClr>
                </a:solidFill>
              </a:rPr>
              <a:t>De kommer før ordene og tankerne  – MENING</a:t>
            </a:r>
          </a:p>
          <a:p>
            <a:r>
              <a:rPr lang="nb-NO" sz="3500" dirty="0">
                <a:solidFill>
                  <a:schemeClr val="bg2">
                    <a:lumMod val="25000"/>
                  </a:schemeClr>
                </a:solidFill>
              </a:rPr>
              <a:t>De </a:t>
            </a:r>
            <a:r>
              <a:rPr lang="nb-NO" sz="3500" dirty="0" err="1">
                <a:solidFill>
                  <a:schemeClr val="bg2">
                    <a:lumMod val="25000"/>
                  </a:schemeClr>
                </a:solidFill>
              </a:rPr>
              <a:t>fortæller</a:t>
            </a:r>
            <a:r>
              <a:rPr lang="nb-NO" sz="3500" dirty="0">
                <a:solidFill>
                  <a:schemeClr val="bg2">
                    <a:lumMod val="25000"/>
                  </a:schemeClr>
                </a:solidFill>
              </a:rPr>
              <a:t> os hvem vi er –                IDENTITET</a:t>
            </a:r>
          </a:p>
          <a:p>
            <a:r>
              <a:rPr lang="nb-NO" sz="3500" dirty="0">
                <a:solidFill>
                  <a:schemeClr val="bg2">
                    <a:lumMod val="25000"/>
                  </a:schemeClr>
                </a:solidFill>
              </a:rPr>
              <a:t>De </a:t>
            </a:r>
            <a:r>
              <a:rPr lang="nb-NO" sz="3500" dirty="0" err="1">
                <a:solidFill>
                  <a:schemeClr val="bg2">
                    <a:lumMod val="25000"/>
                  </a:schemeClr>
                </a:solidFill>
              </a:rPr>
              <a:t>fortæller</a:t>
            </a:r>
            <a:r>
              <a:rPr lang="nb-NO" sz="3500" dirty="0">
                <a:solidFill>
                  <a:schemeClr val="bg2">
                    <a:lumMod val="25000"/>
                  </a:schemeClr>
                </a:solidFill>
              </a:rPr>
              <a:t> os hvor det er trygt - TILKNYTNING</a:t>
            </a:r>
          </a:p>
          <a:p>
            <a:endParaRPr lang="nb-NO" sz="3200" dirty="0">
              <a:solidFill>
                <a:schemeClr val="bg2">
                  <a:lumMod val="25000"/>
                </a:schemeClr>
              </a:solidFill>
            </a:endParaRPr>
          </a:p>
        </p:txBody>
      </p:sp>
      <p:sp>
        <p:nvSpPr>
          <p:cNvPr id="2" name="Plassholder for bunntekst 1"/>
          <p:cNvSpPr>
            <a:spLocks noGrp="1"/>
          </p:cNvSpPr>
          <p:nvPr>
            <p:ph type="ftr" sz="quarter" idx="11"/>
          </p:nvPr>
        </p:nvSpPr>
        <p:spPr/>
        <p:txBody>
          <a:bodyPr/>
          <a:lstStyle/>
          <a:p>
            <a:r>
              <a:rPr lang="en-US"/>
              <a:t>Psykoterapeut MPF Charlotte Krolykke                                                    Copyright Joanne Dolhanty 2018</a:t>
            </a:r>
            <a:endParaRPr lang="nb-NO"/>
          </a:p>
        </p:txBody>
      </p:sp>
      <p:pic>
        <p:nvPicPr>
          <p:cNvPr id="6" name="Bilde 5">
            <a:extLst>
              <a:ext uri="{FF2B5EF4-FFF2-40B4-BE49-F238E27FC236}">
                <a16:creationId xmlns:a16="http://schemas.microsoft.com/office/drawing/2014/main" id="{39BFC34E-0613-4AED-85B1-D100F0B975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6899" y="1438529"/>
            <a:ext cx="3535401" cy="3602957"/>
          </a:xfrm>
          <a:prstGeom prst="rect">
            <a:avLst/>
          </a:prstGeom>
        </p:spPr>
      </p:pic>
    </p:spTree>
    <p:extLst>
      <p:ext uri="{BB962C8B-B14F-4D97-AF65-F5344CB8AC3E}">
        <p14:creationId xmlns:p14="http://schemas.microsoft.com/office/powerpoint/2010/main" val="2762492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4" name="Tittel 3"/>
          <p:cNvSpPr>
            <a:spLocks noGrp="1"/>
          </p:cNvSpPr>
          <p:nvPr>
            <p:ph type="title"/>
          </p:nvPr>
        </p:nvSpPr>
        <p:spPr>
          <a:xfrm>
            <a:off x="1174501" y="321734"/>
            <a:ext cx="8534400" cy="1507067"/>
          </a:xfrm>
        </p:spPr>
        <p:txBody>
          <a:bodyPr>
            <a:normAutofit/>
          </a:bodyPr>
          <a:lstStyle/>
          <a:p>
            <a:r>
              <a:rPr lang="nb-NO" dirty="0">
                <a:solidFill>
                  <a:srgbClr val="5EA4C9"/>
                </a:solidFill>
              </a:rPr>
              <a:t>Enhver følelse har 	</a:t>
            </a:r>
          </a:p>
        </p:txBody>
      </p:sp>
      <p:sp>
        <p:nvSpPr>
          <p:cNvPr id="5" name="Plassholder for innhold 4"/>
          <p:cNvSpPr>
            <a:spLocks noGrp="1"/>
          </p:cNvSpPr>
          <p:nvPr>
            <p:ph idx="1"/>
          </p:nvPr>
        </p:nvSpPr>
        <p:spPr>
          <a:xfrm>
            <a:off x="1174501" y="1828801"/>
            <a:ext cx="8534400" cy="4213602"/>
          </a:xfrm>
        </p:spPr>
        <p:txBody>
          <a:bodyPr>
            <a:normAutofit/>
          </a:bodyPr>
          <a:lstStyle/>
          <a:p>
            <a:r>
              <a:rPr lang="nb-NO" sz="3600" dirty="0">
                <a:solidFill>
                  <a:schemeClr val="bg2">
                    <a:lumMod val="25000"/>
                  </a:schemeClr>
                </a:solidFill>
              </a:rPr>
              <a:t>En </a:t>
            </a:r>
            <a:r>
              <a:rPr lang="nb-NO" sz="3600" b="1" dirty="0" err="1">
                <a:solidFill>
                  <a:schemeClr val="bg2">
                    <a:lumMod val="25000"/>
                  </a:schemeClr>
                </a:solidFill>
              </a:rPr>
              <a:t>kropslig</a:t>
            </a:r>
            <a:r>
              <a:rPr lang="nb-NO" sz="3600" b="1" dirty="0">
                <a:solidFill>
                  <a:schemeClr val="bg2">
                    <a:lumMod val="25000"/>
                  </a:schemeClr>
                </a:solidFill>
              </a:rPr>
              <a:t> fornemmelse</a:t>
            </a:r>
          </a:p>
          <a:p>
            <a:r>
              <a:rPr lang="nb-NO" sz="3600" dirty="0">
                <a:solidFill>
                  <a:schemeClr val="bg2">
                    <a:lumMod val="25000"/>
                  </a:schemeClr>
                </a:solidFill>
              </a:rPr>
              <a:t>Et </a:t>
            </a:r>
            <a:r>
              <a:rPr lang="nb-NO" sz="3600" b="1" dirty="0">
                <a:solidFill>
                  <a:schemeClr val="bg2">
                    <a:lumMod val="25000"/>
                  </a:schemeClr>
                </a:solidFill>
              </a:rPr>
              <a:t>navn</a:t>
            </a:r>
            <a:endParaRPr lang="nb-NO" sz="3600" dirty="0">
              <a:solidFill>
                <a:schemeClr val="bg2">
                  <a:lumMod val="25000"/>
                </a:schemeClr>
              </a:solidFill>
            </a:endParaRPr>
          </a:p>
          <a:p>
            <a:r>
              <a:rPr lang="nb-NO" sz="3600" dirty="0">
                <a:solidFill>
                  <a:schemeClr val="bg2">
                    <a:lumMod val="25000"/>
                  </a:schemeClr>
                </a:solidFill>
              </a:rPr>
              <a:t>Et tilhørende </a:t>
            </a:r>
            <a:r>
              <a:rPr lang="nb-NO" sz="3600" b="1" dirty="0">
                <a:solidFill>
                  <a:schemeClr val="bg2">
                    <a:lumMod val="25000"/>
                  </a:schemeClr>
                </a:solidFill>
              </a:rPr>
              <a:t>behov</a:t>
            </a:r>
          </a:p>
          <a:p>
            <a:r>
              <a:rPr lang="nb-NO" sz="3600" dirty="0">
                <a:solidFill>
                  <a:schemeClr val="bg2">
                    <a:lumMod val="25000"/>
                  </a:schemeClr>
                </a:solidFill>
              </a:rPr>
              <a:t>En </a:t>
            </a:r>
            <a:r>
              <a:rPr lang="nb-NO" sz="3600" b="1" dirty="0">
                <a:solidFill>
                  <a:schemeClr val="bg2">
                    <a:lumMod val="25000"/>
                  </a:schemeClr>
                </a:solidFill>
              </a:rPr>
              <a:t>handlingstendens</a:t>
            </a:r>
          </a:p>
        </p:txBody>
      </p:sp>
      <p:sp>
        <p:nvSpPr>
          <p:cNvPr id="2" name="Plassholder for bunntekst 1"/>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2162596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graphicFrame>
        <p:nvGraphicFramePr>
          <p:cNvPr id="5" name="Content Placeholder 3"/>
          <p:cNvGraphicFramePr>
            <a:graphicFrameLocks/>
          </p:cNvGraphicFramePr>
          <p:nvPr>
            <p:extLst>
              <p:ext uri="{D42A27DB-BD31-4B8C-83A1-F6EECF244321}">
                <p14:modId xmlns:p14="http://schemas.microsoft.com/office/powerpoint/2010/main" val="2003922417"/>
              </p:ext>
            </p:extLst>
          </p:nvPr>
        </p:nvGraphicFramePr>
        <p:xfrm>
          <a:off x="495709" y="503854"/>
          <a:ext cx="11223541" cy="6373196"/>
        </p:xfrm>
        <a:graphic>
          <a:graphicData uri="http://schemas.openxmlformats.org/drawingml/2006/table">
            <a:tbl>
              <a:tblPr firstRow="1" bandRow="1">
                <a:tableStyleId>{BC89EF96-8CEA-46FF-86C4-4CE0E7609802}</a:tableStyleId>
              </a:tblPr>
              <a:tblGrid>
                <a:gridCol w="959867">
                  <a:extLst>
                    <a:ext uri="{9D8B030D-6E8A-4147-A177-3AD203B41FA5}">
                      <a16:colId xmlns:a16="http://schemas.microsoft.com/office/drawing/2014/main" val="20000"/>
                    </a:ext>
                  </a:extLst>
                </a:gridCol>
                <a:gridCol w="3172409">
                  <a:extLst>
                    <a:ext uri="{9D8B030D-6E8A-4147-A177-3AD203B41FA5}">
                      <a16:colId xmlns:a16="http://schemas.microsoft.com/office/drawing/2014/main" val="20001"/>
                    </a:ext>
                  </a:extLst>
                </a:gridCol>
                <a:gridCol w="3188391">
                  <a:extLst>
                    <a:ext uri="{9D8B030D-6E8A-4147-A177-3AD203B41FA5}">
                      <a16:colId xmlns:a16="http://schemas.microsoft.com/office/drawing/2014/main" val="20002"/>
                    </a:ext>
                  </a:extLst>
                </a:gridCol>
                <a:gridCol w="3902874">
                  <a:extLst>
                    <a:ext uri="{9D8B030D-6E8A-4147-A177-3AD203B41FA5}">
                      <a16:colId xmlns:a16="http://schemas.microsoft.com/office/drawing/2014/main" val="20003"/>
                    </a:ext>
                  </a:extLst>
                </a:gridCol>
              </a:tblGrid>
              <a:tr h="630550">
                <a:tc>
                  <a:txBody>
                    <a:bodyPr/>
                    <a:lstStyle/>
                    <a:p>
                      <a:pPr algn="l"/>
                      <a:endParaRPr lang="nb-NO" sz="2400" noProof="0">
                        <a:solidFill>
                          <a:srgbClr val="000000"/>
                        </a:solidFill>
                      </a:endParaRPr>
                    </a:p>
                  </a:txBody>
                  <a:tcPr/>
                </a:tc>
                <a:tc>
                  <a:txBody>
                    <a:bodyPr/>
                    <a:lstStyle/>
                    <a:p>
                      <a:pPr algn="ctr"/>
                      <a:r>
                        <a:rPr lang="nb-NO" sz="2400" noProof="0" dirty="0">
                          <a:solidFill>
                            <a:schemeClr val="tx1"/>
                          </a:solidFill>
                        </a:rPr>
                        <a:t>KROPSOPLEVELSE</a:t>
                      </a:r>
                    </a:p>
                  </a:txBody>
                  <a:tcPr/>
                </a:tc>
                <a:tc>
                  <a:txBody>
                    <a:bodyPr/>
                    <a:lstStyle/>
                    <a:p>
                      <a:pPr algn="ctr"/>
                      <a:r>
                        <a:rPr lang="nb-NO" sz="2400" noProof="0" dirty="0">
                          <a:solidFill>
                            <a:schemeClr val="tx1"/>
                          </a:solidFill>
                        </a:rPr>
                        <a:t>BEHOV</a:t>
                      </a:r>
                    </a:p>
                  </a:txBody>
                  <a:tcPr/>
                </a:tc>
                <a:tc>
                  <a:txBody>
                    <a:bodyPr/>
                    <a:lstStyle/>
                    <a:p>
                      <a:pPr algn="ctr"/>
                      <a:r>
                        <a:rPr lang="nb-NO" sz="2400" noProof="0" dirty="0">
                          <a:solidFill>
                            <a:schemeClr val="tx1"/>
                          </a:solidFill>
                        </a:rPr>
                        <a:t>HANDLINGSTENDENS</a:t>
                      </a:r>
                    </a:p>
                  </a:txBody>
                  <a:tcPr/>
                </a:tc>
                <a:extLst>
                  <a:ext uri="{0D108BD9-81ED-4DB2-BD59-A6C34878D82A}">
                    <a16:rowId xmlns:a16="http://schemas.microsoft.com/office/drawing/2014/main" val="10000"/>
                  </a:ext>
                </a:extLst>
              </a:tr>
              <a:tr h="119825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nb-NO" sz="2000" b="1" noProof="0"/>
                    </a:p>
                    <a:p>
                      <a:endParaRPr lang="nb-NO" sz="2200" noProof="0"/>
                    </a:p>
                  </a:txBody>
                  <a:tcPr/>
                </a:tc>
                <a:tc>
                  <a:txBody>
                    <a:bodyPr/>
                    <a:lstStyle/>
                    <a:p>
                      <a:endParaRPr lang="nb-NO" noProof="0"/>
                    </a:p>
                  </a:txBody>
                  <a:tcPr>
                    <a:solidFill>
                      <a:srgbClr val="5EAFC9"/>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nb-NO" noProof="0"/>
                    </a:p>
                  </a:txBody>
                  <a:tcPr>
                    <a:solidFill>
                      <a:srgbClr val="5EAFC9"/>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nb-NO" noProof="0"/>
                    </a:p>
                  </a:txBody>
                  <a:tcPr>
                    <a:solidFill>
                      <a:srgbClr val="5EAFC9"/>
                    </a:solidFill>
                  </a:tcPr>
                </a:tc>
                <a:extLst>
                  <a:ext uri="{0D108BD9-81ED-4DB2-BD59-A6C34878D82A}">
                    <a16:rowId xmlns:a16="http://schemas.microsoft.com/office/drawing/2014/main" val="10001"/>
                  </a:ext>
                </a:extLst>
              </a:tr>
              <a:tr h="1139767">
                <a:tc>
                  <a:txBody>
                    <a:bodyPr/>
                    <a:lstStyle/>
                    <a:p>
                      <a:endParaRPr lang="nb-NO" sz="2400" noProof="0"/>
                    </a:p>
                  </a:txBody>
                  <a:tcPr/>
                </a:tc>
                <a:tc>
                  <a:txBody>
                    <a:bodyPr/>
                    <a:lstStyle/>
                    <a:p>
                      <a:endParaRPr lang="nb-NO" noProof="0"/>
                    </a:p>
                  </a:txBody>
                  <a:tcPr/>
                </a:tc>
                <a:tc>
                  <a:txBody>
                    <a:bodyPr/>
                    <a:lstStyle/>
                    <a:p>
                      <a:endParaRPr lang="nb-NO" noProof="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nb-NO" noProof="0"/>
                    </a:p>
                  </a:txBody>
                  <a:tcPr/>
                </a:tc>
                <a:extLst>
                  <a:ext uri="{0D108BD9-81ED-4DB2-BD59-A6C34878D82A}">
                    <a16:rowId xmlns:a16="http://schemas.microsoft.com/office/drawing/2014/main" val="10002"/>
                  </a:ext>
                </a:extLst>
              </a:tr>
              <a:tr h="113976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nb-NO" sz="2200" noProof="0"/>
                    </a:p>
                  </a:txBody>
                  <a:tcPr/>
                </a:tc>
                <a:tc>
                  <a:txBody>
                    <a:bodyPr/>
                    <a:lstStyle/>
                    <a:p>
                      <a:endParaRPr lang="nb-NO" noProof="0"/>
                    </a:p>
                  </a:txBody>
                  <a:tcPr>
                    <a:solidFill>
                      <a:srgbClr val="5EAFC9"/>
                    </a:solidFill>
                  </a:tcPr>
                </a:tc>
                <a:tc>
                  <a:txBody>
                    <a:bodyPr/>
                    <a:lstStyle/>
                    <a:p>
                      <a:endParaRPr lang="nb-NO" noProof="0"/>
                    </a:p>
                  </a:txBody>
                  <a:tcPr>
                    <a:solidFill>
                      <a:srgbClr val="5EAFC9"/>
                    </a:solidFill>
                  </a:tcPr>
                </a:tc>
                <a:tc>
                  <a:txBody>
                    <a:bodyPr/>
                    <a:lstStyle/>
                    <a:p>
                      <a:endParaRPr lang="nb-NO" noProof="0" dirty="0"/>
                    </a:p>
                  </a:txBody>
                  <a:tcPr>
                    <a:solidFill>
                      <a:srgbClr val="5EAFC9"/>
                    </a:solidFill>
                  </a:tcPr>
                </a:tc>
                <a:extLst>
                  <a:ext uri="{0D108BD9-81ED-4DB2-BD59-A6C34878D82A}">
                    <a16:rowId xmlns:a16="http://schemas.microsoft.com/office/drawing/2014/main" val="10003"/>
                  </a:ext>
                </a:extLst>
              </a:tr>
              <a:tr h="113976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nb-NO" sz="2000" b="1" noProof="0"/>
                    </a:p>
                  </a:txBody>
                  <a:tcPr/>
                </a:tc>
                <a:tc>
                  <a:txBody>
                    <a:bodyPr/>
                    <a:lstStyle/>
                    <a:p>
                      <a:endParaRPr lang="nb-NO" noProof="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nb-NO" noProof="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nb-NO" noProof="0"/>
                    </a:p>
                  </a:txBody>
                  <a:tcPr/>
                </a:tc>
                <a:extLst>
                  <a:ext uri="{0D108BD9-81ED-4DB2-BD59-A6C34878D82A}">
                    <a16:rowId xmlns:a16="http://schemas.microsoft.com/office/drawing/2014/main" val="10004"/>
                  </a:ext>
                </a:extLst>
              </a:tr>
              <a:tr h="112509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nb-NO" sz="2000" b="1" noProof="0"/>
                    </a:p>
                  </a:txBody>
                  <a:tcPr/>
                </a:tc>
                <a:tc>
                  <a:txBody>
                    <a:bodyPr/>
                    <a:lstStyle/>
                    <a:p>
                      <a:endParaRPr lang="nb-NO" noProof="0"/>
                    </a:p>
                  </a:txBody>
                  <a:tcPr>
                    <a:solidFill>
                      <a:srgbClr val="5EAFC9"/>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nb-NO" noProof="0"/>
                    </a:p>
                  </a:txBody>
                  <a:tcPr>
                    <a:solidFill>
                      <a:srgbClr val="5EAFC9"/>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nb-NO" noProof="0" dirty="0"/>
                    </a:p>
                  </a:txBody>
                  <a:tcPr>
                    <a:solidFill>
                      <a:srgbClr val="5EAFC9"/>
                    </a:solidFill>
                  </a:tcPr>
                </a:tc>
                <a:extLst>
                  <a:ext uri="{0D108BD9-81ED-4DB2-BD59-A6C34878D82A}">
                    <a16:rowId xmlns:a16="http://schemas.microsoft.com/office/drawing/2014/main" val="10005"/>
                  </a:ext>
                </a:extLst>
              </a:tr>
            </a:tbl>
          </a:graphicData>
        </a:graphic>
      </p:graphicFrame>
      <p:sp>
        <p:nvSpPr>
          <p:cNvPr id="2" name="Plassholder for bunntekst 1"/>
          <p:cNvSpPr>
            <a:spLocks noGrp="1"/>
          </p:cNvSpPr>
          <p:nvPr>
            <p:ph type="ftr" sz="quarter" idx="11"/>
          </p:nvPr>
        </p:nvSpPr>
        <p:spPr>
          <a:xfrm>
            <a:off x="887098" y="6338442"/>
            <a:ext cx="4114800" cy="365125"/>
          </a:xfrm>
        </p:spPr>
        <p:txBody>
          <a:bodyPr/>
          <a:lstStyle/>
          <a:p>
            <a:r>
              <a:rPr lang="en-US" dirty="0" err="1"/>
              <a:t>Psykoterapeut</a:t>
            </a:r>
            <a:r>
              <a:rPr lang="en-US" dirty="0"/>
              <a:t> MPF Charlotte </a:t>
            </a:r>
            <a:r>
              <a:rPr lang="en-US" dirty="0" err="1"/>
              <a:t>Krolykke</a:t>
            </a:r>
            <a:r>
              <a:rPr lang="en-US" dirty="0"/>
              <a:t>                                                    Copyright Joanne Dolhanty 2018</a:t>
            </a:r>
            <a:endParaRPr lang="nb-NO" dirty="0"/>
          </a:p>
        </p:txBody>
      </p:sp>
      <p:pic>
        <p:nvPicPr>
          <p:cNvPr id="3" name="Bil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110" y="2342486"/>
            <a:ext cx="972220" cy="1149845"/>
          </a:xfrm>
          <a:prstGeom prst="rect">
            <a:avLst/>
          </a:prstGeom>
        </p:spPr>
      </p:pic>
      <p:pic>
        <p:nvPicPr>
          <p:cNvPr id="9" name="Bild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750" y="1181997"/>
            <a:ext cx="984215" cy="1161456"/>
          </a:xfrm>
          <a:prstGeom prst="rect">
            <a:avLst/>
          </a:prstGeom>
        </p:spPr>
      </p:pic>
      <p:pic>
        <p:nvPicPr>
          <p:cNvPr id="10" name="Bild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109" y="3456687"/>
            <a:ext cx="979994" cy="1144022"/>
          </a:xfrm>
          <a:prstGeom prst="rect">
            <a:avLst/>
          </a:prstGeom>
        </p:spPr>
      </p:pic>
      <p:pic>
        <p:nvPicPr>
          <p:cNvPr id="11" name="Bild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109" y="4600709"/>
            <a:ext cx="984216" cy="1153631"/>
          </a:xfrm>
          <a:prstGeom prst="rect">
            <a:avLst/>
          </a:prstGeom>
        </p:spPr>
      </p:pic>
      <p:sp>
        <p:nvSpPr>
          <p:cNvPr id="12" name="TekstSylinder 11"/>
          <p:cNvSpPr txBox="1"/>
          <p:nvPr/>
        </p:nvSpPr>
        <p:spPr>
          <a:xfrm>
            <a:off x="549283" y="1890767"/>
            <a:ext cx="787331" cy="369332"/>
          </a:xfrm>
          <a:prstGeom prst="rect">
            <a:avLst/>
          </a:prstGeom>
          <a:noFill/>
        </p:spPr>
        <p:txBody>
          <a:bodyPr wrap="none" rtlCol="0">
            <a:spAutoFit/>
          </a:bodyPr>
          <a:lstStyle/>
          <a:p>
            <a:r>
              <a:rPr lang="nb-NO" b="1" dirty="0">
                <a:solidFill>
                  <a:schemeClr val="bg1"/>
                </a:solidFill>
              </a:rPr>
              <a:t>FRYGT</a:t>
            </a:r>
          </a:p>
        </p:txBody>
      </p:sp>
      <p:sp>
        <p:nvSpPr>
          <p:cNvPr id="14" name="TekstSylinder 13"/>
          <p:cNvSpPr txBox="1"/>
          <p:nvPr/>
        </p:nvSpPr>
        <p:spPr>
          <a:xfrm>
            <a:off x="572106" y="3104502"/>
            <a:ext cx="966705" cy="369332"/>
          </a:xfrm>
          <a:prstGeom prst="rect">
            <a:avLst/>
          </a:prstGeom>
          <a:noFill/>
        </p:spPr>
        <p:txBody>
          <a:bodyPr wrap="square" rtlCol="0">
            <a:spAutoFit/>
          </a:bodyPr>
          <a:lstStyle/>
          <a:p>
            <a:r>
              <a:rPr lang="nb-NO" b="1" dirty="0">
                <a:solidFill>
                  <a:schemeClr val="bg1"/>
                </a:solidFill>
              </a:rPr>
              <a:t>TRISTE</a:t>
            </a:r>
          </a:p>
        </p:txBody>
      </p:sp>
      <p:sp>
        <p:nvSpPr>
          <p:cNvPr id="15" name="TekstSylinder 14"/>
          <p:cNvSpPr txBox="1"/>
          <p:nvPr/>
        </p:nvSpPr>
        <p:spPr>
          <a:xfrm>
            <a:off x="634241" y="4281283"/>
            <a:ext cx="821059" cy="369332"/>
          </a:xfrm>
          <a:prstGeom prst="rect">
            <a:avLst/>
          </a:prstGeom>
          <a:noFill/>
        </p:spPr>
        <p:txBody>
          <a:bodyPr wrap="none" rtlCol="0">
            <a:spAutoFit/>
          </a:bodyPr>
          <a:lstStyle/>
          <a:p>
            <a:r>
              <a:rPr lang="nb-NO" b="1" dirty="0">
                <a:solidFill>
                  <a:schemeClr val="bg1"/>
                </a:solidFill>
              </a:rPr>
              <a:t>VREDE</a:t>
            </a:r>
          </a:p>
        </p:txBody>
      </p:sp>
      <p:sp>
        <p:nvSpPr>
          <p:cNvPr id="16" name="TekstSylinder 15"/>
          <p:cNvSpPr txBox="1"/>
          <p:nvPr/>
        </p:nvSpPr>
        <p:spPr>
          <a:xfrm>
            <a:off x="558793" y="5447669"/>
            <a:ext cx="827471" cy="369332"/>
          </a:xfrm>
          <a:prstGeom prst="rect">
            <a:avLst/>
          </a:prstGeom>
          <a:noFill/>
        </p:spPr>
        <p:txBody>
          <a:bodyPr wrap="none" rtlCol="0">
            <a:spAutoFit/>
          </a:bodyPr>
          <a:lstStyle/>
          <a:p>
            <a:r>
              <a:rPr lang="nb-NO" b="1">
                <a:solidFill>
                  <a:schemeClr val="bg1"/>
                </a:solidFill>
              </a:rPr>
              <a:t>SKAM</a:t>
            </a:r>
          </a:p>
        </p:txBody>
      </p:sp>
      <p:sp>
        <p:nvSpPr>
          <p:cNvPr id="7" name="TekstSylinder 6"/>
          <p:cNvSpPr txBox="1"/>
          <p:nvPr/>
        </p:nvSpPr>
        <p:spPr>
          <a:xfrm>
            <a:off x="1538811" y="1223754"/>
            <a:ext cx="2362200" cy="1200329"/>
          </a:xfrm>
          <a:prstGeom prst="rect">
            <a:avLst/>
          </a:prstGeom>
          <a:noFill/>
        </p:spPr>
        <p:txBody>
          <a:bodyPr wrap="square" rtlCol="0">
            <a:spAutoFit/>
          </a:bodyPr>
          <a:lstStyle/>
          <a:p>
            <a:r>
              <a:rPr lang="nb-NO" dirty="0"/>
              <a:t>Hjertebanken, </a:t>
            </a:r>
            <a:r>
              <a:rPr lang="nb-NO" dirty="0" err="1"/>
              <a:t>svedige</a:t>
            </a:r>
            <a:r>
              <a:rPr lang="nb-NO" dirty="0"/>
              <a:t> </a:t>
            </a:r>
            <a:r>
              <a:rPr lang="nb-NO" dirty="0" err="1"/>
              <a:t>hænder</a:t>
            </a:r>
            <a:r>
              <a:rPr lang="nb-NO" dirty="0"/>
              <a:t>, </a:t>
            </a:r>
            <a:r>
              <a:rPr lang="nb-NO" dirty="0" err="1"/>
              <a:t>skælven</a:t>
            </a:r>
            <a:r>
              <a:rPr lang="nb-NO" dirty="0"/>
              <a:t>, svimmel, kvalme, </a:t>
            </a:r>
            <a:r>
              <a:rPr lang="nb-NO" dirty="0" err="1"/>
              <a:t>diarré</a:t>
            </a:r>
            <a:endParaRPr lang="nb-NO" dirty="0"/>
          </a:p>
        </p:txBody>
      </p:sp>
      <p:sp>
        <p:nvSpPr>
          <p:cNvPr id="8" name="TekstSylinder 7"/>
          <p:cNvSpPr txBox="1"/>
          <p:nvPr/>
        </p:nvSpPr>
        <p:spPr>
          <a:xfrm>
            <a:off x="4668315" y="1241510"/>
            <a:ext cx="2466132" cy="646331"/>
          </a:xfrm>
          <a:prstGeom prst="rect">
            <a:avLst/>
          </a:prstGeom>
          <a:noFill/>
        </p:spPr>
        <p:txBody>
          <a:bodyPr wrap="square" rtlCol="0">
            <a:spAutoFit/>
          </a:bodyPr>
          <a:lstStyle/>
          <a:p>
            <a:r>
              <a:rPr lang="nb-NO" dirty="0" err="1"/>
              <a:t>Tryghed</a:t>
            </a:r>
            <a:r>
              <a:rPr lang="nb-NO" dirty="0"/>
              <a:t> og beskyttelse.</a:t>
            </a:r>
          </a:p>
          <a:p>
            <a:endParaRPr lang="nb-NO" dirty="0"/>
          </a:p>
        </p:txBody>
      </p:sp>
      <p:sp>
        <p:nvSpPr>
          <p:cNvPr id="13" name="TekstSylinder 12"/>
          <p:cNvSpPr txBox="1"/>
          <p:nvPr/>
        </p:nvSpPr>
        <p:spPr>
          <a:xfrm>
            <a:off x="7901751" y="1241510"/>
            <a:ext cx="2155372" cy="1200329"/>
          </a:xfrm>
          <a:prstGeom prst="rect">
            <a:avLst/>
          </a:prstGeom>
          <a:noFill/>
        </p:spPr>
        <p:txBody>
          <a:bodyPr wrap="square" rtlCol="0">
            <a:spAutoFit/>
          </a:bodyPr>
          <a:lstStyle/>
          <a:p>
            <a:r>
              <a:rPr lang="nb-NO" dirty="0" err="1"/>
              <a:t>Løbe</a:t>
            </a:r>
            <a:r>
              <a:rPr lang="nb-NO" dirty="0"/>
              <a:t> </a:t>
            </a:r>
            <a:r>
              <a:rPr lang="nb-NO" dirty="0" err="1"/>
              <a:t>væk</a:t>
            </a:r>
            <a:r>
              <a:rPr lang="nb-NO" dirty="0"/>
              <a:t> fra fare, stivne, slås eller </a:t>
            </a:r>
            <a:r>
              <a:rPr lang="nb-NO" dirty="0" err="1"/>
              <a:t>søge</a:t>
            </a:r>
            <a:r>
              <a:rPr lang="nb-NO" dirty="0"/>
              <a:t> beskyttelse.</a:t>
            </a:r>
          </a:p>
          <a:p>
            <a:endParaRPr lang="nb-NO" dirty="0"/>
          </a:p>
        </p:txBody>
      </p:sp>
      <p:sp>
        <p:nvSpPr>
          <p:cNvPr id="23" name="TekstSylinder 22"/>
          <p:cNvSpPr txBox="1"/>
          <p:nvPr/>
        </p:nvSpPr>
        <p:spPr>
          <a:xfrm>
            <a:off x="1521555" y="2366806"/>
            <a:ext cx="2801301" cy="1200329"/>
          </a:xfrm>
          <a:prstGeom prst="rect">
            <a:avLst/>
          </a:prstGeom>
          <a:noFill/>
        </p:spPr>
        <p:txBody>
          <a:bodyPr wrap="square" rtlCol="0">
            <a:spAutoFit/>
          </a:bodyPr>
          <a:lstStyle/>
          <a:p>
            <a:r>
              <a:rPr lang="nb-NO" dirty="0"/>
              <a:t>Tung i kroppen, energiløs, klump i maven, ondt i halsen </a:t>
            </a:r>
          </a:p>
          <a:p>
            <a:endParaRPr lang="nb-NO" dirty="0"/>
          </a:p>
        </p:txBody>
      </p:sp>
      <p:sp>
        <p:nvSpPr>
          <p:cNvPr id="25" name="TekstSylinder 24"/>
          <p:cNvSpPr txBox="1"/>
          <p:nvPr/>
        </p:nvSpPr>
        <p:spPr>
          <a:xfrm flipH="1">
            <a:off x="4668315" y="2516273"/>
            <a:ext cx="2340429" cy="646331"/>
          </a:xfrm>
          <a:prstGeom prst="rect">
            <a:avLst/>
          </a:prstGeom>
          <a:noFill/>
        </p:spPr>
        <p:txBody>
          <a:bodyPr wrap="square" rtlCol="0">
            <a:spAutoFit/>
          </a:bodyPr>
          <a:lstStyle/>
          <a:p>
            <a:r>
              <a:rPr lang="nb-NO" dirty="0" err="1"/>
              <a:t>Nærhed</a:t>
            </a:r>
            <a:r>
              <a:rPr lang="nb-NO" dirty="0"/>
              <a:t> og trøst.</a:t>
            </a:r>
          </a:p>
          <a:p>
            <a:endParaRPr lang="nb-NO" dirty="0"/>
          </a:p>
        </p:txBody>
      </p:sp>
      <p:sp>
        <p:nvSpPr>
          <p:cNvPr id="27" name="TekstSylinder 26"/>
          <p:cNvSpPr txBox="1"/>
          <p:nvPr/>
        </p:nvSpPr>
        <p:spPr>
          <a:xfrm>
            <a:off x="7784304" y="2347185"/>
            <a:ext cx="2472080" cy="1200329"/>
          </a:xfrm>
          <a:prstGeom prst="rect">
            <a:avLst/>
          </a:prstGeom>
          <a:noFill/>
        </p:spPr>
        <p:txBody>
          <a:bodyPr wrap="square" rtlCol="0">
            <a:spAutoFit/>
          </a:bodyPr>
          <a:lstStyle/>
          <a:p>
            <a:r>
              <a:rPr lang="nb-NO" dirty="0" err="1"/>
              <a:t>Græde</a:t>
            </a:r>
            <a:r>
              <a:rPr lang="nb-NO" dirty="0"/>
              <a:t> og </a:t>
            </a:r>
            <a:r>
              <a:rPr lang="nb-NO" dirty="0" err="1"/>
              <a:t>søge</a:t>
            </a:r>
            <a:r>
              <a:rPr lang="nb-NO" dirty="0"/>
              <a:t> </a:t>
            </a:r>
            <a:r>
              <a:rPr lang="nb-NO" dirty="0" err="1"/>
              <a:t>nærhed</a:t>
            </a:r>
            <a:r>
              <a:rPr lang="nb-NO" dirty="0"/>
              <a:t> (eks </a:t>
            </a:r>
            <a:r>
              <a:rPr lang="nb-NO" dirty="0" err="1"/>
              <a:t>strække</a:t>
            </a:r>
            <a:r>
              <a:rPr lang="nb-NO" dirty="0"/>
              <a:t> armene </a:t>
            </a:r>
            <a:r>
              <a:rPr lang="nb-NO" dirty="0" err="1"/>
              <a:t>ud</a:t>
            </a:r>
            <a:r>
              <a:rPr lang="nb-NO" dirty="0"/>
              <a:t>)</a:t>
            </a:r>
          </a:p>
          <a:p>
            <a:endParaRPr lang="nb-NO" dirty="0"/>
          </a:p>
        </p:txBody>
      </p:sp>
      <p:sp>
        <p:nvSpPr>
          <p:cNvPr id="28" name="TekstSylinder 27"/>
          <p:cNvSpPr txBox="1"/>
          <p:nvPr/>
        </p:nvSpPr>
        <p:spPr>
          <a:xfrm>
            <a:off x="1478582" y="3455508"/>
            <a:ext cx="2583586" cy="1200329"/>
          </a:xfrm>
          <a:prstGeom prst="rect">
            <a:avLst/>
          </a:prstGeom>
          <a:noFill/>
        </p:spPr>
        <p:txBody>
          <a:bodyPr wrap="square" rtlCol="0">
            <a:spAutoFit/>
          </a:bodyPr>
          <a:lstStyle/>
          <a:p>
            <a:r>
              <a:rPr lang="nb-NO" dirty="0"/>
              <a:t>Hjertet banker hårdt, «blodet </a:t>
            </a:r>
            <a:r>
              <a:rPr lang="nb-NO" dirty="0" err="1"/>
              <a:t>koger</a:t>
            </a:r>
            <a:r>
              <a:rPr lang="nb-NO" dirty="0"/>
              <a:t>», </a:t>
            </a:r>
            <a:r>
              <a:rPr lang="nb-NO" dirty="0" err="1"/>
              <a:t>spændte</a:t>
            </a:r>
            <a:r>
              <a:rPr lang="nb-NO" dirty="0"/>
              <a:t> muskler.</a:t>
            </a:r>
          </a:p>
          <a:p>
            <a:endParaRPr lang="nb-NO" dirty="0"/>
          </a:p>
        </p:txBody>
      </p:sp>
      <p:sp>
        <p:nvSpPr>
          <p:cNvPr id="29" name="TekstSylinder 28"/>
          <p:cNvSpPr txBox="1"/>
          <p:nvPr/>
        </p:nvSpPr>
        <p:spPr>
          <a:xfrm>
            <a:off x="4676088" y="3455508"/>
            <a:ext cx="2188029" cy="923330"/>
          </a:xfrm>
          <a:prstGeom prst="rect">
            <a:avLst/>
          </a:prstGeom>
          <a:noFill/>
        </p:spPr>
        <p:txBody>
          <a:bodyPr wrap="square" rtlCol="0">
            <a:spAutoFit/>
          </a:bodyPr>
          <a:lstStyle/>
          <a:p>
            <a:r>
              <a:rPr lang="nb-NO" dirty="0" err="1"/>
              <a:t>Selvhævdelse</a:t>
            </a:r>
            <a:r>
              <a:rPr lang="nb-NO" dirty="0"/>
              <a:t>, stå </a:t>
            </a:r>
            <a:r>
              <a:rPr lang="nb-NO" dirty="0" err="1"/>
              <a:t>op</a:t>
            </a:r>
            <a:r>
              <a:rPr lang="nb-NO" dirty="0"/>
              <a:t> for sig selv og sætte </a:t>
            </a:r>
            <a:r>
              <a:rPr lang="nb-NO" dirty="0" err="1"/>
              <a:t>grænser</a:t>
            </a:r>
            <a:endParaRPr lang="nb-NO" dirty="0"/>
          </a:p>
        </p:txBody>
      </p:sp>
      <p:sp>
        <p:nvSpPr>
          <p:cNvPr id="30" name="TekstSylinder 29"/>
          <p:cNvSpPr txBox="1"/>
          <p:nvPr/>
        </p:nvSpPr>
        <p:spPr>
          <a:xfrm>
            <a:off x="7784304" y="3476473"/>
            <a:ext cx="2750126" cy="923330"/>
          </a:xfrm>
          <a:prstGeom prst="rect">
            <a:avLst/>
          </a:prstGeom>
          <a:noFill/>
        </p:spPr>
        <p:txBody>
          <a:bodyPr wrap="square" rtlCol="0">
            <a:spAutoFit/>
          </a:bodyPr>
          <a:lstStyle/>
          <a:p>
            <a:r>
              <a:rPr lang="nb-NO" dirty="0"/>
              <a:t>Sige fra, </a:t>
            </a:r>
            <a:r>
              <a:rPr lang="nb-NO" dirty="0" err="1"/>
              <a:t>læne</a:t>
            </a:r>
            <a:r>
              <a:rPr lang="nb-NO" dirty="0"/>
              <a:t> sig fremover, knytte </a:t>
            </a:r>
            <a:r>
              <a:rPr lang="nb-NO" dirty="0" err="1"/>
              <a:t>næverne</a:t>
            </a:r>
            <a:r>
              <a:rPr lang="nb-NO" dirty="0"/>
              <a:t> og forsvare egne </a:t>
            </a:r>
            <a:r>
              <a:rPr lang="nb-NO" dirty="0" err="1"/>
              <a:t>grænser</a:t>
            </a:r>
            <a:r>
              <a:rPr lang="nb-NO" dirty="0"/>
              <a:t>.</a:t>
            </a:r>
          </a:p>
        </p:txBody>
      </p:sp>
      <p:sp>
        <p:nvSpPr>
          <p:cNvPr id="31" name="TekstSylinder 30"/>
          <p:cNvSpPr txBox="1"/>
          <p:nvPr/>
        </p:nvSpPr>
        <p:spPr>
          <a:xfrm>
            <a:off x="1462585" y="4653787"/>
            <a:ext cx="2895600" cy="646331"/>
          </a:xfrm>
          <a:prstGeom prst="rect">
            <a:avLst/>
          </a:prstGeom>
          <a:noFill/>
        </p:spPr>
        <p:txBody>
          <a:bodyPr wrap="square" rtlCol="0">
            <a:spAutoFit/>
          </a:bodyPr>
          <a:lstStyle/>
          <a:p>
            <a:r>
              <a:rPr lang="nb-NO" dirty="0"/>
              <a:t>Rødmen. Tung og en ubehagelig følelse i maven.</a:t>
            </a:r>
          </a:p>
        </p:txBody>
      </p:sp>
      <p:sp>
        <p:nvSpPr>
          <p:cNvPr id="32" name="TekstSylinder 31"/>
          <p:cNvSpPr txBox="1"/>
          <p:nvPr/>
        </p:nvSpPr>
        <p:spPr>
          <a:xfrm>
            <a:off x="4634167" y="4675794"/>
            <a:ext cx="3433294" cy="1200329"/>
          </a:xfrm>
          <a:prstGeom prst="rect">
            <a:avLst/>
          </a:prstGeom>
          <a:noFill/>
        </p:spPr>
        <p:txBody>
          <a:bodyPr wrap="square" rtlCol="0">
            <a:spAutoFit/>
          </a:bodyPr>
          <a:lstStyle/>
          <a:p>
            <a:r>
              <a:rPr lang="nb-NO" dirty="0" err="1"/>
              <a:t>Anerkendelse</a:t>
            </a:r>
            <a:r>
              <a:rPr lang="nb-NO" dirty="0"/>
              <a:t>, </a:t>
            </a:r>
            <a:r>
              <a:rPr lang="nb-NO" dirty="0" err="1"/>
              <a:t>genopprette</a:t>
            </a:r>
            <a:r>
              <a:rPr lang="nb-NO" dirty="0"/>
              <a:t> </a:t>
            </a:r>
          </a:p>
          <a:p>
            <a:r>
              <a:rPr lang="nb-NO" dirty="0"/>
              <a:t>positiv selvfølelse, </a:t>
            </a:r>
            <a:r>
              <a:rPr lang="nb-NO" dirty="0" err="1"/>
              <a:t>selvværd</a:t>
            </a:r>
            <a:r>
              <a:rPr lang="nb-NO" dirty="0"/>
              <a:t> og identitet</a:t>
            </a:r>
          </a:p>
          <a:p>
            <a:endParaRPr lang="nb-NO" dirty="0"/>
          </a:p>
        </p:txBody>
      </p:sp>
      <p:sp>
        <p:nvSpPr>
          <p:cNvPr id="33" name="TekstSylinder 32"/>
          <p:cNvSpPr txBox="1"/>
          <p:nvPr/>
        </p:nvSpPr>
        <p:spPr>
          <a:xfrm>
            <a:off x="7860639" y="4715859"/>
            <a:ext cx="2762986" cy="1200329"/>
          </a:xfrm>
          <a:prstGeom prst="rect">
            <a:avLst/>
          </a:prstGeom>
          <a:noFill/>
        </p:spPr>
        <p:txBody>
          <a:bodyPr wrap="square" rtlCol="0">
            <a:spAutoFit/>
          </a:bodyPr>
          <a:lstStyle/>
          <a:p>
            <a:r>
              <a:rPr lang="nb-NO" dirty="0"/>
              <a:t>Slå blikket ned, gemme </a:t>
            </a:r>
            <a:r>
              <a:rPr lang="nb-NO" dirty="0" err="1"/>
              <a:t>ansigtet</a:t>
            </a:r>
            <a:r>
              <a:rPr lang="nb-NO" dirty="0"/>
              <a:t> og krympe sig sammen</a:t>
            </a:r>
          </a:p>
          <a:p>
            <a:endParaRPr lang="nb-NO" dirty="0"/>
          </a:p>
        </p:txBody>
      </p:sp>
      <p:pic>
        <p:nvPicPr>
          <p:cNvPr id="6" name="Bild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109" y="5754340"/>
            <a:ext cx="984216" cy="1103660"/>
          </a:xfrm>
          <a:prstGeom prst="rect">
            <a:avLst/>
          </a:prstGeom>
        </p:spPr>
      </p:pic>
      <p:sp>
        <p:nvSpPr>
          <p:cNvPr id="17" name="Rektangel 16"/>
          <p:cNvSpPr/>
          <p:nvPr/>
        </p:nvSpPr>
        <p:spPr>
          <a:xfrm>
            <a:off x="495709" y="6474226"/>
            <a:ext cx="782778" cy="369332"/>
          </a:xfrm>
          <a:prstGeom prst="rect">
            <a:avLst/>
          </a:prstGeom>
        </p:spPr>
        <p:txBody>
          <a:bodyPr wrap="none">
            <a:spAutoFit/>
          </a:bodyPr>
          <a:lstStyle/>
          <a:p>
            <a:r>
              <a:rPr lang="nb-NO" b="1" dirty="0">
                <a:solidFill>
                  <a:schemeClr val="bg1"/>
                </a:solidFill>
              </a:rPr>
              <a:t>AFSKY</a:t>
            </a:r>
            <a:endParaRPr lang="nb-NO" dirty="0"/>
          </a:p>
        </p:txBody>
      </p:sp>
      <p:sp>
        <p:nvSpPr>
          <p:cNvPr id="19" name="TekstSylinder 18"/>
          <p:cNvSpPr txBox="1"/>
          <p:nvPr/>
        </p:nvSpPr>
        <p:spPr>
          <a:xfrm>
            <a:off x="1538811" y="5817001"/>
            <a:ext cx="2523357" cy="369332"/>
          </a:xfrm>
          <a:prstGeom prst="rect">
            <a:avLst/>
          </a:prstGeom>
          <a:noFill/>
        </p:spPr>
        <p:txBody>
          <a:bodyPr wrap="square" rtlCol="0">
            <a:spAutoFit/>
          </a:bodyPr>
          <a:lstStyle/>
          <a:p>
            <a:r>
              <a:rPr lang="nb-NO" dirty="0" err="1"/>
              <a:t>Væmmelse</a:t>
            </a:r>
            <a:r>
              <a:rPr lang="nb-NO" dirty="0"/>
              <a:t> og kvalme.</a:t>
            </a:r>
          </a:p>
        </p:txBody>
      </p:sp>
      <p:sp>
        <p:nvSpPr>
          <p:cNvPr id="20" name="TekstSylinder 19"/>
          <p:cNvSpPr txBox="1"/>
          <p:nvPr/>
        </p:nvSpPr>
        <p:spPr>
          <a:xfrm>
            <a:off x="4656440" y="5844505"/>
            <a:ext cx="2918200" cy="923330"/>
          </a:xfrm>
          <a:prstGeom prst="rect">
            <a:avLst/>
          </a:prstGeom>
          <a:noFill/>
        </p:spPr>
        <p:txBody>
          <a:bodyPr wrap="square" rtlCol="0">
            <a:spAutoFit/>
          </a:bodyPr>
          <a:lstStyle/>
          <a:p>
            <a:r>
              <a:rPr lang="nb-NO" dirty="0"/>
              <a:t>Blive kvit, få </a:t>
            </a:r>
            <a:r>
              <a:rPr lang="nb-NO" dirty="0" err="1"/>
              <a:t>væk</a:t>
            </a:r>
            <a:r>
              <a:rPr lang="nb-NO" dirty="0"/>
              <a:t>,</a:t>
            </a:r>
          </a:p>
          <a:p>
            <a:r>
              <a:rPr lang="nb-NO" dirty="0"/>
              <a:t>holde </a:t>
            </a:r>
            <a:r>
              <a:rPr lang="nb-NO" dirty="0" err="1"/>
              <a:t>ud</a:t>
            </a:r>
            <a:r>
              <a:rPr lang="nb-NO" dirty="0"/>
              <a:t> eller </a:t>
            </a:r>
            <a:r>
              <a:rPr lang="nb-NO" dirty="0" err="1"/>
              <a:t>undgå</a:t>
            </a:r>
            <a:r>
              <a:rPr lang="nb-NO" dirty="0"/>
              <a:t> det </a:t>
            </a:r>
            <a:r>
              <a:rPr lang="nb-NO" dirty="0" err="1"/>
              <a:t>aversive</a:t>
            </a:r>
            <a:r>
              <a:rPr lang="nb-NO" dirty="0"/>
              <a:t>.</a:t>
            </a:r>
          </a:p>
        </p:txBody>
      </p:sp>
      <p:sp>
        <p:nvSpPr>
          <p:cNvPr id="21" name="TekstSylinder 20"/>
          <p:cNvSpPr txBox="1"/>
          <p:nvPr/>
        </p:nvSpPr>
        <p:spPr>
          <a:xfrm>
            <a:off x="7811852" y="5797250"/>
            <a:ext cx="3086045" cy="923330"/>
          </a:xfrm>
          <a:prstGeom prst="rect">
            <a:avLst/>
          </a:prstGeom>
          <a:noFill/>
        </p:spPr>
        <p:txBody>
          <a:bodyPr wrap="square" rtlCol="0">
            <a:spAutoFit/>
          </a:bodyPr>
          <a:lstStyle/>
          <a:p>
            <a:r>
              <a:rPr lang="nb-NO" dirty="0"/>
              <a:t>Kaste </a:t>
            </a:r>
            <a:r>
              <a:rPr lang="nb-NO" dirty="0" err="1"/>
              <a:t>op</a:t>
            </a:r>
            <a:r>
              <a:rPr lang="nb-NO" dirty="0"/>
              <a:t>, vende sig bort, </a:t>
            </a:r>
            <a:r>
              <a:rPr lang="nb-NO" dirty="0" err="1"/>
              <a:t>trække</a:t>
            </a:r>
            <a:r>
              <a:rPr lang="nb-NO" dirty="0"/>
              <a:t> sig </a:t>
            </a:r>
            <a:r>
              <a:rPr lang="nb-NO" dirty="0" err="1"/>
              <a:t>væk</a:t>
            </a:r>
            <a:r>
              <a:rPr lang="nb-NO" dirty="0"/>
              <a:t>, signalisere </a:t>
            </a:r>
            <a:r>
              <a:rPr lang="nb-NO" dirty="0" err="1"/>
              <a:t>aversion</a:t>
            </a:r>
            <a:r>
              <a:rPr lang="nb-NO" dirty="0"/>
              <a:t>.</a:t>
            </a:r>
          </a:p>
        </p:txBody>
      </p:sp>
    </p:spTree>
    <p:extLst>
      <p:ext uri="{BB962C8B-B14F-4D97-AF65-F5344CB8AC3E}">
        <p14:creationId xmlns:p14="http://schemas.microsoft.com/office/powerpoint/2010/main" val="192370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P spid="23" grpId="0"/>
      <p:bldP spid="25" grpId="0"/>
      <p:bldP spid="27" grpId="0"/>
      <p:bldP spid="28" grpId="0"/>
      <p:bldP spid="29" grpId="0"/>
      <p:bldP spid="30" grpId="0"/>
      <p:bldP spid="31" grpId="0"/>
      <p:bldP spid="32" grpId="0"/>
      <p:bldP spid="33" grpId="0"/>
      <p:bldP spid="19" grpId="0"/>
      <p:bldP spid="20"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8E8"/>
        </a:solidFill>
        <a:effectLst/>
      </p:bgPr>
    </p:bg>
    <p:spTree>
      <p:nvGrpSpPr>
        <p:cNvPr id="1" name=""/>
        <p:cNvGrpSpPr/>
        <p:nvPr/>
      </p:nvGrpSpPr>
      <p:grpSpPr>
        <a:xfrm>
          <a:off x="0" y="0"/>
          <a:ext cx="0" cy="0"/>
          <a:chOff x="0" y="0"/>
          <a:chExt cx="0" cy="0"/>
        </a:xfrm>
      </p:grpSpPr>
      <p:graphicFrame>
        <p:nvGraphicFramePr>
          <p:cNvPr id="5" name="Content Placeholder 3"/>
          <p:cNvGraphicFramePr>
            <a:graphicFrameLocks/>
          </p:cNvGraphicFramePr>
          <p:nvPr/>
        </p:nvGraphicFramePr>
        <p:xfrm>
          <a:off x="484229" y="439619"/>
          <a:ext cx="11223540" cy="3901153"/>
        </p:xfrm>
        <a:graphic>
          <a:graphicData uri="http://schemas.openxmlformats.org/drawingml/2006/table">
            <a:tbl>
              <a:tblPr firstRow="1" bandRow="1">
                <a:tableStyleId>{BC89EF96-8CEA-46FF-86C4-4CE0E7609802}</a:tableStyleId>
              </a:tblPr>
              <a:tblGrid>
                <a:gridCol w="1239468">
                  <a:extLst>
                    <a:ext uri="{9D8B030D-6E8A-4147-A177-3AD203B41FA5}">
                      <a16:colId xmlns:a16="http://schemas.microsoft.com/office/drawing/2014/main" val="20000"/>
                    </a:ext>
                  </a:extLst>
                </a:gridCol>
                <a:gridCol w="3328024">
                  <a:extLst>
                    <a:ext uri="{9D8B030D-6E8A-4147-A177-3AD203B41FA5}">
                      <a16:colId xmlns:a16="http://schemas.microsoft.com/office/drawing/2014/main" val="20001"/>
                    </a:ext>
                  </a:extLst>
                </a:gridCol>
                <a:gridCol w="3328024">
                  <a:extLst>
                    <a:ext uri="{9D8B030D-6E8A-4147-A177-3AD203B41FA5}">
                      <a16:colId xmlns:a16="http://schemas.microsoft.com/office/drawing/2014/main" val="20002"/>
                    </a:ext>
                  </a:extLst>
                </a:gridCol>
                <a:gridCol w="3328024">
                  <a:extLst>
                    <a:ext uri="{9D8B030D-6E8A-4147-A177-3AD203B41FA5}">
                      <a16:colId xmlns:a16="http://schemas.microsoft.com/office/drawing/2014/main" val="20003"/>
                    </a:ext>
                  </a:extLst>
                </a:gridCol>
              </a:tblGrid>
              <a:tr h="630550">
                <a:tc>
                  <a:txBody>
                    <a:bodyPr/>
                    <a:lstStyle/>
                    <a:p>
                      <a:pPr algn="l"/>
                      <a:endParaRPr lang="nb-NO" sz="2400" noProof="0">
                        <a:solidFill>
                          <a:srgbClr val="000000"/>
                        </a:solidFill>
                      </a:endParaRPr>
                    </a:p>
                  </a:txBody>
                  <a:tcPr/>
                </a:tc>
                <a:tc>
                  <a:txBody>
                    <a:bodyPr/>
                    <a:lstStyle/>
                    <a:p>
                      <a:pPr algn="ctr"/>
                      <a:r>
                        <a:rPr lang="nb-NO" sz="2400" noProof="0" dirty="0">
                          <a:solidFill>
                            <a:schemeClr val="tx1"/>
                          </a:solidFill>
                        </a:rPr>
                        <a:t>KROPSOPLEVELSE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2400" noProof="0">
                          <a:solidFill>
                            <a:schemeClr val="tx1"/>
                          </a:solidFill>
                        </a:rPr>
                        <a:t>HANDLINGSTENDENS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2400" noProof="0">
                          <a:solidFill>
                            <a:schemeClr val="tx1"/>
                          </a:solidFill>
                        </a:rPr>
                        <a:t>BEHOV</a:t>
                      </a:r>
                    </a:p>
                  </a:txBody>
                  <a:tcPr/>
                </a:tc>
                <a:extLst>
                  <a:ext uri="{0D108BD9-81ED-4DB2-BD59-A6C34878D82A}">
                    <a16:rowId xmlns:a16="http://schemas.microsoft.com/office/drawing/2014/main" val="10000"/>
                  </a:ext>
                </a:extLst>
              </a:tr>
              <a:tr h="165083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nb-NO" sz="2000" b="1" noProof="0"/>
                    </a:p>
                    <a:p>
                      <a:endParaRPr lang="nb-NO" sz="2200" noProof="0"/>
                    </a:p>
                  </a:txBody>
                  <a:tcPr/>
                </a:tc>
                <a:tc>
                  <a:txBody>
                    <a:bodyPr/>
                    <a:lstStyle/>
                    <a:p>
                      <a:endParaRPr lang="nb-NO" noProof="0"/>
                    </a:p>
                  </a:txBody>
                  <a:tcPr>
                    <a:solidFill>
                      <a:srgbClr val="5EAFC9"/>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nb-NO" noProof="0"/>
                    </a:p>
                  </a:txBody>
                  <a:tcPr>
                    <a:solidFill>
                      <a:srgbClr val="5EAFC9"/>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nb-NO" noProof="0"/>
                    </a:p>
                  </a:txBody>
                  <a:tcPr>
                    <a:solidFill>
                      <a:srgbClr val="5EAFC9"/>
                    </a:solidFill>
                  </a:tcPr>
                </a:tc>
                <a:extLst>
                  <a:ext uri="{0D108BD9-81ED-4DB2-BD59-A6C34878D82A}">
                    <a16:rowId xmlns:a16="http://schemas.microsoft.com/office/drawing/2014/main" val="10001"/>
                  </a:ext>
                </a:extLst>
              </a:tr>
              <a:tr h="1619766">
                <a:tc>
                  <a:txBody>
                    <a:bodyPr/>
                    <a:lstStyle/>
                    <a:p>
                      <a:endParaRPr lang="nb-NO" sz="2400" noProof="0"/>
                    </a:p>
                  </a:txBody>
                  <a:tcPr/>
                </a:tc>
                <a:tc>
                  <a:txBody>
                    <a:bodyPr/>
                    <a:lstStyle/>
                    <a:p>
                      <a:endParaRPr lang="nb-NO" sz="2400" noProof="0"/>
                    </a:p>
                  </a:txBody>
                  <a:tcPr/>
                </a:tc>
                <a:tc>
                  <a:txBody>
                    <a:bodyPr/>
                    <a:lstStyle/>
                    <a:p>
                      <a:endParaRPr lang="nb-NO" noProof="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nb-NO" noProof="0" dirty="0"/>
                    </a:p>
                  </a:txBody>
                  <a:tcPr/>
                </a:tc>
                <a:extLst>
                  <a:ext uri="{0D108BD9-81ED-4DB2-BD59-A6C34878D82A}">
                    <a16:rowId xmlns:a16="http://schemas.microsoft.com/office/drawing/2014/main" val="10002"/>
                  </a:ext>
                </a:extLst>
              </a:tr>
            </a:tbl>
          </a:graphicData>
        </a:graphic>
      </p:graphicFrame>
      <p:pic>
        <p:nvPicPr>
          <p:cNvPr id="36" name="Bilde 35">
            <a:extLst>
              <a:ext uri="{FF2B5EF4-FFF2-40B4-BE49-F238E27FC236}">
                <a16:creationId xmlns:a16="http://schemas.microsoft.com/office/drawing/2014/main" id="{130F12FF-D631-49B8-85BA-0C0B799A9A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229" y="1096439"/>
            <a:ext cx="1218512" cy="1624682"/>
          </a:xfrm>
          <a:prstGeom prst="rect">
            <a:avLst/>
          </a:prstGeom>
        </p:spPr>
      </p:pic>
      <p:pic>
        <p:nvPicPr>
          <p:cNvPr id="24" name="Bilde 23">
            <a:extLst>
              <a:ext uri="{FF2B5EF4-FFF2-40B4-BE49-F238E27FC236}">
                <a16:creationId xmlns:a16="http://schemas.microsoft.com/office/drawing/2014/main" id="{E3DD561A-E250-4644-8284-D6FED32CC4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229" y="2754795"/>
            <a:ext cx="1218512" cy="1624177"/>
          </a:xfrm>
          <a:prstGeom prst="rect">
            <a:avLst/>
          </a:prstGeom>
        </p:spPr>
      </p:pic>
      <p:sp>
        <p:nvSpPr>
          <p:cNvPr id="12" name="TekstSylinder 11"/>
          <p:cNvSpPr txBox="1"/>
          <p:nvPr/>
        </p:nvSpPr>
        <p:spPr>
          <a:xfrm>
            <a:off x="693375" y="4043314"/>
            <a:ext cx="8731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prstClr val="white"/>
                </a:solidFill>
                <a:effectLst/>
                <a:uLnTx/>
                <a:uFillTx/>
                <a:latin typeface="Calibri" panose="020F0502020204030204"/>
                <a:ea typeface="+mn-ea"/>
                <a:cs typeface="+mn-cs"/>
              </a:rPr>
              <a:t>GLÆDE</a:t>
            </a:r>
          </a:p>
        </p:txBody>
      </p:sp>
      <p:sp>
        <p:nvSpPr>
          <p:cNvPr id="14" name="TekstSylinder 13"/>
          <p:cNvSpPr txBox="1"/>
          <p:nvPr/>
        </p:nvSpPr>
        <p:spPr>
          <a:xfrm>
            <a:off x="387811" y="2048957"/>
            <a:ext cx="14113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prstClr val="white"/>
                </a:solidFill>
                <a:effectLst/>
                <a:uLnTx/>
                <a:uFillTx/>
                <a:latin typeface="Calibri" panose="020F0502020204030204"/>
                <a:ea typeface="+mn-ea"/>
                <a:cs typeface="+mn-cs"/>
              </a:rPr>
              <a:t>IVRIG/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prstClr val="white"/>
                </a:solidFill>
                <a:effectLst/>
                <a:uLnTx/>
                <a:uFillTx/>
                <a:latin typeface="Calibri" panose="020F0502020204030204"/>
                <a:ea typeface="+mn-ea"/>
                <a:cs typeface="+mn-cs"/>
              </a:rPr>
              <a:t>INTERESSE</a:t>
            </a:r>
          </a:p>
        </p:txBody>
      </p:sp>
      <p:sp>
        <p:nvSpPr>
          <p:cNvPr id="3" name="TekstSylinder 2">
            <a:extLst>
              <a:ext uri="{FF2B5EF4-FFF2-40B4-BE49-F238E27FC236}">
                <a16:creationId xmlns:a16="http://schemas.microsoft.com/office/drawing/2014/main" id="{3459D425-D45A-43EB-BF47-B31C57DB116E}"/>
              </a:ext>
            </a:extLst>
          </p:cNvPr>
          <p:cNvSpPr txBox="1"/>
          <p:nvPr/>
        </p:nvSpPr>
        <p:spPr>
          <a:xfrm>
            <a:off x="1895577" y="1287484"/>
            <a:ext cx="304382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Bobler i kroppen, </a:t>
            </a:r>
            <a:r>
              <a:rPr kumimoji="0" lang="nb-NO" sz="2400" b="0" i="0" u="none" strike="noStrike" kern="1200" cap="none" spc="0" normalizeH="0" baseline="0" noProof="0" dirty="0" err="1">
                <a:ln>
                  <a:noFill/>
                </a:ln>
                <a:solidFill>
                  <a:prstClr val="black"/>
                </a:solidFill>
                <a:effectLst/>
                <a:uLnTx/>
                <a:uFillTx/>
                <a:latin typeface="Calibri" panose="020F0502020204030204"/>
                <a:ea typeface="+mn-ea"/>
                <a:cs typeface="+mn-cs"/>
              </a:rPr>
              <a:t>åbent</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b-NO" sz="2400" b="0" i="0" u="none" strike="noStrike" kern="1200" cap="none" spc="0" normalizeH="0" baseline="0" noProof="0" dirty="0" err="1">
                <a:ln>
                  <a:noFill/>
                </a:ln>
                <a:solidFill>
                  <a:prstClr val="black"/>
                </a:solidFill>
                <a:effectLst/>
                <a:uLnTx/>
                <a:uFillTx/>
                <a:latin typeface="Calibri" panose="020F0502020204030204"/>
                <a:ea typeface="+mn-ea"/>
                <a:cs typeface="+mn-cs"/>
              </a:rPr>
              <a:t>blik</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b-NO" sz="2400" b="0" i="0" u="none" strike="noStrike" kern="1200" cap="none" spc="0" normalizeH="0" baseline="0" noProof="0" dirty="0" err="1">
                <a:ln>
                  <a:noFill/>
                </a:ln>
                <a:solidFill>
                  <a:prstClr val="black"/>
                </a:solidFill>
                <a:effectLst/>
                <a:uLnTx/>
                <a:uFillTx/>
                <a:latin typeface="Calibri" panose="020F0502020204030204"/>
                <a:ea typeface="+mn-ea"/>
                <a:cs typeface="+mn-cs"/>
              </a:rPr>
              <a:t>spidser</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b-NO" sz="2400" b="0" i="0" u="none" strike="noStrike" kern="1200" cap="none" spc="0" normalizeH="0" baseline="0" noProof="0" dirty="0" err="1">
                <a:ln>
                  <a:noFill/>
                </a:ln>
                <a:solidFill>
                  <a:prstClr val="black"/>
                </a:solidFill>
                <a:effectLst/>
                <a:uLnTx/>
                <a:uFillTx/>
                <a:latin typeface="Calibri" panose="020F0502020204030204"/>
                <a:ea typeface="+mn-ea"/>
                <a:cs typeface="+mn-cs"/>
              </a:rPr>
              <a:t>ørerne</a:t>
            </a: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kstSylinder 3">
            <a:extLst>
              <a:ext uri="{FF2B5EF4-FFF2-40B4-BE49-F238E27FC236}">
                <a16:creationId xmlns:a16="http://schemas.microsoft.com/office/drawing/2014/main" id="{F0C33E4E-03BE-4291-8871-C60B90EC4864}"/>
              </a:ext>
            </a:extLst>
          </p:cNvPr>
          <p:cNvSpPr txBox="1"/>
          <p:nvPr/>
        </p:nvSpPr>
        <p:spPr>
          <a:xfrm>
            <a:off x="8533135" y="1285011"/>
            <a:ext cx="27152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Leg og læring</a:t>
            </a:r>
          </a:p>
        </p:txBody>
      </p:sp>
      <p:sp>
        <p:nvSpPr>
          <p:cNvPr id="6" name="TekstSylinder 5">
            <a:extLst>
              <a:ext uri="{FF2B5EF4-FFF2-40B4-BE49-F238E27FC236}">
                <a16:creationId xmlns:a16="http://schemas.microsoft.com/office/drawing/2014/main" id="{7125D29A-2228-4B8C-907C-8E8D3C8DF6A6}"/>
              </a:ext>
            </a:extLst>
          </p:cNvPr>
          <p:cNvSpPr txBox="1"/>
          <p:nvPr/>
        </p:nvSpPr>
        <p:spPr>
          <a:xfrm>
            <a:off x="5231553" y="1285011"/>
            <a:ext cx="3043822"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err="1">
                <a:ln>
                  <a:noFill/>
                </a:ln>
                <a:solidFill>
                  <a:prstClr val="black"/>
                </a:solidFill>
                <a:effectLst/>
                <a:uLnTx/>
                <a:uFillTx/>
                <a:latin typeface="Calibri" panose="020F0502020204030204"/>
                <a:ea typeface="+mn-ea"/>
                <a:cs typeface="+mn-cs"/>
              </a:rPr>
              <a:t>Engageret</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b-NO" sz="2400" b="0" i="0" u="none" strike="noStrike" kern="1200" cap="none" spc="0" normalizeH="0" baseline="0" noProof="0" dirty="0" err="1">
                <a:ln>
                  <a:noFill/>
                </a:ln>
                <a:solidFill>
                  <a:prstClr val="black"/>
                </a:solidFill>
                <a:effectLst/>
                <a:uLnTx/>
                <a:uFillTx/>
                <a:latin typeface="Calibri" panose="020F0502020204030204"/>
                <a:ea typeface="+mn-ea"/>
                <a:cs typeface="+mn-cs"/>
              </a:rPr>
              <a:t>fokuseret</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b-NO" sz="2400" b="0" i="0" u="none" strike="noStrike" kern="1200" cap="none" spc="0" normalizeH="0" baseline="0" noProof="0" dirty="0" err="1">
                <a:ln>
                  <a:noFill/>
                </a:ln>
                <a:solidFill>
                  <a:prstClr val="black"/>
                </a:solidFill>
                <a:effectLst/>
                <a:uLnTx/>
                <a:uFillTx/>
                <a:latin typeface="Calibri" panose="020F0502020204030204"/>
                <a:ea typeface="+mn-ea"/>
                <a:cs typeface="+mn-cs"/>
              </a:rPr>
              <a:t>udforske</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 lege, </a:t>
            </a:r>
            <a:r>
              <a:rPr kumimoji="0" lang="nb-NO" sz="2400" b="0" i="0" u="none" strike="noStrike" kern="1200" cap="none" spc="0" normalizeH="0" baseline="0" noProof="0" dirty="0" err="1">
                <a:ln>
                  <a:noFill/>
                </a:ln>
                <a:solidFill>
                  <a:prstClr val="black"/>
                </a:solidFill>
                <a:effectLst/>
                <a:uLnTx/>
                <a:uFillTx/>
                <a:latin typeface="Calibri" panose="020F0502020204030204"/>
                <a:ea typeface="+mn-ea"/>
                <a:cs typeface="+mn-cs"/>
              </a:rPr>
              <a:t>finde</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b-NO" sz="2400" b="0" i="0" u="none" strike="noStrike" kern="1200" cap="none" spc="0" normalizeH="0" baseline="0" noProof="0" dirty="0" err="1">
                <a:ln>
                  <a:noFill/>
                </a:ln>
                <a:solidFill>
                  <a:prstClr val="black"/>
                </a:solidFill>
                <a:effectLst/>
                <a:uLnTx/>
                <a:uFillTx/>
                <a:latin typeface="Calibri" panose="020F0502020204030204"/>
                <a:ea typeface="+mn-ea"/>
                <a:cs typeface="+mn-cs"/>
              </a:rPr>
              <a:t>fordybe</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nb-NO" sz="2400" dirty="0" err="1">
                <a:solidFill>
                  <a:prstClr val="black"/>
                </a:solidFill>
                <a:latin typeface="Calibri" panose="020F0502020204030204"/>
              </a:rPr>
              <a:t>udholdenhed</a:t>
            </a: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kstSylinder 6">
            <a:extLst>
              <a:ext uri="{FF2B5EF4-FFF2-40B4-BE49-F238E27FC236}">
                <a16:creationId xmlns:a16="http://schemas.microsoft.com/office/drawing/2014/main" id="{3433E60F-9FD6-49A6-91BF-6E0064316811}"/>
              </a:ext>
            </a:extLst>
          </p:cNvPr>
          <p:cNvSpPr txBox="1"/>
          <p:nvPr/>
        </p:nvSpPr>
        <p:spPr>
          <a:xfrm>
            <a:off x="1895577" y="2967335"/>
            <a:ext cx="30438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err="1">
                <a:ln>
                  <a:noFill/>
                </a:ln>
                <a:solidFill>
                  <a:prstClr val="black"/>
                </a:solidFill>
                <a:effectLst/>
                <a:uLnTx/>
                <a:uFillTx/>
                <a:latin typeface="Calibri" panose="020F0502020204030204"/>
                <a:ea typeface="+mn-ea"/>
                <a:cs typeface="+mn-cs"/>
              </a:rPr>
              <a:t>Lethed</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 varme, energi</a:t>
            </a:r>
          </a:p>
        </p:txBody>
      </p:sp>
      <p:sp>
        <p:nvSpPr>
          <p:cNvPr id="16" name="TekstSylinder 15">
            <a:extLst>
              <a:ext uri="{FF2B5EF4-FFF2-40B4-BE49-F238E27FC236}">
                <a16:creationId xmlns:a16="http://schemas.microsoft.com/office/drawing/2014/main" id="{1A8F5631-B7D4-4F9A-9CB5-582D8E6F5F45}"/>
              </a:ext>
            </a:extLst>
          </p:cNvPr>
          <p:cNvSpPr txBox="1"/>
          <p:nvPr/>
        </p:nvSpPr>
        <p:spPr>
          <a:xfrm>
            <a:off x="8533135" y="2966718"/>
            <a:ext cx="304382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err="1">
                <a:ln>
                  <a:noFill/>
                </a:ln>
                <a:solidFill>
                  <a:prstClr val="black"/>
                </a:solidFill>
                <a:effectLst/>
                <a:uLnTx/>
                <a:uFillTx/>
                <a:latin typeface="Calibri" panose="020F0502020204030204"/>
                <a:ea typeface="+mn-ea"/>
                <a:cs typeface="+mn-cs"/>
              </a:rPr>
              <a:t>Nyde</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 = belønning for at </a:t>
            </a:r>
            <a:r>
              <a:rPr kumimoji="0" lang="nb-NO" sz="2400" b="0" i="0" u="none" strike="noStrike" kern="1200" cap="none" spc="0" normalizeH="0" baseline="0" noProof="0" dirty="0" err="1">
                <a:ln>
                  <a:noFill/>
                </a:ln>
                <a:solidFill>
                  <a:prstClr val="black"/>
                </a:solidFill>
                <a:effectLst/>
                <a:uLnTx/>
                <a:uFillTx/>
                <a:latin typeface="Calibri" panose="020F0502020204030204"/>
                <a:ea typeface="+mn-ea"/>
                <a:cs typeface="+mn-cs"/>
              </a:rPr>
              <a:t>vigtige</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 emotionelle behov bliver </a:t>
            </a:r>
            <a:r>
              <a:rPr kumimoji="0" lang="nb-NO" sz="2400" b="0" i="0" u="none" strike="noStrike" kern="1200" cap="none" spc="0" normalizeH="0" baseline="0" noProof="0" dirty="0" err="1">
                <a:ln>
                  <a:noFill/>
                </a:ln>
                <a:solidFill>
                  <a:prstClr val="black"/>
                </a:solidFill>
                <a:effectLst/>
                <a:uLnTx/>
                <a:uFillTx/>
                <a:latin typeface="Calibri" panose="020F0502020204030204"/>
                <a:ea typeface="+mn-ea"/>
                <a:cs typeface="+mn-cs"/>
              </a:rPr>
              <a:t>mødt</a:t>
            </a: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kstSylinder 9">
            <a:extLst>
              <a:ext uri="{FF2B5EF4-FFF2-40B4-BE49-F238E27FC236}">
                <a16:creationId xmlns:a16="http://schemas.microsoft.com/office/drawing/2014/main" id="{1F7DEA74-0975-4600-B5CE-EDDD0105628F}"/>
              </a:ext>
            </a:extLst>
          </p:cNvPr>
          <p:cNvSpPr txBox="1"/>
          <p:nvPr/>
        </p:nvSpPr>
        <p:spPr>
          <a:xfrm>
            <a:off x="5231553" y="2971267"/>
            <a:ext cx="2632982"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a:ln>
                  <a:noFill/>
                </a:ln>
                <a:solidFill>
                  <a:prstClr val="black"/>
                </a:solidFill>
                <a:effectLst/>
                <a:uLnTx/>
                <a:uFillTx/>
                <a:latin typeface="Calibri" panose="020F0502020204030204"/>
                <a:ea typeface="+mn-ea"/>
                <a:cs typeface="+mn-cs"/>
              </a:rPr>
              <a:t>Smile, dele med andre</a:t>
            </a:r>
          </a:p>
        </p:txBody>
      </p:sp>
      <p:sp>
        <p:nvSpPr>
          <p:cNvPr id="19" name="Plassholder for bunntekst 3">
            <a:extLst>
              <a:ext uri="{FF2B5EF4-FFF2-40B4-BE49-F238E27FC236}">
                <a16:creationId xmlns:a16="http://schemas.microsoft.com/office/drawing/2014/main" id="{67093A17-D5BC-47D1-BEF3-81498D720C62}"/>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Copyright Joanne Dolhanty 2018 www.emotionfocusedskillstraining.org                                         </a:t>
            </a:r>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94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16"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E6FA83-7585-46A0-8896-EC5D938F1414}"/>
              </a:ext>
            </a:extLst>
          </p:cNvPr>
          <p:cNvSpPr>
            <a:spLocks noGrp="1"/>
          </p:cNvSpPr>
          <p:nvPr>
            <p:ph type="title"/>
          </p:nvPr>
        </p:nvSpPr>
        <p:spPr>
          <a:xfrm>
            <a:off x="3401785" y="2618468"/>
            <a:ext cx="5388429" cy="1325563"/>
          </a:xfrm>
        </p:spPr>
        <p:txBody>
          <a:bodyPr/>
          <a:lstStyle/>
          <a:p>
            <a:r>
              <a:rPr lang="nb-NO" dirty="0">
                <a:solidFill>
                  <a:srgbClr val="5EA4C9"/>
                </a:solidFill>
              </a:rPr>
              <a:t>PAUSE 11:30-11:45</a:t>
            </a:r>
          </a:p>
        </p:txBody>
      </p:sp>
      <p:sp>
        <p:nvSpPr>
          <p:cNvPr id="3" name="Plassholder for bunntekst 2">
            <a:extLst>
              <a:ext uri="{FF2B5EF4-FFF2-40B4-BE49-F238E27FC236}">
                <a16:creationId xmlns:a16="http://schemas.microsoft.com/office/drawing/2014/main" id="{804E0209-4D71-441D-B7DD-89DE17363851}"/>
              </a:ext>
            </a:extLst>
          </p:cNvPr>
          <p:cNvSpPr>
            <a:spLocks noGrp="1"/>
          </p:cNvSpPr>
          <p:nvPr>
            <p:ph type="ftr" sz="quarter" idx="11"/>
          </p:nvPr>
        </p:nvSpPr>
        <p:spPr/>
        <p:txBody>
          <a:bodyPr/>
          <a:lstStyle/>
          <a:p>
            <a:r>
              <a:rPr lang="en-US" dirty="0" err="1"/>
              <a:t>Psykoterapeut</a:t>
            </a:r>
            <a:r>
              <a:rPr lang="en-US" dirty="0"/>
              <a:t> MPF Charlotte </a:t>
            </a:r>
            <a:r>
              <a:rPr lang="en-US" dirty="0" err="1"/>
              <a:t>Krolykke</a:t>
            </a:r>
            <a:r>
              <a:rPr lang="en-US" dirty="0"/>
              <a:t>                                                    Copyright Joanne Dolhanty 2018</a:t>
            </a:r>
            <a:endParaRPr lang="nb-NO" dirty="0"/>
          </a:p>
        </p:txBody>
      </p:sp>
    </p:spTree>
    <p:extLst>
      <p:ext uri="{BB962C8B-B14F-4D97-AF65-F5344CB8AC3E}">
        <p14:creationId xmlns:p14="http://schemas.microsoft.com/office/powerpoint/2010/main" val="1984266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b="1">
                <a:solidFill>
                  <a:srgbClr val="5EA4C9"/>
                </a:solidFill>
                <a:latin typeface="Calibri"/>
                <a:cs typeface="Calibri"/>
              </a:rPr>
              <a:t>En følelse er ikke bare en følelse!</a:t>
            </a:r>
          </a:p>
        </p:txBody>
      </p:sp>
      <p:sp>
        <p:nvSpPr>
          <p:cNvPr id="3" name="Plassholder for innhold 2"/>
          <p:cNvSpPr>
            <a:spLocks noGrp="1"/>
          </p:cNvSpPr>
          <p:nvPr>
            <p:ph idx="1"/>
          </p:nvPr>
        </p:nvSpPr>
        <p:spPr>
          <a:xfrm>
            <a:off x="838200" y="1984917"/>
            <a:ext cx="9167396" cy="4779365"/>
          </a:xfrm>
        </p:spPr>
        <p:txBody>
          <a:bodyPr vert="horz" lIns="91440" tIns="45720" rIns="91440" bIns="45720" rtlCol="0" anchor="t">
            <a:normAutofit/>
          </a:bodyPr>
          <a:lstStyle/>
          <a:p>
            <a:r>
              <a:rPr lang="nb-NO" sz="3200" b="1" dirty="0">
                <a:solidFill>
                  <a:srgbClr val="5EA4C9"/>
                </a:solidFill>
                <a:latin typeface="Calibri"/>
                <a:cs typeface="Calibri"/>
              </a:rPr>
              <a:t>Den egentlige følelse (primær adaptiv/maladaptiv)</a:t>
            </a:r>
          </a:p>
          <a:p>
            <a:pPr marL="0" indent="0">
              <a:buNone/>
            </a:pPr>
            <a:r>
              <a:rPr lang="nb-NO" b="1" dirty="0">
                <a:latin typeface="Calibri"/>
                <a:cs typeface="Calibri"/>
              </a:rPr>
              <a:t>	</a:t>
            </a:r>
            <a:r>
              <a:rPr lang="nb-NO" b="1" dirty="0">
                <a:solidFill>
                  <a:schemeClr val="bg2">
                    <a:lumMod val="25000"/>
                  </a:schemeClr>
                </a:solidFill>
                <a:latin typeface="Calibri"/>
                <a:cs typeface="Calibri"/>
              </a:rPr>
              <a:t>Nye følelser, som giver god </a:t>
            </a:r>
            <a:r>
              <a:rPr lang="nb-NO" b="1" dirty="0" err="1">
                <a:solidFill>
                  <a:schemeClr val="bg2">
                    <a:lumMod val="25000"/>
                  </a:schemeClr>
                </a:solidFill>
                <a:latin typeface="Calibri"/>
                <a:cs typeface="Calibri"/>
              </a:rPr>
              <a:t>information</a:t>
            </a:r>
            <a:endParaRPr lang="nb-NO" b="1" dirty="0">
              <a:solidFill>
                <a:schemeClr val="bg2">
                  <a:lumMod val="25000"/>
                </a:schemeClr>
              </a:solidFill>
              <a:latin typeface="Calibri"/>
              <a:cs typeface="Calibri"/>
            </a:endParaRPr>
          </a:p>
          <a:p>
            <a:pPr marL="0" indent="0">
              <a:buNone/>
            </a:pPr>
            <a:r>
              <a:rPr lang="nb-NO" b="1" dirty="0">
                <a:solidFill>
                  <a:schemeClr val="bg2">
                    <a:lumMod val="25000"/>
                  </a:schemeClr>
                </a:solidFill>
                <a:latin typeface="Calibri"/>
                <a:cs typeface="Calibri"/>
              </a:rPr>
              <a:t>	Gamle følelser, som giver problemer i nye </a:t>
            </a:r>
            <a:r>
              <a:rPr lang="nb-NO" b="1" dirty="0" err="1">
                <a:solidFill>
                  <a:schemeClr val="bg2">
                    <a:lumMod val="25000"/>
                  </a:schemeClr>
                </a:solidFill>
                <a:latin typeface="Calibri"/>
                <a:cs typeface="Calibri"/>
              </a:rPr>
              <a:t>situationer</a:t>
            </a:r>
            <a:endParaRPr lang="nb-NO" b="1" dirty="0">
              <a:solidFill>
                <a:schemeClr val="bg2">
                  <a:lumMod val="25000"/>
                </a:schemeClr>
              </a:solidFill>
              <a:latin typeface="Calibri"/>
              <a:cs typeface="Calibri"/>
            </a:endParaRPr>
          </a:p>
          <a:p>
            <a:r>
              <a:rPr lang="nb-NO" sz="3200" b="1" dirty="0">
                <a:solidFill>
                  <a:srgbClr val="5EA4C9"/>
                </a:solidFill>
                <a:latin typeface="Calibri"/>
                <a:cs typeface="Calibri"/>
              </a:rPr>
              <a:t>Beskyttende følelser = </a:t>
            </a:r>
            <a:r>
              <a:rPr lang="nb-NO" sz="3200" b="1" dirty="0" err="1">
                <a:solidFill>
                  <a:srgbClr val="5EA4C9"/>
                </a:solidFill>
                <a:latin typeface="Calibri"/>
                <a:cs typeface="Calibri"/>
              </a:rPr>
              <a:t>fejlsignaler</a:t>
            </a:r>
            <a:r>
              <a:rPr lang="nb-NO" sz="3200" b="1" dirty="0">
                <a:solidFill>
                  <a:srgbClr val="5EA4C9"/>
                </a:solidFill>
                <a:latin typeface="Calibri"/>
                <a:cs typeface="Calibri"/>
              </a:rPr>
              <a:t> (sekundær)</a:t>
            </a:r>
          </a:p>
          <a:p>
            <a:r>
              <a:rPr lang="nb-NO" sz="3200" b="1" dirty="0">
                <a:solidFill>
                  <a:srgbClr val="5EA4C9"/>
                </a:solidFill>
                <a:latin typeface="Calibri"/>
                <a:cs typeface="Calibri"/>
              </a:rPr>
              <a:t>«Lade som om» følelser (instrumentelle)</a:t>
            </a:r>
          </a:p>
        </p:txBody>
      </p:sp>
      <p:sp>
        <p:nvSpPr>
          <p:cNvPr id="4" name="Plassholder for bunntekst 3">
            <a:extLst>
              <a:ext uri="{FF2B5EF4-FFF2-40B4-BE49-F238E27FC236}">
                <a16:creationId xmlns:a16="http://schemas.microsoft.com/office/drawing/2014/main" id="{E46D68AD-654F-4F67-9268-70D7B03507AE}"/>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3436744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4E0AF-15C1-4348-BE0C-EE63C9F7BACC}"/>
              </a:ext>
            </a:extLst>
          </p:cNvPr>
          <p:cNvSpPr>
            <a:spLocks noGrp="1"/>
          </p:cNvSpPr>
          <p:nvPr>
            <p:ph type="title"/>
          </p:nvPr>
        </p:nvSpPr>
        <p:spPr>
          <a:xfrm>
            <a:off x="438863" y="390427"/>
            <a:ext cx="10515600" cy="1325563"/>
          </a:xfrm>
        </p:spPr>
        <p:txBody>
          <a:bodyPr/>
          <a:lstStyle/>
          <a:p>
            <a:r>
              <a:rPr lang="nb-NO" altLang="en-US" dirty="0">
                <a:solidFill>
                  <a:schemeClr val="bg1"/>
                </a:solidFill>
              </a:rPr>
              <a:t>Hvor </a:t>
            </a:r>
            <a:r>
              <a:rPr lang="nb-NO" altLang="en-US" dirty="0" err="1">
                <a:solidFill>
                  <a:schemeClr val="bg1"/>
                </a:solidFill>
              </a:rPr>
              <a:t>motiveret</a:t>
            </a:r>
            <a:r>
              <a:rPr lang="nb-NO" altLang="en-US" dirty="0">
                <a:solidFill>
                  <a:schemeClr val="bg1"/>
                </a:solidFill>
              </a:rPr>
              <a:t> er du?</a:t>
            </a:r>
            <a:endParaRPr lang="nb-NO" dirty="0">
              <a:solidFill>
                <a:schemeClr val="bg1"/>
              </a:solidFill>
            </a:endParaRPr>
          </a:p>
        </p:txBody>
      </p:sp>
      <p:sp>
        <p:nvSpPr>
          <p:cNvPr id="3" name="Content Placeholder 2">
            <a:extLst>
              <a:ext uri="{FF2B5EF4-FFF2-40B4-BE49-F238E27FC236}">
                <a16:creationId xmlns:a16="http://schemas.microsoft.com/office/drawing/2014/main" id="{A370E310-36CA-4947-9766-BBCFB447F9A0}"/>
              </a:ext>
            </a:extLst>
          </p:cNvPr>
          <p:cNvSpPr>
            <a:spLocks noGrp="1"/>
          </p:cNvSpPr>
          <p:nvPr>
            <p:ph idx="1"/>
          </p:nvPr>
        </p:nvSpPr>
        <p:spPr>
          <a:xfrm>
            <a:off x="838200" y="2917232"/>
            <a:ext cx="10515600" cy="1274051"/>
          </a:xfrm>
        </p:spPr>
        <p:txBody>
          <a:bodyPr>
            <a:normAutofit fontScale="62500" lnSpcReduction="20000"/>
          </a:bodyPr>
          <a:lstStyle/>
          <a:p>
            <a:endParaRPr lang="nb-NO" sz="5100" dirty="0">
              <a:solidFill>
                <a:schemeClr val="bg1"/>
              </a:solidFill>
            </a:endParaRPr>
          </a:p>
          <a:p>
            <a:pPr marL="0" indent="0">
              <a:buNone/>
            </a:pPr>
            <a:r>
              <a:rPr lang="nb-NO" sz="5100" dirty="0">
                <a:solidFill>
                  <a:schemeClr val="bg1"/>
                </a:solidFill>
              </a:rPr>
              <a:t>         Fra 1-10, hvor motiveret er du for at hjælpe dit barn?</a:t>
            </a:r>
          </a:p>
        </p:txBody>
      </p:sp>
      <p:sp>
        <p:nvSpPr>
          <p:cNvPr id="13" name="Footer Placeholder 12"/>
          <p:cNvSpPr>
            <a:spLocks noGrp="1"/>
          </p:cNvSpPr>
          <p:nvPr>
            <p:ph type="ftr" sz="quarter" idx="11"/>
          </p:nvPr>
        </p:nvSpPr>
        <p:spPr/>
        <p:txBody>
          <a:bodyPr/>
          <a:lstStyle/>
          <a:p>
            <a:r>
              <a:rPr lang="en-US">
                <a:solidFill>
                  <a:schemeClr val="bg1"/>
                </a:solidFill>
              </a:rPr>
              <a:t>Psykoterapeut MPF Charlotte Krolykke                                                    Copyright Joanne Dolhanty 2018</a:t>
            </a:r>
            <a:endParaRPr lang="en-CA" dirty="0">
              <a:solidFill>
                <a:schemeClr val="bg1"/>
              </a:solidFill>
            </a:endParaRPr>
          </a:p>
        </p:txBody>
      </p:sp>
      <p:sp>
        <p:nvSpPr>
          <p:cNvPr id="51" name="TextBox 50">
            <a:extLst>
              <a:ext uri="{FF2B5EF4-FFF2-40B4-BE49-F238E27FC236}">
                <a16:creationId xmlns:a16="http://schemas.microsoft.com/office/drawing/2014/main" id="{07EEE004-EE67-41DE-8AFF-F6E1F0FF6485}"/>
              </a:ext>
            </a:extLst>
          </p:cNvPr>
          <p:cNvSpPr txBox="1"/>
          <p:nvPr/>
        </p:nvSpPr>
        <p:spPr>
          <a:xfrm>
            <a:off x="2072545" y="4248372"/>
            <a:ext cx="470000" cy="769441"/>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400" b="0" i="0" u="none" strike="noStrike" kern="1200" cap="none" spc="0" normalizeH="0" baseline="0" noProof="0" dirty="0">
                <a:ln>
                  <a:noFill/>
                </a:ln>
                <a:solidFill>
                  <a:schemeClr val="bg1"/>
                </a:solidFill>
                <a:effectLst/>
                <a:uLnTx/>
                <a:uFillTx/>
                <a:latin typeface="Calibri" panose="020F0502020204030204"/>
                <a:ea typeface="+mn-ea"/>
                <a:cs typeface="+mn-cs"/>
              </a:rPr>
              <a:t>1</a:t>
            </a:r>
          </a:p>
        </p:txBody>
      </p:sp>
      <p:sp>
        <p:nvSpPr>
          <p:cNvPr id="52" name="TextBox 51">
            <a:extLst>
              <a:ext uri="{FF2B5EF4-FFF2-40B4-BE49-F238E27FC236}">
                <a16:creationId xmlns:a16="http://schemas.microsoft.com/office/drawing/2014/main" id="{F1BDC71D-9374-417F-BA3B-20B775C9441E}"/>
              </a:ext>
            </a:extLst>
          </p:cNvPr>
          <p:cNvSpPr txBox="1"/>
          <p:nvPr/>
        </p:nvSpPr>
        <p:spPr>
          <a:xfrm>
            <a:off x="5512959" y="4296751"/>
            <a:ext cx="470000" cy="769441"/>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400" b="0" i="0" u="none" strike="noStrike" kern="1200" cap="none" spc="0" normalizeH="0" baseline="0" noProof="0" dirty="0">
                <a:ln>
                  <a:noFill/>
                </a:ln>
                <a:solidFill>
                  <a:schemeClr val="bg1"/>
                </a:solidFill>
                <a:effectLst/>
                <a:uLnTx/>
                <a:uFillTx/>
                <a:latin typeface="Calibri" panose="020F0502020204030204"/>
                <a:ea typeface="+mn-ea"/>
                <a:cs typeface="+mn-cs"/>
              </a:rPr>
              <a:t>5</a:t>
            </a:r>
          </a:p>
        </p:txBody>
      </p:sp>
      <p:sp>
        <p:nvSpPr>
          <p:cNvPr id="53" name="TextBox 52">
            <a:extLst>
              <a:ext uri="{FF2B5EF4-FFF2-40B4-BE49-F238E27FC236}">
                <a16:creationId xmlns:a16="http://schemas.microsoft.com/office/drawing/2014/main" id="{F451CD99-A9EB-4A0F-8938-FD75B56ED961}"/>
              </a:ext>
            </a:extLst>
          </p:cNvPr>
          <p:cNvSpPr txBox="1"/>
          <p:nvPr/>
        </p:nvSpPr>
        <p:spPr>
          <a:xfrm>
            <a:off x="9107373" y="4261401"/>
            <a:ext cx="755335" cy="769441"/>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400" b="0" i="0" u="none" strike="noStrike" kern="1200" cap="none" spc="0" normalizeH="0" baseline="0" noProof="0" dirty="0">
                <a:ln>
                  <a:noFill/>
                </a:ln>
                <a:solidFill>
                  <a:schemeClr val="bg1"/>
                </a:solidFill>
                <a:effectLst/>
                <a:uLnTx/>
                <a:uFillTx/>
                <a:latin typeface="Calibri" panose="020F0502020204030204"/>
                <a:ea typeface="+mn-ea"/>
                <a:cs typeface="+mn-cs"/>
              </a:rPr>
              <a:t>10</a:t>
            </a:r>
          </a:p>
        </p:txBody>
      </p:sp>
      <p:sp>
        <p:nvSpPr>
          <p:cNvPr id="4" name="TekstSylinder 3">
            <a:extLst>
              <a:ext uri="{FF2B5EF4-FFF2-40B4-BE49-F238E27FC236}">
                <a16:creationId xmlns:a16="http://schemas.microsoft.com/office/drawing/2014/main" id="{47AB219C-00CC-4B62-87E2-ED6D82E4F395}"/>
              </a:ext>
            </a:extLst>
          </p:cNvPr>
          <p:cNvSpPr txBox="1"/>
          <p:nvPr/>
        </p:nvSpPr>
        <p:spPr>
          <a:xfrm>
            <a:off x="-7655774" y="1393282"/>
            <a:ext cx="10794968" cy="1846659"/>
          </a:xfrm>
          <a:prstGeom prst="rect">
            <a:avLst/>
          </a:prstGeom>
          <a:noFill/>
        </p:spPr>
        <p:txBody>
          <a:bodyPr wrap="square" rtlCol="0">
            <a:spAutoFit/>
          </a:bodyPr>
          <a:lstStyle/>
          <a:p>
            <a:r>
              <a:rPr lang="nb-NO" sz="9600" dirty="0">
                <a:solidFill>
                  <a:schemeClr val="bg1"/>
                </a:solidFill>
              </a:rPr>
              <a:t>____________</a:t>
            </a:r>
          </a:p>
          <a:p>
            <a:endParaRPr lang="nb-NO" dirty="0"/>
          </a:p>
        </p:txBody>
      </p:sp>
    </p:spTree>
    <p:extLst>
      <p:ext uri="{BB962C8B-B14F-4D97-AF65-F5344CB8AC3E}">
        <p14:creationId xmlns:p14="http://schemas.microsoft.com/office/powerpoint/2010/main" val="9772064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a:stretch>
            <a:fillRect/>
          </a:stretch>
        </p:blipFill>
        <p:spPr>
          <a:xfrm>
            <a:off x="0" y="17585"/>
            <a:ext cx="12192000" cy="6858000"/>
          </a:xfrm>
          <a:prstGeom prst="rect">
            <a:avLst/>
          </a:prstGeom>
        </p:spPr>
      </p:pic>
      <p:sp>
        <p:nvSpPr>
          <p:cNvPr id="3" name="Avrundet rektangel 2"/>
          <p:cNvSpPr/>
          <p:nvPr/>
        </p:nvSpPr>
        <p:spPr>
          <a:xfrm>
            <a:off x="457199" y="4912243"/>
            <a:ext cx="3505200" cy="1292614"/>
          </a:xfrm>
          <a:prstGeom prst="roundRect">
            <a:avLst/>
          </a:prstGeom>
          <a:solidFill>
            <a:srgbClr val="5EAFC9"/>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nb-NO" sz="3200" dirty="0"/>
              <a:t>HVA FØLER DU – SÅDAN EGENTLIGT?</a:t>
            </a:r>
          </a:p>
        </p:txBody>
      </p:sp>
      <p:pic>
        <p:nvPicPr>
          <p:cNvPr id="7" name="Bilde 6">
            <a:extLst>
              <a:ext uri="{FF2B5EF4-FFF2-40B4-BE49-F238E27FC236}">
                <a16:creationId xmlns:a16="http://schemas.microsoft.com/office/drawing/2014/main" id="{376CF3E5-9231-4CA8-9B7C-FB14CEBC7C81}"/>
              </a:ext>
            </a:extLst>
          </p:cNvPr>
          <p:cNvPicPr>
            <a:picLocks noChangeAspect="1"/>
          </p:cNvPicPr>
          <p:nvPr/>
        </p:nvPicPr>
        <p:blipFill>
          <a:blip r:embed="rId4"/>
          <a:stretch>
            <a:fillRect/>
          </a:stretch>
        </p:blipFill>
        <p:spPr>
          <a:xfrm>
            <a:off x="10263119" y="318117"/>
            <a:ext cx="1305967" cy="1305967"/>
          </a:xfrm>
          <a:prstGeom prst="rect">
            <a:avLst/>
          </a:prstGeom>
        </p:spPr>
      </p:pic>
      <p:sp>
        <p:nvSpPr>
          <p:cNvPr id="6" name="Plassholder for bunntekst 3">
            <a:extLst>
              <a:ext uri="{FF2B5EF4-FFF2-40B4-BE49-F238E27FC236}">
                <a16:creationId xmlns:a16="http://schemas.microsoft.com/office/drawing/2014/main" id="{223D6E12-B2A9-3C45-8845-07533156D2CB}"/>
              </a:ext>
            </a:extLst>
          </p:cNvPr>
          <p:cNvSpPr txBox="1">
            <a:spLocks/>
          </p:cNvSpPr>
          <p:nvPr/>
        </p:nvSpPr>
        <p:spPr>
          <a:xfrm>
            <a:off x="4038600" y="6492875"/>
            <a:ext cx="4114800"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Psykoterapeut</a:t>
            </a:r>
            <a:r>
              <a:rPr lang="en-US" dirty="0"/>
              <a:t> MPF Charlotte </a:t>
            </a:r>
            <a:r>
              <a:rPr lang="en-US" dirty="0" err="1"/>
              <a:t>Krolykke</a:t>
            </a:r>
            <a:r>
              <a:rPr lang="en-US" dirty="0"/>
              <a:t>                                                    Copyright Joanne Dolhanty 2018c</a:t>
            </a:r>
          </a:p>
        </p:txBody>
      </p:sp>
    </p:spTree>
    <p:extLst>
      <p:ext uri="{BB962C8B-B14F-4D97-AF65-F5344CB8AC3E}">
        <p14:creationId xmlns:p14="http://schemas.microsoft.com/office/powerpoint/2010/main" val="323799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C078F29-C34A-4A2E-8236-B83162766351}"/>
              </a:ext>
            </a:extLst>
          </p:cNvPr>
          <p:cNvPicPr>
            <a:picLocks noChangeAspect="1"/>
          </p:cNvPicPr>
          <p:nvPr/>
        </p:nvPicPr>
        <p:blipFill rotWithShape="1">
          <a:blip r:embed="rId3">
            <a:extLst>
              <a:ext uri="{28A0092B-C50C-407E-A947-70E740481C1C}">
                <a14:useLocalDpi xmlns:a14="http://schemas.microsoft.com/office/drawing/2010/main" val="0"/>
              </a:ext>
            </a:extLst>
          </a:blip>
          <a:srcRect t="12547" b="3184"/>
          <a:stretch/>
        </p:blipFill>
        <p:spPr>
          <a:xfrm>
            <a:off x="20" y="0"/>
            <a:ext cx="12191980" cy="6857990"/>
          </a:xfrm>
          <a:prstGeom prst="rect">
            <a:avLst/>
          </a:prstGeom>
        </p:spPr>
      </p:pic>
      <p:sp>
        <p:nvSpPr>
          <p:cNvPr id="2" name="Tittel 1">
            <a:extLst>
              <a:ext uri="{FF2B5EF4-FFF2-40B4-BE49-F238E27FC236}">
                <a16:creationId xmlns:a16="http://schemas.microsoft.com/office/drawing/2014/main" id="{D545CFC0-7DE3-401F-841C-348A877AF104}"/>
              </a:ext>
            </a:extLst>
          </p:cNvPr>
          <p:cNvSpPr>
            <a:spLocks noGrp="1"/>
          </p:cNvSpPr>
          <p:nvPr>
            <p:ph type="title"/>
          </p:nvPr>
        </p:nvSpPr>
        <p:spPr>
          <a:xfrm>
            <a:off x="8022021" y="2612189"/>
            <a:ext cx="3852041" cy="1834056"/>
          </a:xfrm>
        </p:spPr>
        <p:txBody>
          <a:bodyPr vert="horz" lIns="91440" tIns="45720" rIns="91440" bIns="45720" rtlCol="0" anchor="b">
            <a:normAutofit/>
          </a:bodyPr>
          <a:lstStyle/>
          <a:p>
            <a:pPr algn="ctr"/>
            <a:r>
              <a:rPr lang="en-US" sz="4000" dirty="0" err="1">
                <a:solidFill>
                  <a:schemeClr val="bg1"/>
                </a:solidFill>
              </a:rPr>
              <a:t>Forstå</a:t>
            </a:r>
            <a:r>
              <a:rPr lang="en-US" sz="4000" dirty="0">
                <a:solidFill>
                  <a:schemeClr val="bg1"/>
                </a:solidFill>
              </a:rPr>
              <a:t> </a:t>
            </a:r>
            <a:r>
              <a:rPr lang="en-US" sz="4000" dirty="0" err="1">
                <a:solidFill>
                  <a:schemeClr val="bg1"/>
                </a:solidFill>
              </a:rPr>
              <a:t>følelser</a:t>
            </a:r>
            <a:r>
              <a:rPr lang="en-US" sz="4000" dirty="0">
                <a:solidFill>
                  <a:schemeClr val="bg1"/>
                </a:solidFill>
              </a:rPr>
              <a:t>  </a:t>
            </a:r>
          </a:p>
        </p:txBody>
      </p:sp>
      <p:sp>
        <p:nvSpPr>
          <p:cNvPr id="6" name="TekstSylinder 5">
            <a:extLst>
              <a:ext uri="{FF2B5EF4-FFF2-40B4-BE49-F238E27FC236}">
                <a16:creationId xmlns:a16="http://schemas.microsoft.com/office/drawing/2014/main" id="{4CDD764E-D60F-4EEF-8D8E-D44376A0709D}"/>
              </a:ext>
            </a:extLst>
          </p:cNvPr>
          <p:cNvSpPr txBox="1"/>
          <p:nvPr/>
        </p:nvSpPr>
        <p:spPr>
          <a:xfrm>
            <a:off x="8845581" y="5298174"/>
            <a:ext cx="2467429" cy="707886"/>
          </a:xfrm>
          <a:prstGeom prst="rect">
            <a:avLst/>
          </a:prstGeom>
          <a:noFill/>
        </p:spPr>
        <p:txBody>
          <a:bodyPr wrap="square" rtlCol="0">
            <a:spAutoFit/>
          </a:bodyPr>
          <a:lstStyle/>
          <a:p>
            <a:r>
              <a:rPr lang="nb-NO" sz="4000" dirty="0">
                <a:solidFill>
                  <a:schemeClr val="bg1"/>
                </a:solidFill>
                <a:latin typeface="+mj-lt"/>
              </a:rPr>
              <a:t>Validering</a:t>
            </a:r>
          </a:p>
        </p:txBody>
      </p:sp>
      <p:sp>
        <p:nvSpPr>
          <p:cNvPr id="7" name="Plassholder for bunntekst 3">
            <a:extLst>
              <a:ext uri="{FF2B5EF4-FFF2-40B4-BE49-F238E27FC236}">
                <a16:creationId xmlns:a16="http://schemas.microsoft.com/office/drawing/2014/main" id="{6800B79E-C367-3E4B-8B70-178284FAA468}"/>
              </a:ext>
            </a:extLst>
          </p:cNvPr>
          <p:cNvSpPr txBox="1">
            <a:spLocks/>
          </p:cNvSpPr>
          <p:nvPr/>
        </p:nvSpPr>
        <p:spPr>
          <a:xfrm>
            <a:off x="7516492" y="6249462"/>
            <a:ext cx="4114800"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Psykoterapeut</a:t>
            </a:r>
            <a:r>
              <a:rPr lang="en-US" dirty="0"/>
              <a:t> MPF Charlotte </a:t>
            </a:r>
            <a:r>
              <a:rPr lang="en-US" dirty="0" err="1"/>
              <a:t>Krolykke</a:t>
            </a:r>
            <a:r>
              <a:rPr lang="en-US" dirty="0"/>
              <a:t>                                                    Copyright Joanne Dolhanty 2018c</a:t>
            </a:r>
          </a:p>
        </p:txBody>
      </p:sp>
    </p:spTree>
    <p:extLst>
      <p:ext uri="{BB962C8B-B14F-4D97-AF65-F5344CB8AC3E}">
        <p14:creationId xmlns:p14="http://schemas.microsoft.com/office/powerpoint/2010/main" val="4171996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Shape 377"/>
        <p:cNvGrpSpPr/>
        <p:nvPr/>
      </p:nvGrpSpPr>
      <p:grpSpPr>
        <a:xfrm>
          <a:off x="0" y="0"/>
          <a:ext cx="0" cy="0"/>
          <a:chOff x="0" y="0"/>
          <a:chExt cx="0" cy="0"/>
        </a:xfrm>
      </p:grpSpPr>
      <p:pic>
        <p:nvPicPr>
          <p:cNvPr id="2" name="Bilde 1"/>
          <p:cNvPicPr>
            <a:picLocks noChangeAspect="1"/>
          </p:cNvPicPr>
          <p:nvPr/>
        </p:nvPicPr>
        <p:blipFill>
          <a:blip r:embed="rId3"/>
          <a:stretch>
            <a:fillRect/>
          </a:stretch>
        </p:blipFill>
        <p:spPr>
          <a:xfrm>
            <a:off x="5490196" y="492573"/>
            <a:ext cx="5880796" cy="5880796"/>
          </a:xfrm>
          <a:prstGeom prst="rect">
            <a:avLst/>
          </a:prstGeom>
        </p:spPr>
      </p:pic>
      <p:sp>
        <p:nvSpPr>
          <p:cNvPr id="3" name="Titel 2">
            <a:extLst>
              <a:ext uri="{FF2B5EF4-FFF2-40B4-BE49-F238E27FC236}">
                <a16:creationId xmlns:a16="http://schemas.microsoft.com/office/drawing/2014/main" id="{5E95AF3F-0A6D-D24E-B75E-2A8462A56704}"/>
              </a:ext>
            </a:extLst>
          </p:cNvPr>
          <p:cNvSpPr>
            <a:spLocks noGrp="1"/>
          </p:cNvSpPr>
          <p:nvPr>
            <p:ph type="title"/>
          </p:nvPr>
        </p:nvSpPr>
        <p:spPr/>
        <p:txBody>
          <a:bodyPr/>
          <a:lstStyle/>
          <a:p>
            <a:r>
              <a:rPr lang="da-DK" dirty="0"/>
              <a:t>Når en du er glad for giver udtryk for ”store følelser”</a:t>
            </a:r>
          </a:p>
        </p:txBody>
      </p:sp>
      <p:sp>
        <p:nvSpPr>
          <p:cNvPr id="6" name="Footer Placeholder 5"/>
          <p:cNvSpPr>
            <a:spLocks noGrp="1"/>
          </p:cNvSpPr>
          <p:nvPr>
            <p:ph type="ftr" sz="quarter" idx="11"/>
          </p:nvPr>
        </p:nvSpPr>
        <p:spPr/>
        <p:txBody>
          <a:bodyPr vert="horz" lIns="91440" tIns="45720" rIns="91440" bIns="45720" rtlCol="0" anchor="ctr">
            <a:normAutofit fontScale="92500" lnSpcReduction="20000"/>
          </a:bodyPr>
          <a:lstStyle/>
          <a:p>
            <a:pPr algn="l">
              <a:spcAft>
                <a:spcPts val="600"/>
              </a:spcAft>
            </a:pPr>
            <a:r>
              <a:rPr lang="en-US" kern="1200">
                <a:solidFill>
                  <a:srgbClr val="595959"/>
                </a:solidFill>
                <a:latin typeface="+mn-lt"/>
                <a:ea typeface="+mn-ea"/>
                <a:cs typeface="+mn-cs"/>
              </a:rPr>
              <a:t>Psykoterapeut MPF Charlotte Krolykke                                                    Copyright Joanne Dolhanty 2018</a:t>
            </a:r>
          </a:p>
        </p:txBody>
      </p:sp>
    </p:spTree>
    <p:extLst>
      <p:ext uri="{BB962C8B-B14F-4D97-AF65-F5344CB8AC3E}">
        <p14:creationId xmlns:p14="http://schemas.microsoft.com/office/powerpoint/2010/main" val="10263683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EF7EF2-BC8F-4D2E-A6D9-8F4A680CA6B0}"/>
              </a:ext>
            </a:extLst>
          </p:cNvPr>
          <p:cNvSpPr>
            <a:spLocks noGrp="1"/>
          </p:cNvSpPr>
          <p:nvPr>
            <p:ph type="title"/>
          </p:nvPr>
        </p:nvSpPr>
        <p:spPr/>
        <p:txBody>
          <a:bodyPr/>
          <a:lstStyle/>
          <a:p>
            <a:r>
              <a:rPr lang="nb-NO">
                <a:cs typeface="Calibri Light"/>
              </a:rPr>
              <a:t>Forstå følelser -</a:t>
            </a:r>
            <a:r>
              <a:rPr lang="nb-NO">
                <a:solidFill>
                  <a:srgbClr val="5EA4C9"/>
                </a:solidFill>
                <a:cs typeface="Calibri Light"/>
              </a:rPr>
              <a:t> Validering</a:t>
            </a:r>
            <a:endParaRPr lang="nb-NO">
              <a:solidFill>
                <a:srgbClr val="5EA4C9"/>
              </a:solidFill>
            </a:endParaRPr>
          </a:p>
        </p:txBody>
      </p:sp>
      <p:sp>
        <p:nvSpPr>
          <p:cNvPr id="3" name="Plassholder for innhold 2">
            <a:extLst>
              <a:ext uri="{FF2B5EF4-FFF2-40B4-BE49-F238E27FC236}">
                <a16:creationId xmlns:a16="http://schemas.microsoft.com/office/drawing/2014/main" id="{396C3803-B2FD-48CC-9D39-6B68576FDA6D}"/>
              </a:ext>
            </a:extLst>
          </p:cNvPr>
          <p:cNvSpPr>
            <a:spLocks noGrp="1"/>
          </p:cNvSpPr>
          <p:nvPr>
            <p:ph idx="1"/>
          </p:nvPr>
        </p:nvSpPr>
        <p:spPr/>
        <p:txBody>
          <a:bodyPr vert="horz" lIns="91440" tIns="45720" rIns="91440" bIns="45720" rtlCol="0" anchor="t">
            <a:normAutofit/>
          </a:bodyPr>
          <a:lstStyle/>
          <a:p>
            <a:r>
              <a:rPr lang="nb-NO" dirty="0">
                <a:cs typeface="Calibri"/>
              </a:rPr>
              <a:t>Vis </a:t>
            </a:r>
            <a:r>
              <a:rPr lang="nb-NO" dirty="0" err="1">
                <a:cs typeface="Calibri"/>
              </a:rPr>
              <a:t>accept</a:t>
            </a:r>
            <a:r>
              <a:rPr lang="nb-NO" dirty="0">
                <a:cs typeface="Calibri"/>
              </a:rPr>
              <a:t> </a:t>
            </a:r>
            <a:r>
              <a:rPr lang="nb-NO" dirty="0" err="1">
                <a:cs typeface="Calibri"/>
              </a:rPr>
              <a:t>af</a:t>
            </a:r>
            <a:r>
              <a:rPr lang="nb-NO" dirty="0">
                <a:cs typeface="Calibri"/>
              </a:rPr>
              <a:t> følelsen</a:t>
            </a:r>
            <a:endParaRPr lang="en-US" dirty="0">
              <a:cs typeface="Calibri"/>
            </a:endParaRPr>
          </a:p>
          <a:p>
            <a:pPr marL="0" indent="0">
              <a:buNone/>
            </a:pPr>
            <a:r>
              <a:rPr lang="nb-NO" sz="2400" dirty="0">
                <a:cs typeface="Calibri"/>
              </a:rPr>
              <a:t>	- Også for følelser som er uventet eller vanskelige at forstå (vrede </a:t>
            </a:r>
            <a:r>
              <a:rPr lang="nb-NO" sz="2400" dirty="0" err="1">
                <a:cs typeface="Calibri"/>
              </a:rPr>
              <a:t>uden</a:t>
            </a:r>
            <a:r>
              <a:rPr lang="nb-NO" sz="2400" dirty="0">
                <a:cs typeface="Calibri"/>
              </a:rPr>
              <a:t>   	grund, bange </a:t>
            </a:r>
            <a:r>
              <a:rPr lang="nb-NO" sz="2400" dirty="0" err="1">
                <a:cs typeface="Calibri"/>
              </a:rPr>
              <a:t>uden</a:t>
            </a:r>
            <a:r>
              <a:rPr lang="nb-NO" sz="2400" dirty="0">
                <a:cs typeface="Calibri"/>
              </a:rPr>
              <a:t> fare) </a:t>
            </a:r>
            <a:endParaRPr lang="en-US" sz="2400" dirty="0">
              <a:cs typeface="Calibri"/>
            </a:endParaRPr>
          </a:p>
          <a:p>
            <a:r>
              <a:rPr lang="nb-NO" dirty="0">
                <a:cs typeface="Calibri"/>
              </a:rPr>
              <a:t>Valider følelsen og </a:t>
            </a:r>
            <a:r>
              <a:rPr lang="nb-NO" dirty="0" err="1">
                <a:cs typeface="Calibri"/>
              </a:rPr>
              <a:t>oplevelsen</a:t>
            </a:r>
            <a:endParaRPr lang="en-US" dirty="0">
              <a:cs typeface="Calibri"/>
            </a:endParaRPr>
          </a:p>
          <a:p>
            <a:r>
              <a:rPr lang="nb-NO" dirty="0">
                <a:cs typeface="Calibri"/>
              </a:rPr>
              <a:t>Empati og </a:t>
            </a:r>
            <a:r>
              <a:rPr lang="nb-NO" dirty="0" err="1">
                <a:cs typeface="Calibri"/>
              </a:rPr>
              <a:t>indtuning</a:t>
            </a:r>
            <a:r>
              <a:rPr lang="nb-NO" dirty="0">
                <a:cs typeface="Calibri"/>
              </a:rPr>
              <a:t> (</a:t>
            </a:r>
            <a:r>
              <a:rPr lang="nb-NO" dirty="0" err="1">
                <a:cs typeface="Calibri"/>
              </a:rPr>
              <a:t>sprog</a:t>
            </a:r>
            <a:r>
              <a:rPr lang="nb-NO" dirty="0">
                <a:cs typeface="Calibri"/>
              </a:rPr>
              <a:t>, </a:t>
            </a:r>
            <a:r>
              <a:rPr lang="nb-NO" dirty="0" err="1">
                <a:cs typeface="Calibri"/>
              </a:rPr>
              <a:t>ansigt</a:t>
            </a:r>
            <a:r>
              <a:rPr lang="nb-NO" dirty="0">
                <a:cs typeface="Calibri"/>
              </a:rPr>
              <a:t>, stemme)</a:t>
            </a:r>
            <a:endParaRPr lang="en-US" dirty="0">
              <a:cs typeface="Calibri"/>
            </a:endParaRPr>
          </a:p>
          <a:p>
            <a:r>
              <a:rPr lang="nb-NO" dirty="0" err="1">
                <a:cs typeface="Calibri"/>
              </a:rPr>
              <a:t>Undgå</a:t>
            </a:r>
            <a:r>
              <a:rPr lang="nb-NO" dirty="0">
                <a:cs typeface="Calibri"/>
              </a:rPr>
              <a:t> at gå efter “den lyse side”</a:t>
            </a:r>
          </a:p>
          <a:p>
            <a:r>
              <a:rPr lang="nb-NO" dirty="0">
                <a:cs typeface="Calibri"/>
              </a:rPr>
              <a:t>Husk: Selv om du er uenig i barnets </a:t>
            </a:r>
            <a:r>
              <a:rPr lang="nb-NO" dirty="0" err="1">
                <a:cs typeface="Calibri"/>
              </a:rPr>
              <a:t>oplevelse</a:t>
            </a:r>
            <a:r>
              <a:rPr lang="nb-NO" dirty="0">
                <a:cs typeface="Calibri"/>
              </a:rPr>
              <a:t> </a:t>
            </a:r>
            <a:r>
              <a:rPr lang="nb-NO" dirty="0" err="1">
                <a:cs typeface="Calibri"/>
              </a:rPr>
              <a:t>af</a:t>
            </a:r>
            <a:r>
              <a:rPr lang="nb-NO" dirty="0">
                <a:cs typeface="Calibri"/>
              </a:rPr>
              <a:t> </a:t>
            </a:r>
            <a:r>
              <a:rPr lang="nb-NO" dirty="0" err="1">
                <a:cs typeface="Calibri"/>
              </a:rPr>
              <a:t>virkeligheden</a:t>
            </a:r>
            <a:r>
              <a:rPr lang="nb-NO" dirty="0">
                <a:cs typeface="Calibri"/>
              </a:rPr>
              <a:t> er deres følelser </a:t>
            </a:r>
            <a:r>
              <a:rPr lang="nb-NO" dirty="0" err="1">
                <a:cs typeface="Calibri"/>
              </a:rPr>
              <a:t>alligevel</a:t>
            </a:r>
            <a:r>
              <a:rPr lang="nb-NO" dirty="0">
                <a:cs typeface="Calibri"/>
              </a:rPr>
              <a:t> gyldige.</a:t>
            </a:r>
          </a:p>
          <a:p>
            <a:endParaRPr lang="nb-NO" dirty="0">
              <a:cs typeface="Calibri"/>
            </a:endParaRPr>
          </a:p>
        </p:txBody>
      </p:sp>
      <p:sp>
        <p:nvSpPr>
          <p:cNvPr id="4" name="Plassholder for bunntekst 3">
            <a:extLst>
              <a:ext uri="{FF2B5EF4-FFF2-40B4-BE49-F238E27FC236}">
                <a16:creationId xmlns:a16="http://schemas.microsoft.com/office/drawing/2014/main" id="{906CD5A2-00DC-4710-9011-CC930FBEED6E}"/>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38620596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9" name="TekstSylinder 8">
            <a:extLst>
              <a:ext uri="{FF2B5EF4-FFF2-40B4-BE49-F238E27FC236}">
                <a16:creationId xmlns:a16="http://schemas.microsoft.com/office/drawing/2014/main" id="{C27ADFC7-08C4-4410-A1F1-952786BBCFB8}"/>
              </a:ext>
            </a:extLst>
          </p:cNvPr>
          <p:cNvSpPr txBox="1"/>
          <p:nvPr/>
        </p:nvSpPr>
        <p:spPr>
          <a:xfrm>
            <a:off x="786784" y="478397"/>
            <a:ext cx="3494362" cy="97043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r">
              <a:lnSpc>
                <a:spcPct val="90000"/>
              </a:lnSpc>
              <a:spcBef>
                <a:spcPct val="0"/>
              </a:spcBef>
              <a:spcAft>
                <a:spcPts val="600"/>
              </a:spcAft>
            </a:pPr>
            <a:r>
              <a:rPr lang="en-US" sz="4400" kern="1200" dirty="0">
                <a:solidFill>
                  <a:schemeClr val="accent1"/>
                </a:solidFill>
                <a:latin typeface="+mj-lt"/>
                <a:ea typeface="+mj-ea"/>
                <a:cs typeface="+mj-cs"/>
              </a:rPr>
              <a:t>VALIDERING </a:t>
            </a:r>
          </a:p>
        </p:txBody>
      </p:sp>
      <p:sp>
        <p:nvSpPr>
          <p:cNvPr id="3" name="Undertittel 2">
            <a:extLst>
              <a:ext uri="{FF2B5EF4-FFF2-40B4-BE49-F238E27FC236}">
                <a16:creationId xmlns:a16="http://schemas.microsoft.com/office/drawing/2014/main" id="{719562E1-8CDF-42E6-BACE-8752B4AAEA0B}"/>
              </a:ext>
            </a:extLst>
          </p:cNvPr>
          <p:cNvSpPr>
            <a:spLocks noGrp="1"/>
          </p:cNvSpPr>
          <p:nvPr>
            <p:ph type="subTitle" idx="4294967295"/>
          </p:nvPr>
        </p:nvSpPr>
        <p:spPr>
          <a:xfrm>
            <a:off x="5815013" y="963613"/>
            <a:ext cx="6376987" cy="4930775"/>
          </a:xfrm>
        </p:spPr>
        <p:txBody>
          <a:bodyPr vert="horz" lIns="91440" tIns="45720" rIns="91440" bIns="45720" rtlCol="0" anchor="ctr">
            <a:normAutofit/>
          </a:bodyPr>
          <a:lstStyle/>
          <a:p>
            <a:pPr marL="91440">
              <a:spcBef>
                <a:spcPts val="1200"/>
              </a:spcBef>
              <a:spcAft>
                <a:spcPts val="200"/>
              </a:spcAft>
            </a:pPr>
            <a:r>
              <a:rPr lang="en-US" sz="2000" dirty="0"/>
              <a:t>At </a:t>
            </a:r>
            <a:r>
              <a:rPr lang="en-US" sz="2000" dirty="0" err="1"/>
              <a:t>gøre</a:t>
            </a:r>
            <a:r>
              <a:rPr lang="en-US" sz="2000" dirty="0"/>
              <a:t> </a:t>
            </a:r>
            <a:r>
              <a:rPr lang="en-US" sz="2000" dirty="0" err="1"/>
              <a:t>gyldig</a:t>
            </a:r>
            <a:r>
              <a:rPr lang="en-US" sz="2000" dirty="0"/>
              <a:t>. </a:t>
            </a:r>
            <a:r>
              <a:rPr lang="en-US" sz="2000" dirty="0" err="1"/>
              <a:t>Det</a:t>
            </a:r>
            <a:r>
              <a:rPr lang="en-US" sz="2000" dirty="0"/>
              <a:t> </a:t>
            </a:r>
            <a:r>
              <a:rPr lang="en-US" sz="2000" dirty="0" err="1"/>
              <a:t>bliver</a:t>
            </a:r>
            <a:r>
              <a:rPr lang="en-US" sz="2000" dirty="0"/>
              <a:t> </a:t>
            </a:r>
            <a:r>
              <a:rPr lang="en-US" sz="2000" dirty="0" err="1"/>
              <a:t>noget</a:t>
            </a:r>
            <a:r>
              <a:rPr lang="en-US" sz="2000" dirty="0"/>
              <a:t> </a:t>
            </a:r>
            <a:r>
              <a:rPr lang="en-US" sz="2000" dirty="0" err="1"/>
              <a:t>ægte</a:t>
            </a:r>
            <a:r>
              <a:rPr lang="en-US" sz="2000" dirty="0"/>
              <a:t> </a:t>
            </a:r>
            <a:r>
              <a:rPr lang="en-US" sz="2000" dirty="0" err="1"/>
              <a:t>og</a:t>
            </a:r>
            <a:r>
              <a:rPr lang="en-US" sz="2000" dirty="0"/>
              <a:t> </a:t>
            </a:r>
            <a:r>
              <a:rPr lang="en-US" sz="2000" dirty="0" err="1"/>
              <a:t>sandt</a:t>
            </a:r>
            <a:r>
              <a:rPr lang="en-US" sz="2000" dirty="0"/>
              <a:t> </a:t>
            </a:r>
            <a:r>
              <a:rPr lang="en-US" sz="2000" dirty="0" err="1"/>
              <a:t>i</a:t>
            </a:r>
            <a:r>
              <a:rPr lang="en-US" sz="2000" dirty="0"/>
              <a:t> </a:t>
            </a:r>
            <a:r>
              <a:rPr lang="en-US" sz="2000" dirty="0" err="1"/>
              <a:t>det</a:t>
            </a:r>
            <a:r>
              <a:rPr lang="en-US" sz="2000" dirty="0"/>
              <a:t> </a:t>
            </a:r>
            <a:r>
              <a:rPr lang="en-US" sz="2000" dirty="0" err="1"/>
              <a:t>nogen</a:t>
            </a:r>
            <a:r>
              <a:rPr lang="en-US" sz="2000" dirty="0"/>
              <a:t> </a:t>
            </a:r>
            <a:r>
              <a:rPr lang="en-US" sz="2000" dirty="0" err="1"/>
              <a:t>ser</a:t>
            </a:r>
            <a:r>
              <a:rPr lang="en-US" sz="2000" dirty="0"/>
              <a:t> </a:t>
            </a:r>
            <a:r>
              <a:rPr lang="en-US" sz="2000" dirty="0" err="1"/>
              <a:t>og</a:t>
            </a:r>
            <a:r>
              <a:rPr lang="en-US" sz="2000" dirty="0"/>
              <a:t> </a:t>
            </a:r>
            <a:r>
              <a:rPr lang="en-US" sz="2000" dirty="0" err="1"/>
              <a:t>bekræfter</a:t>
            </a:r>
            <a:r>
              <a:rPr lang="en-US" sz="2000" dirty="0"/>
              <a:t> </a:t>
            </a:r>
          </a:p>
          <a:p>
            <a:pPr marL="91440">
              <a:spcBef>
                <a:spcPts val="1200"/>
              </a:spcBef>
              <a:spcAft>
                <a:spcPts val="200"/>
              </a:spcAft>
            </a:pPr>
            <a:r>
              <a:rPr lang="en-US" sz="2000" dirty="0" err="1"/>
              <a:t>Betydningen</a:t>
            </a:r>
            <a:r>
              <a:rPr lang="en-US" sz="2000" dirty="0"/>
              <a:t> </a:t>
            </a:r>
            <a:r>
              <a:rPr lang="en-US" sz="2000" dirty="0" err="1"/>
              <a:t>af</a:t>
            </a:r>
            <a:r>
              <a:rPr lang="en-US" sz="2000" dirty="0"/>
              <a:t> at </a:t>
            </a:r>
            <a:r>
              <a:rPr lang="en-US" sz="2000" dirty="0" err="1"/>
              <a:t>blive</a:t>
            </a:r>
            <a:r>
              <a:rPr lang="en-US" sz="2000" dirty="0"/>
              <a:t> set, </a:t>
            </a:r>
            <a:r>
              <a:rPr lang="en-US" sz="2000" dirty="0" err="1"/>
              <a:t>anderkendt</a:t>
            </a:r>
            <a:r>
              <a:rPr lang="en-US" sz="2000" dirty="0"/>
              <a:t> </a:t>
            </a:r>
            <a:r>
              <a:rPr lang="en-US" sz="2000" dirty="0" err="1"/>
              <a:t>og</a:t>
            </a:r>
            <a:r>
              <a:rPr lang="en-US" sz="2000" dirty="0"/>
              <a:t> </a:t>
            </a:r>
            <a:r>
              <a:rPr lang="en-US" sz="2000" dirty="0" err="1"/>
              <a:t>bekræftet</a:t>
            </a:r>
            <a:endParaRPr lang="en-US" sz="2000" dirty="0"/>
          </a:p>
          <a:p>
            <a:pPr marL="91440">
              <a:spcBef>
                <a:spcPts val="1200"/>
              </a:spcBef>
              <a:spcAft>
                <a:spcPts val="200"/>
              </a:spcAft>
            </a:pPr>
            <a:r>
              <a:rPr lang="en-US" sz="2000" dirty="0" err="1"/>
              <a:t>Vigtigt</a:t>
            </a:r>
            <a:r>
              <a:rPr lang="en-US" sz="2000" dirty="0"/>
              <a:t> at </a:t>
            </a:r>
            <a:r>
              <a:rPr lang="en-US" sz="2000" dirty="0" err="1"/>
              <a:t>validere</a:t>
            </a:r>
            <a:r>
              <a:rPr lang="en-US" sz="2000" dirty="0"/>
              <a:t> </a:t>
            </a:r>
            <a:r>
              <a:rPr lang="en-US" sz="2000" dirty="0" err="1"/>
              <a:t>både</a:t>
            </a:r>
            <a:r>
              <a:rPr lang="en-US" sz="2000" dirty="0"/>
              <a:t> </a:t>
            </a:r>
            <a:r>
              <a:rPr lang="en-US" sz="2000" dirty="0" err="1"/>
              <a:t>emotioner</a:t>
            </a:r>
            <a:r>
              <a:rPr lang="en-US" sz="2000" dirty="0"/>
              <a:t> </a:t>
            </a:r>
            <a:r>
              <a:rPr lang="en-US" sz="2000" dirty="0" err="1"/>
              <a:t>og</a:t>
            </a:r>
            <a:r>
              <a:rPr lang="en-US" sz="2000" dirty="0"/>
              <a:t> </a:t>
            </a:r>
            <a:r>
              <a:rPr lang="en-US" sz="2000" dirty="0" err="1"/>
              <a:t>behov</a:t>
            </a:r>
            <a:endParaRPr lang="en-US" sz="2000" dirty="0"/>
          </a:p>
          <a:p>
            <a:pPr marL="91440">
              <a:spcBef>
                <a:spcPts val="1200"/>
              </a:spcBef>
              <a:spcAft>
                <a:spcPts val="200"/>
              </a:spcAft>
            </a:pPr>
            <a:r>
              <a:rPr lang="en-US" sz="2000" dirty="0" err="1"/>
              <a:t>Noget</a:t>
            </a:r>
            <a:r>
              <a:rPr lang="en-US" sz="2000" dirty="0"/>
              <a:t> </a:t>
            </a:r>
            <a:r>
              <a:rPr lang="en-US" sz="2000" dirty="0" err="1"/>
              <a:t>af</a:t>
            </a:r>
            <a:r>
              <a:rPr lang="en-US" sz="2000" dirty="0"/>
              <a:t> </a:t>
            </a:r>
            <a:r>
              <a:rPr lang="en-US" sz="2000" dirty="0" err="1"/>
              <a:t>det</a:t>
            </a:r>
            <a:r>
              <a:rPr lang="en-US" sz="2000" dirty="0"/>
              <a:t> </a:t>
            </a:r>
            <a:r>
              <a:rPr lang="en-US" sz="2000" dirty="0" err="1"/>
              <a:t>vanskeligste</a:t>
            </a:r>
            <a:r>
              <a:rPr lang="en-US" sz="2000" dirty="0"/>
              <a:t> </a:t>
            </a:r>
            <a:r>
              <a:rPr lang="en-US" sz="2000" dirty="0" err="1"/>
              <a:t>både</a:t>
            </a:r>
            <a:r>
              <a:rPr lang="en-US" sz="2000" dirty="0"/>
              <a:t> </a:t>
            </a:r>
            <a:r>
              <a:rPr lang="en-US" sz="2000" dirty="0" err="1"/>
              <a:t>som</a:t>
            </a:r>
            <a:r>
              <a:rPr lang="en-US" sz="2000" dirty="0"/>
              <a:t> </a:t>
            </a:r>
            <a:r>
              <a:rPr lang="en-US" sz="2000" dirty="0" err="1"/>
              <a:t>forælder</a:t>
            </a:r>
            <a:r>
              <a:rPr lang="en-US" sz="2000" dirty="0"/>
              <a:t> </a:t>
            </a:r>
            <a:r>
              <a:rPr lang="en-US" sz="2000" dirty="0" err="1"/>
              <a:t>og</a:t>
            </a:r>
            <a:r>
              <a:rPr lang="en-US" sz="2000" dirty="0"/>
              <a:t> </a:t>
            </a:r>
            <a:r>
              <a:rPr lang="en-US" sz="2000" dirty="0" err="1"/>
              <a:t>som</a:t>
            </a:r>
            <a:r>
              <a:rPr lang="en-US" sz="2000" dirty="0"/>
              <a:t> </a:t>
            </a:r>
            <a:r>
              <a:rPr lang="en-US" sz="2000" dirty="0" err="1"/>
              <a:t>terapeut</a:t>
            </a:r>
            <a:endParaRPr lang="en-US" sz="2000" dirty="0"/>
          </a:p>
          <a:p>
            <a:pPr marL="91440">
              <a:spcBef>
                <a:spcPts val="1200"/>
              </a:spcBef>
              <a:spcAft>
                <a:spcPts val="200"/>
              </a:spcAft>
            </a:pPr>
            <a:r>
              <a:rPr lang="en-US" sz="2000" dirty="0"/>
              <a:t>Vi </a:t>
            </a:r>
            <a:r>
              <a:rPr lang="en-US" sz="2000" dirty="0" err="1"/>
              <a:t>kan</a:t>
            </a:r>
            <a:r>
              <a:rPr lang="en-US" sz="2000" dirty="0"/>
              <a:t> </a:t>
            </a:r>
            <a:r>
              <a:rPr lang="en-US" sz="2000" dirty="0" err="1"/>
              <a:t>opleve</a:t>
            </a:r>
            <a:r>
              <a:rPr lang="en-US" sz="2000" dirty="0"/>
              <a:t> </a:t>
            </a:r>
            <a:r>
              <a:rPr lang="en-US" sz="2000" dirty="0" err="1"/>
              <a:t>det</a:t>
            </a:r>
            <a:r>
              <a:rPr lang="en-US" sz="2000" dirty="0"/>
              <a:t> </a:t>
            </a:r>
            <a:r>
              <a:rPr lang="en-US" sz="2000" dirty="0" err="1"/>
              <a:t>som</a:t>
            </a:r>
            <a:r>
              <a:rPr lang="en-US" sz="2000" dirty="0"/>
              <a:t> </a:t>
            </a:r>
            <a:r>
              <a:rPr lang="en-US" sz="2000" dirty="0" err="1"/>
              <a:t>urimeligt</a:t>
            </a:r>
            <a:r>
              <a:rPr lang="en-US" sz="2000" dirty="0"/>
              <a:t>, </a:t>
            </a:r>
            <a:r>
              <a:rPr lang="en-US" sz="2000" dirty="0" err="1"/>
              <a:t>overvældende</a:t>
            </a:r>
            <a:r>
              <a:rPr lang="en-US" sz="2000" dirty="0"/>
              <a:t> </a:t>
            </a:r>
            <a:r>
              <a:rPr lang="en-US" sz="2000" dirty="0" err="1"/>
              <a:t>eller</a:t>
            </a:r>
            <a:r>
              <a:rPr lang="en-US" sz="2000" dirty="0"/>
              <a:t> vi </a:t>
            </a:r>
            <a:r>
              <a:rPr lang="en-US" sz="2000" dirty="0" err="1"/>
              <a:t>kommer</a:t>
            </a:r>
            <a:r>
              <a:rPr lang="en-US" sz="2000" dirty="0"/>
              <a:t> </a:t>
            </a:r>
            <a:r>
              <a:rPr lang="en-US" sz="2000" dirty="0" err="1"/>
              <a:t>i</a:t>
            </a:r>
            <a:r>
              <a:rPr lang="en-US" sz="2000" dirty="0"/>
              <a:t> </a:t>
            </a:r>
            <a:r>
              <a:rPr lang="en-US" sz="2000" dirty="0" err="1"/>
              <a:t>kontakt</a:t>
            </a:r>
            <a:r>
              <a:rPr lang="en-US" sz="2000" dirty="0"/>
              <a:t> med </a:t>
            </a:r>
            <a:r>
              <a:rPr lang="en-US" sz="2000" dirty="0" err="1"/>
              <a:t>vore</a:t>
            </a:r>
            <a:r>
              <a:rPr lang="en-US" sz="2000" dirty="0"/>
              <a:t> </a:t>
            </a:r>
            <a:r>
              <a:rPr lang="en-US" sz="2000" dirty="0" err="1"/>
              <a:t>egne</a:t>
            </a:r>
            <a:r>
              <a:rPr lang="en-US" sz="2000" dirty="0"/>
              <a:t> emotionelle </a:t>
            </a:r>
            <a:r>
              <a:rPr lang="en-US" sz="2000" dirty="0" err="1"/>
              <a:t>hindringer</a:t>
            </a:r>
            <a:endParaRPr lang="en-US" sz="2000" dirty="0"/>
          </a:p>
          <a:p>
            <a:pPr marL="91440">
              <a:spcBef>
                <a:spcPts val="1200"/>
              </a:spcBef>
              <a:spcAft>
                <a:spcPts val="200"/>
              </a:spcAft>
            </a:pPr>
            <a:r>
              <a:rPr lang="en-US" sz="2000" dirty="0" err="1"/>
              <a:t>Det</a:t>
            </a:r>
            <a:r>
              <a:rPr lang="en-US" sz="2000" dirty="0"/>
              <a:t> emotionelle </a:t>
            </a:r>
            <a:r>
              <a:rPr lang="en-US" sz="2000" dirty="0" err="1"/>
              <a:t>sår</a:t>
            </a:r>
            <a:r>
              <a:rPr lang="en-US" sz="2000" dirty="0"/>
              <a:t> </a:t>
            </a:r>
            <a:r>
              <a:rPr lang="en-US" sz="2000" dirty="0" err="1"/>
              <a:t>kan</a:t>
            </a:r>
            <a:r>
              <a:rPr lang="en-US" sz="2000" dirty="0"/>
              <a:t> </a:t>
            </a:r>
            <a:r>
              <a:rPr lang="en-US" sz="2000" dirty="0" err="1"/>
              <a:t>ofte</a:t>
            </a:r>
            <a:r>
              <a:rPr lang="en-US" sz="2000" dirty="0"/>
              <a:t> </a:t>
            </a:r>
            <a:r>
              <a:rPr lang="en-US" sz="2000" dirty="0" err="1"/>
              <a:t>være</a:t>
            </a:r>
            <a:r>
              <a:rPr lang="en-US" sz="2000" dirty="0"/>
              <a:t> </a:t>
            </a:r>
            <a:r>
              <a:rPr lang="en-US" sz="2000" dirty="0" err="1"/>
              <a:t>knyttet</a:t>
            </a:r>
            <a:r>
              <a:rPr lang="en-US" sz="2000" dirty="0"/>
              <a:t> til </a:t>
            </a:r>
            <a:r>
              <a:rPr lang="en-US" sz="2000" b="1" dirty="0" err="1"/>
              <a:t>fravær</a:t>
            </a:r>
            <a:r>
              <a:rPr lang="en-US" sz="2000" dirty="0"/>
              <a:t> </a:t>
            </a:r>
            <a:r>
              <a:rPr lang="en-US" sz="2000" dirty="0" err="1"/>
              <a:t>af</a:t>
            </a:r>
            <a:r>
              <a:rPr lang="en-US" sz="2000" dirty="0"/>
              <a:t> </a:t>
            </a:r>
            <a:r>
              <a:rPr lang="en-US" sz="2000" dirty="0" err="1"/>
              <a:t>bekræftelse</a:t>
            </a:r>
            <a:r>
              <a:rPr lang="en-US" sz="2000" dirty="0"/>
              <a:t>, </a:t>
            </a:r>
            <a:r>
              <a:rPr lang="en-US" sz="2000" dirty="0" err="1"/>
              <a:t>validering</a:t>
            </a:r>
            <a:r>
              <a:rPr lang="en-US" sz="2000" dirty="0"/>
              <a:t> </a:t>
            </a:r>
            <a:r>
              <a:rPr lang="en-US" sz="2000" dirty="0" err="1"/>
              <a:t>og</a:t>
            </a:r>
            <a:r>
              <a:rPr lang="en-US" sz="2000" dirty="0"/>
              <a:t> </a:t>
            </a:r>
            <a:r>
              <a:rPr lang="en-US" sz="2000" dirty="0" err="1"/>
              <a:t>anderkendelse</a:t>
            </a:r>
            <a:r>
              <a:rPr lang="en-US" sz="2000" dirty="0"/>
              <a:t>. </a:t>
            </a:r>
            <a:r>
              <a:rPr lang="en-US" sz="2000" dirty="0" err="1"/>
              <a:t>Frarøver</a:t>
            </a:r>
            <a:r>
              <a:rPr lang="en-US" sz="2000" dirty="0"/>
              <a:t> </a:t>
            </a:r>
            <a:r>
              <a:rPr lang="en-US" sz="2000" dirty="0" err="1"/>
              <a:t>os</a:t>
            </a:r>
            <a:r>
              <a:rPr lang="en-US" sz="2000" dirty="0"/>
              <a:t> minder </a:t>
            </a:r>
            <a:r>
              <a:rPr lang="en-US" sz="2000" dirty="0" err="1"/>
              <a:t>og</a:t>
            </a:r>
            <a:r>
              <a:rPr lang="en-US" sz="2000" dirty="0"/>
              <a:t> tab </a:t>
            </a:r>
            <a:r>
              <a:rPr lang="en-US" sz="2000" dirty="0" err="1"/>
              <a:t>af</a:t>
            </a:r>
            <a:r>
              <a:rPr lang="en-US" sz="2000" dirty="0"/>
              <a:t> </a:t>
            </a:r>
            <a:r>
              <a:rPr lang="en-US" sz="2000" dirty="0" err="1"/>
              <a:t>erfaringer</a:t>
            </a:r>
            <a:r>
              <a:rPr lang="en-US" sz="2000" dirty="0"/>
              <a:t>. </a:t>
            </a:r>
          </a:p>
          <a:p>
            <a:pPr>
              <a:spcBef>
                <a:spcPts val="1200"/>
              </a:spcBef>
              <a:spcAft>
                <a:spcPts val="200"/>
              </a:spcAft>
            </a:pPr>
            <a:r>
              <a:rPr lang="en-US" sz="2000" dirty="0" err="1"/>
              <a:t>Selvkritik</a:t>
            </a:r>
            <a:r>
              <a:rPr lang="en-US" sz="2000" dirty="0"/>
              <a:t>: «</a:t>
            </a:r>
            <a:r>
              <a:rPr lang="en-US" sz="2000" dirty="0" err="1"/>
              <a:t>På</a:t>
            </a:r>
            <a:r>
              <a:rPr lang="en-US" sz="2000" dirty="0"/>
              <a:t> </a:t>
            </a:r>
            <a:r>
              <a:rPr lang="en-US" sz="2000" dirty="0" err="1"/>
              <a:t>en</a:t>
            </a:r>
            <a:r>
              <a:rPr lang="en-US" sz="2000" dirty="0"/>
              <a:t> </a:t>
            </a:r>
            <a:r>
              <a:rPr lang="en-US" sz="2000" dirty="0" err="1"/>
              <a:t>måde</a:t>
            </a:r>
            <a:r>
              <a:rPr lang="en-US" sz="2000" dirty="0"/>
              <a:t> </a:t>
            </a:r>
            <a:r>
              <a:rPr lang="en-US" sz="2000" dirty="0" err="1"/>
              <a:t>fortjener</a:t>
            </a:r>
            <a:r>
              <a:rPr lang="en-US" sz="2000" dirty="0"/>
              <a:t> </a:t>
            </a:r>
            <a:r>
              <a:rPr lang="en-US" sz="2000" dirty="0" err="1"/>
              <a:t>jeg</a:t>
            </a:r>
            <a:r>
              <a:rPr lang="en-US" sz="2000" dirty="0"/>
              <a:t> </a:t>
            </a:r>
            <a:r>
              <a:rPr lang="en-US" sz="2000" dirty="0" err="1"/>
              <a:t>det</a:t>
            </a:r>
            <a:r>
              <a:rPr lang="en-US" sz="2000" dirty="0"/>
              <a:t>». </a:t>
            </a:r>
            <a:r>
              <a:rPr lang="en-US" sz="2000" dirty="0" err="1"/>
              <a:t>Tegn</a:t>
            </a:r>
            <a:r>
              <a:rPr lang="en-US" sz="2000" dirty="0"/>
              <a:t> </a:t>
            </a:r>
            <a:r>
              <a:rPr lang="en-US" sz="2000" dirty="0" err="1"/>
              <a:t>på</a:t>
            </a:r>
            <a:r>
              <a:rPr lang="en-US" sz="2000" dirty="0"/>
              <a:t> at </a:t>
            </a:r>
            <a:r>
              <a:rPr lang="en-US" sz="2000" dirty="0" err="1"/>
              <a:t>klienten</a:t>
            </a:r>
            <a:r>
              <a:rPr lang="en-US" sz="2000" dirty="0"/>
              <a:t> </a:t>
            </a:r>
            <a:r>
              <a:rPr lang="en-US" sz="2000" dirty="0" err="1"/>
              <a:t>trænger</a:t>
            </a:r>
            <a:r>
              <a:rPr lang="en-US" sz="2000" dirty="0"/>
              <a:t> til mere </a:t>
            </a:r>
            <a:r>
              <a:rPr lang="en-US" sz="2000" dirty="0" err="1"/>
              <a:t>validering</a:t>
            </a:r>
            <a:r>
              <a:rPr lang="en-US" sz="2000" dirty="0"/>
              <a:t>. </a:t>
            </a:r>
          </a:p>
          <a:p>
            <a:endParaRPr lang="en-US" sz="2000" dirty="0"/>
          </a:p>
        </p:txBody>
      </p:sp>
      <p:sp>
        <p:nvSpPr>
          <p:cNvPr id="6" name="Plassholder for bunntekst 2">
            <a:extLst>
              <a:ext uri="{FF2B5EF4-FFF2-40B4-BE49-F238E27FC236}">
                <a16:creationId xmlns:a16="http://schemas.microsoft.com/office/drawing/2014/main" id="{777C3C2F-F067-9049-8CA6-406BBC46F04C}"/>
              </a:ext>
            </a:extLst>
          </p:cNvPr>
          <p:cNvSpPr txBox="1">
            <a:spLocks/>
          </p:cNvSpPr>
          <p:nvPr/>
        </p:nvSpPr>
        <p:spPr>
          <a:xfrm>
            <a:off x="4281146" y="6006060"/>
            <a:ext cx="3069020" cy="361977"/>
          </a:xfrm>
          <a:prstGeom prst="rect">
            <a:avLst/>
          </a:prstGeom>
        </p:spPr>
        <p:txBody>
          <a:bodyPr vert="horz" lIns="91440" tIns="45720" rIns="91440" bIns="45720" rtlCol="0" anchor="ctr">
            <a:normAutofit/>
          </a:bodyP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defRPr/>
            </a:pPr>
            <a:r>
              <a:rPr lang="en-US" sz="900">
                <a:solidFill>
                  <a:schemeClr val="tx1"/>
                </a:solidFill>
                <a:latin typeface="Calibri" panose="020F0502020204030204"/>
              </a:rPr>
              <a:t>Psykoterapeut MPF Charlotte Krolykke                                                    Copyright Joanne Dolhanty 2018</a:t>
            </a:r>
            <a:endParaRPr lang="en-US" sz="900" dirty="0">
              <a:solidFill>
                <a:schemeClr val="tx1"/>
              </a:solidFill>
              <a:latin typeface="Calibri" panose="020F0502020204030204"/>
            </a:endParaRPr>
          </a:p>
        </p:txBody>
      </p:sp>
      <p:pic>
        <p:nvPicPr>
          <p:cNvPr id="5" name="Billede 4">
            <a:extLst>
              <a:ext uri="{FF2B5EF4-FFF2-40B4-BE49-F238E27FC236}">
                <a16:creationId xmlns:a16="http://schemas.microsoft.com/office/drawing/2014/main" id="{C399DD63-2AE7-A44F-AAEC-AEF61DED9E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856642"/>
            <a:ext cx="4724454" cy="3144715"/>
          </a:xfrm>
          <a:prstGeom prst="rect">
            <a:avLst/>
          </a:prstGeom>
        </p:spPr>
      </p:pic>
    </p:spTree>
    <p:extLst>
      <p:ext uri="{BB962C8B-B14F-4D97-AF65-F5344CB8AC3E}">
        <p14:creationId xmlns:p14="http://schemas.microsoft.com/office/powerpoint/2010/main" val="30803920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AF2EB2-0E5D-4C60-A05E-D3AE79603A70}"/>
              </a:ext>
            </a:extLst>
          </p:cNvPr>
          <p:cNvSpPr>
            <a:spLocks noGrp="1"/>
          </p:cNvSpPr>
          <p:nvPr>
            <p:ph type="title"/>
          </p:nvPr>
        </p:nvSpPr>
        <p:spPr/>
        <p:txBody>
          <a:bodyPr>
            <a:normAutofit/>
          </a:bodyPr>
          <a:lstStyle/>
          <a:p>
            <a:r>
              <a:rPr lang="nb-NO" sz="5400">
                <a:solidFill>
                  <a:srgbClr val="5EA4C9"/>
                </a:solidFill>
                <a:cs typeface="Calibri Light"/>
              </a:rPr>
              <a:t>"BUT" is a killer!</a:t>
            </a:r>
            <a:endParaRPr lang="nb-NO" sz="5400">
              <a:solidFill>
                <a:srgbClr val="5EA4C9"/>
              </a:solidFill>
            </a:endParaRPr>
          </a:p>
        </p:txBody>
      </p:sp>
      <p:sp>
        <p:nvSpPr>
          <p:cNvPr id="3" name="Plassholder for innhold 2">
            <a:extLst>
              <a:ext uri="{FF2B5EF4-FFF2-40B4-BE49-F238E27FC236}">
                <a16:creationId xmlns:a16="http://schemas.microsoft.com/office/drawing/2014/main" id="{2EC6D751-9EFA-4985-BA6E-D3E11B6EDAB4}"/>
              </a:ext>
            </a:extLst>
          </p:cNvPr>
          <p:cNvSpPr>
            <a:spLocks noGrp="1"/>
          </p:cNvSpPr>
          <p:nvPr>
            <p:ph idx="1"/>
          </p:nvPr>
        </p:nvSpPr>
        <p:spPr/>
        <p:txBody>
          <a:bodyPr vert="horz" lIns="91440" tIns="45720" rIns="91440" bIns="45720" rtlCol="0" anchor="t">
            <a:normAutofit/>
          </a:bodyPr>
          <a:lstStyle/>
          <a:p>
            <a:r>
              <a:rPr lang="nb-NO" dirty="0" err="1">
                <a:cs typeface="Calibri"/>
              </a:rPr>
              <a:t>Erstat</a:t>
            </a:r>
            <a:r>
              <a:rPr lang="nb-NO" dirty="0">
                <a:cs typeface="Calibri"/>
              </a:rPr>
              <a:t> MEN med FORDI</a:t>
            </a:r>
            <a:endParaRPr lang="en-US" dirty="0">
              <a:cs typeface="Calibri"/>
            </a:endParaRPr>
          </a:p>
          <a:p>
            <a:r>
              <a:rPr lang="nb-NO" dirty="0">
                <a:cs typeface="Calibri"/>
              </a:rPr>
              <a:t>«Jeg forestiller mig, at du føler sådan FORDI…» i stedet for: </a:t>
            </a:r>
          </a:p>
          <a:p>
            <a:pPr marL="0" indent="0">
              <a:buNone/>
            </a:pPr>
            <a:r>
              <a:rPr lang="nb-NO" dirty="0">
                <a:cs typeface="Calibri"/>
              </a:rPr>
              <a:t>   «Jeg forestiller mig, at du føler sådan, MEN…»</a:t>
            </a:r>
          </a:p>
          <a:p>
            <a:endParaRPr lang="nb-NO" dirty="0">
              <a:cs typeface="Calibri"/>
            </a:endParaRPr>
          </a:p>
          <a:p>
            <a:r>
              <a:rPr lang="da-DK" dirty="0"/>
              <a:t>Ægte validering hjælper også med at ændre tonen fra "dig mod dit barn" til "dig og dit barn på samme hold mod det problem, I står overfor."</a:t>
            </a:r>
            <a:endParaRPr lang="nb-NO" dirty="0">
              <a:cs typeface="Calibri"/>
            </a:endParaRPr>
          </a:p>
          <a:p>
            <a:r>
              <a:rPr lang="nb-NO" dirty="0">
                <a:cs typeface="Calibri"/>
              </a:rPr>
              <a:t>Validering før råd og problemløsning</a:t>
            </a:r>
            <a:endParaRPr lang="nb-NO" dirty="0"/>
          </a:p>
        </p:txBody>
      </p:sp>
      <p:sp>
        <p:nvSpPr>
          <p:cNvPr id="4" name="Plassholder for bunntekst 3">
            <a:extLst>
              <a:ext uri="{FF2B5EF4-FFF2-40B4-BE49-F238E27FC236}">
                <a16:creationId xmlns:a16="http://schemas.microsoft.com/office/drawing/2014/main" id="{FD9911FB-14E9-426F-9B9B-5DD24034FD06}"/>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4258490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6232-F15D-4E7D-9BF1-045F00029BD9}"/>
              </a:ext>
            </a:extLst>
          </p:cNvPr>
          <p:cNvSpPr>
            <a:spLocks noGrp="1"/>
          </p:cNvSpPr>
          <p:nvPr>
            <p:ph type="title"/>
          </p:nvPr>
        </p:nvSpPr>
        <p:spPr/>
        <p:txBody>
          <a:bodyPr/>
          <a:lstStyle/>
          <a:p>
            <a:r>
              <a:rPr lang="nb-NO">
                <a:solidFill>
                  <a:srgbClr val="5EA4C9"/>
                </a:solidFill>
                <a:cs typeface="Calibri Light"/>
              </a:rPr>
              <a:t>Validering</a:t>
            </a:r>
            <a:endParaRPr lang="nb-NO">
              <a:solidFill>
                <a:srgbClr val="5EA4C9"/>
              </a:solidFill>
            </a:endParaRPr>
          </a:p>
        </p:txBody>
      </p:sp>
      <p:sp>
        <p:nvSpPr>
          <p:cNvPr id="3" name="Plassholder for innhold 2">
            <a:extLst>
              <a:ext uri="{FF2B5EF4-FFF2-40B4-BE49-F238E27FC236}">
                <a16:creationId xmlns:a16="http://schemas.microsoft.com/office/drawing/2014/main" id="{7A664EA9-45B9-4B3B-9E72-BEEC27FF15A5}"/>
              </a:ext>
            </a:extLst>
          </p:cNvPr>
          <p:cNvSpPr>
            <a:spLocks noGrp="1"/>
          </p:cNvSpPr>
          <p:nvPr>
            <p:ph idx="1"/>
          </p:nvPr>
        </p:nvSpPr>
        <p:spPr/>
        <p:txBody>
          <a:bodyPr vert="horz" lIns="91440" tIns="45720" rIns="91440" bIns="45720" rtlCol="0" anchor="t">
            <a:normAutofit/>
          </a:bodyPr>
          <a:lstStyle/>
          <a:p>
            <a:pPr marL="0" indent="0">
              <a:buNone/>
            </a:pPr>
            <a:r>
              <a:rPr lang="nb-NO" dirty="0">
                <a:solidFill>
                  <a:srgbClr val="000000"/>
                </a:solidFill>
                <a:latin typeface="Calibri"/>
              </a:rPr>
              <a:t>Fra enkel til</a:t>
            </a:r>
            <a:r>
              <a:rPr lang="nb-NO" b="0" i="0" u="none" strike="noStrike" dirty="0">
                <a:solidFill>
                  <a:srgbClr val="000000"/>
                </a:solidFill>
                <a:latin typeface="Calibri"/>
              </a:rPr>
              <a:t> </a:t>
            </a:r>
            <a:r>
              <a:rPr lang="nb-NO" b="0" i="0" u="none" strike="noStrike" dirty="0" err="1">
                <a:solidFill>
                  <a:srgbClr val="000000"/>
                </a:solidFill>
                <a:latin typeface="Calibri"/>
              </a:rPr>
              <a:t>dyb</a:t>
            </a:r>
            <a:r>
              <a:rPr lang="nb-NO" dirty="0">
                <a:solidFill>
                  <a:srgbClr val="000000"/>
                </a:solidFill>
                <a:latin typeface="Calibri"/>
              </a:rPr>
              <a:t> validering</a:t>
            </a:r>
            <a:r>
              <a:rPr lang="nb-NO" b="0" i="0" dirty="0">
                <a:latin typeface="Calibri"/>
              </a:rPr>
              <a:t>​</a:t>
            </a:r>
            <a:endParaRPr lang="nb-NO" dirty="0"/>
          </a:p>
          <a:p>
            <a:pPr algn="l" rtl="0"/>
            <a:r>
              <a:rPr lang="nb-NO" b="0" i="0" u="none" strike="noStrike" dirty="0">
                <a:solidFill>
                  <a:srgbClr val="5EA4C9"/>
                </a:solidFill>
                <a:latin typeface="Calibri"/>
              </a:rPr>
              <a:t>Enkel validering</a:t>
            </a:r>
            <a:r>
              <a:rPr lang="en-US" b="0" i="0" dirty="0">
                <a:solidFill>
                  <a:srgbClr val="5EA4C9"/>
                </a:solidFill>
                <a:latin typeface="Calibri"/>
              </a:rPr>
              <a:t>​</a:t>
            </a:r>
            <a:endParaRPr lang="en-US" b="0" i="0" dirty="0">
              <a:solidFill>
                <a:srgbClr val="5EA4C9"/>
              </a:solidFill>
              <a:latin typeface="Calibri"/>
              <a:cs typeface="Calibri"/>
            </a:endParaRPr>
          </a:p>
          <a:p>
            <a:pPr marL="0" indent="0">
              <a:buNone/>
            </a:pPr>
            <a:r>
              <a:rPr lang="nb-NO" dirty="0">
                <a:solidFill>
                  <a:srgbClr val="000000"/>
                </a:solidFill>
                <a:latin typeface="Calibri"/>
              </a:rPr>
              <a:t>   </a:t>
            </a:r>
            <a:r>
              <a:rPr lang="nb-NO" dirty="0" err="1">
                <a:solidFill>
                  <a:srgbClr val="000000"/>
                </a:solidFill>
                <a:latin typeface="Calibri"/>
              </a:rPr>
              <a:t>Forståeligt</a:t>
            </a:r>
            <a:r>
              <a:rPr lang="nb-NO" b="0" i="0" u="none" strike="noStrike" dirty="0">
                <a:solidFill>
                  <a:srgbClr val="000000"/>
                </a:solidFill>
                <a:latin typeface="Calibri"/>
              </a:rPr>
              <a:t> du </a:t>
            </a:r>
            <a:r>
              <a:rPr lang="nb-NO" dirty="0">
                <a:solidFill>
                  <a:srgbClr val="000000"/>
                </a:solidFill>
                <a:latin typeface="Calibri"/>
              </a:rPr>
              <a:t>er (følelse)</a:t>
            </a:r>
            <a:r>
              <a:rPr lang="nb-NO" b="0" i="0" u="none" strike="noStrike" dirty="0">
                <a:solidFill>
                  <a:srgbClr val="000000"/>
                </a:solidFill>
                <a:latin typeface="Calibri"/>
              </a:rPr>
              <a:t>….fordi (</a:t>
            </a:r>
            <a:r>
              <a:rPr lang="nb-NO" b="0" i="0" u="none" strike="noStrike" dirty="0" err="1">
                <a:solidFill>
                  <a:srgbClr val="000000"/>
                </a:solidFill>
                <a:latin typeface="Calibri"/>
              </a:rPr>
              <a:t>oplevelse</a:t>
            </a:r>
            <a:r>
              <a:rPr lang="nb-NO" b="0" i="0" u="none" strike="noStrike" dirty="0">
                <a:solidFill>
                  <a:srgbClr val="000000"/>
                </a:solidFill>
                <a:latin typeface="Calibri"/>
              </a:rPr>
              <a:t>)…….</a:t>
            </a:r>
            <a:r>
              <a:rPr lang="en-US" b="0" i="0" dirty="0">
                <a:latin typeface="Calibri"/>
              </a:rPr>
              <a:t>​</a:t>
            </a:r>
            <a:endParaRPr lang="en-US" b="0" i="0" dirty="0">
              <a:latin typeface="Calibri"/>
              <a:cs typeface="Calibri"/>
            </a:endParaRPr>
          </a:p>
          <a:p>
            <a:pPr algn="l" rtl="0"/>
            <a:endParaRPr lang="nb-NO" b="0" i="0" dirty="0">
              <a:latin typeface="Calibri"/>
              <a:cs typeface="Calibri"/>
            </a:endParaRPr>
          </a:p>
          <a:p>
            <a:pPr algn="l" rtl="0"/>
            <a:r>
              <a:rPr lang="nb-NO" b="0" i="0" u="none" strike="noStrike" dirty="0">
                <a:solidFill>
                  <a:srgbClr val="5EA4C9"/>
                </a:solidFill>
                <a:latin typeface="Calibri"/>
              </a:rPr>
              <a:t>Dyb validering</a:t>
            </a:r>
            <a:r>
              <a:rPr lang="en-US" b="0" i="0" dirty="0">
                <a:solidFill>
                  <a:srgbClr val="5EA4C9"/>
                </a:solidFill>
                <a:latin typeface="Calibri"/>
              </a:rPr>
              <a:t>​</a:t>
            </a:r>
            <a:endParaRPr lang="en-US" b="0" i="0" dirty="0">
              <a:solidFill>
                <a:srgbClr val="5EA4C9"/>
              </a:solidFill>
              <a:latin typeface="Calibri"/>
              <a:cs typeface="Calibri"/>
            </a:endParaRPr>
          </a:p>
          <a:p>
            <a:pPr marL="0" indent="0">
              <a:buNone/>
            </a:pPr>
            <a:r>
              <a:rPr lang="nb-NO" dirty="0">
                <a:solidFill>
                  <a:srgbClr val="000000"/>
                </a:solidFill>
                <a:latin typeface="Calibri"/>
              </a:rPr>
              <a:t>   </a:t>
            </a:r>
            <a:r>
              <a:rPr lang="nb-NO" b="0" i="0" u="none" strike="noStrike" dirty="0">
                <a:solidFill>
                  <a:srgbClr val="000000"/>
                </a:solidFill>
                <a:latin typeface="Calibri"/>
              </a:rPr>
              <a:t>Male med bred pensel</a:t>
            </a:r>
            <a:r>
              <a:rPr lang="en-US" b="0" i="0" dirty="0">
                <a:latin typeface="Calibri"/>
              </a:rPr>
              <a:t>​</a:t>
            </a:r>
            <a:r>
              <a:rPr lang="en-US" dirty="0">
                <a:latin typeface="Calibri"/>
                <a:cs typeface="Calibri"/>
              </a:rPr>
              <a:t> </a:t>
            </a:r>
            <a:r>
              <a:rPr lang="en-US" dirty="0" err="1">
                <a:latin typeface="Calibri"/>
                <a:cs typeface="Calibri"/>
              </a:rPr>
              <a:t>og</a:t>
            </a:r>
            <a:r>
              <a:rPr lang="en-US" dirty="0">
                <a:latin typeface="Calibri"/>
                <a:cs typeface="Calibri"/>
              </a:rPr>
              <a:t> </a:t>
            </a:r>
            <a:r>
              <a:rPr lang="en-US" dirty="0" err="1">
                <a:latin typeface="Calibri"/>
                <a:cs typeface="Calibri"/>
              </a:rPr>
              <a:t>bruge</a:t>
            </a:r>
            <a:r>
              <a:rPr lang="en-US" dirty="0">
                <a:latin typeface="Calibri"/>
                <a:cs typeface="Calibri"/>
              </a:rPr>
              <a:t> mange </a:t>
            </a:r>
            <a:r>
              <a:rPr lang="en-US" dirty="0" err="1">
                <a:latin typeface="Calibri"/>
                <a:cs typeface="Calibri"/>
              </a:rPr>
              <a:t>sætninger</a:t>
            </a:r>
            <a:endParaRPr lang="en-US" b="0" i="0" dirty="0">
              <a:latin typeface="Calibri"/>
              <a:cs typeface="Calibri"/>
            </a:endParaRPr>
          </a:p>
          <a:p>
            <a:pPr marL="0" indent="0">
              <a:buNone/>
            </a:pPr>
            <a:r>
              <a:rPr lang="en-US" dirty="0">
                <a:cs typeface="Calibri"/>
              </a:rPr>
              <a:t>   </a:t>
            </a:r>
            <a:r>
              <a:rPr lang="en-US" dirty="0" err="1">
                <a:cs typeface="Calibri"/>
              </a:rPr>
              <a:t>Valider</a:t>
            </a:r>
            <a:r>
              <a:rPr lang="en-US" dirty="0">
                <a:cs typeface="Calibri"/>
              </a:rPr>
              <a:t> </a:t>
            </a:r>
            <a:r>
              <a:rPr lang="en-US" dirty="0" err="1">
                <a:cs typeface="Calibri"/>
              </a:rPr>
              <a:t>følelsen</a:t>
            </a:r>
            <a:r>
              <a:rPr lang="en-US" dirty="0">
                <a:cs typeface="Calibri"/>
              </a:rPr>
              <a:t> </a:t>
            </a:r>
            <a:r>
              <a:rPr lang="en-US" dirty="0" err="1">
                <a:cs typeface="Calibri"/>
              </a:rPr>
              <a:t>og</a:t>
            </a:r>
            <a:r>
              <a:rPr lang="en-US" dirty="0">
                <a:cs typeface="Calibri"/>
              </a:rPr>
              <a:t> </a:t>
            </a:r>
            <a:r>
              <a:rPr lang="en-US" dirty="0" err="1">
                <a:cs typeface="Calibri"/>
              </a:rPr>
              <a:t>oplevelsen</a:t>
            </a:r>
            <a:endParaRPr lang="en-US" dirty="0">
              <a:cs typeface="Calibri"/>
            </a:endParaRPr>
          </a:p>
          <a:p>
            <a:pPr marL="0" indent="0">
              <a:buNone/>
            </a:pPr>
            <a:r>
              <a:rPr lang="en-US" dirty="0">
                <a:cs typeface="Calibri"/>
              </a:rPr>
              <a:t>   </a:t>
            </a:r>
            <a:r>
              <a:rPr lang="en-US" dirty="0" err="1">
                <a:cs typeface="Calibri"/>
              </a:rPr>
              <a:t>Normalisere</a:t>
            </a:r>
            <a:endParaRPr lang="en-US" dirty="0">
              <a:cs typeface="Calibri"/>
            </a:endParaRPr>
          </a:p>
          <a:p>
            <a:pPr marL="0" indent="0">
              <a:buNone/>
            </a:pPr>
            <a:endParaRPr lang="en-US" dirty="0">
              <a:cs typeface="Calibri"/>
            </a:endParaRPr>
          </a:p>
          <a:p>
            <a:pPr marL="0" indent="0">
              <a:buNone/>
            </a:pPr>
            <a:endParaRPr lang="en-US" dirty="0">
              <a:cs typeface="Calibri"/>
            </a:endParaRPr>
          </a:p>
          <a:p>
            <a:pPr marL="0" indent="0">
              <a:buNone/>
            </a:pPr>
            <a:endParaRPr lang="nb-NO" dirty="0">
              <a:cs typeface="Calibri"/>
            </a:endParaRPr>
          </a:p>
        </p:txBody>
      </p:sp>
      <p:sp>
        <p:nvSpPr>
          <p:cNvPr id="4" name="Plassholder for bunntekst 3">
            <a:extLst>
              <a:ext uri="{FF2B5EF4-FFF2-40B4-BE49-F238E27FC236}">
                <a16:creationId xmlns:a16="http://schemas.microsoft.com/office/drawing/2014/main" id="{EDB7B993-3B74-415C-B708-1BDA80CE7E0F}"/>
              </a:ext>
            </a:extLst>
          </p:cNvPr>
          <p:cNvSpPr>
            <a:spLocks noGrp="1"/>
          </p:cNvSpPr>
          <p:nvPr>
            <p:ph type="ftr" sz="quarter" idx="11"/>
          </p:nvPr>
        </p:nvSpPr>
        <p:spPr>
          <a:xfrm>
            <a:off x="4038600" y="6303595"/>
            <a:ext cx="4114800" cy="365125"/>
          </a:xfrm>
        </p:spPr>
        <p:txBody>
          <a:bodyPr/>
          <a:lstStyle/>
          <a:p>
            <a:r>
              <a:rPr lang="en-US" dirty="0" err="1"/>
              <a:t>Psykoterapeut</a:t>
            </a:r>
            <a:r>
              <a:rPr lang="en-US" dirty="0"/>
              <a:t> MPF Charlotte </a:t>
            </a:r>
            <a:r>
              <a:rPr lang="en-US" dirty="0" err="1"/>
              <a:t>Krolykke</a:t>
            </a:r>
            <a:r>
              <a:rPr lang="en-US" dirty="0"/>
              <a:t>                                                    Copyright Joanne Dolhanty 2018</a:t>
            </a:r>
            <a:endParaRPr lang="nb-NO" dirty="0"/>
          </a:p>
        </p:txBody>
      </p:sp>
    </p:spTree>
    <p:extLst>
      <p:ext uri="{BB962C8B-B14F-4D97-AF65-F5344CB8AC3E}">
        <p14:creationId xmlns:p14="http://schemas.microsoft.com/office/powerpoint/2010/main" val="40827997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E309457A-81DB-40A6-9E28-CE5407FB8D0A}"/>
              </a:ext>
            </a:extLst>
          </p:cNvPr>
          <p:cNvSpPr>
            <a:spLocks noGrp="1"/>
          </p:cNvSpPr>
          <p:nvPr>
            <p:ph idx="1"/>
          </p:nvPr>
        </p:nvSpPr>
        <p:spPr>
          <a:xfrm>
            <a:off x="466927" y="418289"/>
            <a:ext cx="11284085" cy="6371618"/>
          </a:xfrm>
        </p:spPr>
        <p:txBody>
          <a:bodyPr vert="horz" lIns="91440" tIns="45720" rIns="91440" bIns="45720" rtlCol="0" anchor="t">
            <a:normAutofit fontScale="92500" lnSpcReduction="20000"/>
          </a:bodyPr>
          <a:lstStyle/>
          <a:p>
            <a:pPr marL="0" indent="0">
              <a:lnSpc>
                <a:spcPct val="100000"/>
              </a:lnSpc>
              <a:spcBef>
                <a:spcPts val="0"/>
              </a:spcBef>
              <a:buNone/>
            </a:pPr>
            <a:r>
              <a:rPr lang="nb-NO" dirty="0">
                <a:cs typeface="Calibri"/>
              </a:rPr>
              <a:t>Barnet er </a:t>
            </a:r>
            <a:r>
              <a:rPr lang="nb-NO" dirty="0" err="1">
                <a:cs typeface="Calibri"/>
              </a:rPr>
              <a:t>udfordret</a:t>
            </a:r>
            <a:r>
              <a:rPr lang="nb-NO" dirty="0">
                <a:cs typeface="Calibri"/>
              </a:rPr>
              <a:t> </a:t>
            </a:r>
            <a:r>
              <a:rPr lang="nb-NO" dirty="0" err="1">
                <a:cs typeface="Calibri"/>
              </a:rPr>
              <a:t>af</a:t>
            </a:r>
            <a:r>
              <a:rPr lang="nb-NO" dirty="0">
                <a:cs typeface="Calibri"/>
              </a:rPr>
              <a:t> </a:t>
            </a:r>
            <a:r>
              <a:rPr lang="nb-NO" dirty="0" err="1">
                <a:cs typeface="Calibri"/>
              </a:rPr>
              <a:t>matematik</a:t>
            </a:r>
            <a:r>
              <a:rPr lang="nb-NO" dirty="0">
                <a:cs typeface="Calibri"/>
              </a:rPr>
              <a:t> og siger til sin mor, at det føler sig dum:</a:t>
            </a:r>
          </a:p>
          <a:p>
            <a:pPr marL="0" indent="0">
              <a:lnSpc>
                <a:spcPct val="100000"/>
              </a:lnSpc>
              <a:spcBef>
                <a:spcPts val="0"/>
              </a:spcBef>
            </a:pPr>
            <a:endParaRPr lang="nb-NO" dirty="0">
              <a:cs typeface="Calibri"/>
            </a:endParaRPr>
          </a:p>
          <a:p>
            <a:pPr marL="0" indent="0">
              <a:lnSpc>
                <a:spcPct val="100000"/>
              </a:lnSpc>
              <a:spcBef>
                <a:spcPts val="0"/>
              </a:spcBef>
              <a:buNone/>
            </a:pPr>
            <a:r>
              <a:rPr lang="nb-NO" sz="4200" dirty="0">
                <a:solidFill>
                  <a:srgbClr val="5EA4C9"/>
                </a:solidFill>
                <a:cs typeface="Calibri"/>
              </a:rPr>
              <a:t>Enkel validering:</a:t>
            </a:r>
          </a:p>
          <a:p>
            <a:pPr marL="0" indent="0">
              <a:lnSpc>
                <a:spcPct val="100000"/>
              </a:lnSpc>
              <a:spcBef>
                <a:spcPts val="0"/>
              </a:spcBef>
            </a:pPr>
            <a:endParaRPr lang="nb-NO" dirty="0">
              <a:cs typeface="Calibri"/>
            </a:endParaRPr>
          </a:p>
          <a:p>
            <a:pPr marL="0" indent="0">
              <a:lnSpc>
                <a:spcPct val="100000"/>
              </a:lnSpc>
              <a:spcBef>
                <a:spcPts val="0"/>
              </a:spcBef>
              <a:buNone/>
            </a:pPr>
            <a:r>
              <a:rPr lang="nb-NO" i="1" dirty="0">
                <a:cs typeface="Calibri"/>
              </a:rPr>
              <a:t>«</a:t>
            </a:r>
            <a:r>
              <a:rPr lang="en-US" i="1" dirty="0" err="1">
                <a:cs typeface="Calibri"/>
              </a:rPr>
              <a:t>Forståeligt</a:t>
            </a:r>
            <a:r>
              <a:rPr lang="en-US" i="1" dirty="0">
                <a:cs typeface="Calibri"/>
              </a:rPr>
              <a:t>, at du </a:t>
            </a:r>
            <a:r>
              <a:rPr lang="en-US" i="1" dirty="0" err="1">
                <a:cs typeface="Calibri"/>
              </a:rPr>
              <a:t>bliver</a:t>
            </a:r>
            <a:r>
              <a:rPr lang="en-US" i="1" dirty="0">
                <a:cs typeface="Calibri"/>
              </a:rPr>
              <a:t> </a:t>
            </a:r>
            <a:r>
              <a:rPr lang="en-US" i="1" dirty="0" err="1">
                <a:cs typeface="Calibri"/>
              </a:rPr>
              <a:t>flov</a:t>
            </a:r>
            <a:r>
              <a:rPr lang="en-US" i="1" dirty="0">
                <a:cs typeface="Calibri"/>
              </a:rPr>
              <a:t> </a:t>
            </a:r>
            <a:r>
              <a:rPr lang="en-US" i="1" dirty="0" err="1">
                <a:cs typeface="Calibri"/>
              </a:rPr>
              <a:t>og</a:t>
            </a:r>
            <a:r>
              <a:rPr lang="en-US" i="1" dirty="0">
                <a:cs typeface="Calibri"/>
              </a:rPr>
              <a:t> </a:t>
            </a:r>
            <a:r>
              <a:rPr lang="en-US" i="1" dirty="0" err="1">
                <a:cs typeface="Calibri"/>
              </a:rPr>
              <a:t>føler</a:t>
            </a:r>
            <a:r>
              <a:rPr lang="en-US" i="1" dirty="0">
                <a:cs typeface="Calibri"/>
              </a:rPr>
              <a:t> dig </a:t>
            </a:r>
            <a:r>
              <a:rPr lang="en-US" i="1" dirty="0" err="1">
                <a:cs typeface="Calibri"/>
              </a:rPr>
              <a:t>dum</a:t>
            </a:r>
            <a:r>
              <a:rPr lang="en-US" i="1" dirty="0">
                <a:cs typeface="Calibri"/>
              </a:rPr>
              <a:t>, </a:t>
            </a:r>
            <a:r>
              <a:rPr lang="en-US" i="1" dirty="0" err="1">
                <a:cs typeface="Calibri"/>
              </a:rPr>
              <a:t>fordi</a:t>
            </a:r>
            <a:r>
              <a:rPr lang="en-US" i="1" dirty="0">
                <a:cs typeface="Calibri"/>
              </a:rPr>
              <a:t> du ser at de </a:t>
            </a:r>
            <a:r>
              <a:rPr lang="en-US" i="1" dirty="0" err="1">
                <a:cs typeface="Calibri"/>
              </a:rPr>
              <a:t>andre</a:t>
            </a:r>
            <a:r>
              <a:rPr lang="en-US" i="1" dirty="0">
                <a:cs typeface="Calibri"/>
              </a:rPr>
              <a:t> </a:t>
            </a:r>
            <a:r>
              <a:rPr lang="en-US" i="1" dirty="0" err="1">
                <a:cs typeface="Calibri"/>
              </a:rPr>
              <a:t>lykkes</a:t>
            </a:r>
            <a:r>
              <a:rPr lang="en-US" i="1" dirty="0">
                <a:cs typeface="Calibri"/>
              </a:rPr>
              <a:t> med </a:t>
            </a:r>
            <a:r>
              <a:rPr lang="en-US" i="1" dirty="0" err="1">
                <a:cs typeface="Calibri"/>
              </a:rPr>
              <a:t>noget</a:t>
            </a:r>
            <a:r>
              <a:rPr lang="en-US" i="1" dirty="0">
                <a:cs typeface="Calibri"/>
              </a:rPr>
              <a:t> </a:t>
            </a:r>
            <a:r>
              <a:rPr lang="en-US" i="1" dirty="0" err="1">
                <a:cs typeface="Calibri"/>
              </a:rPr>
              <a:t>som</a:t>
            </a:r>
            <a:r>
              <a:rPr lang="en-US" i="1" dirty="0">
                <a:cs typeface="Calibri"/>
              </a:rPr>
              <a:t> du </a:t>
            </a:r>
            <a:r>
              <a:rPr lang="en-US" i="1" dirty="0" err="1">
                <a:cs typeface="Calibri"/>
              </a:rPr>
              <a:t>ikke</a:t>
            </a:r>
            <a:r>
              <a:rPr lang="en-US" i="1" dirty="0">
                <a:cs typeface="Calibri"/>
              </a:rPr>
              <a:t> </a:t>
            </a:r>
            <a:r>
              <a:rPr lang="en-US" i="1" dirty="0" err="1">
                <a:cs typeface="Calibri"/>
              </a:rPr>
              <a:t>gør</a:t>
            </a:r>
            <a:r>
              <a:rPr lang="en-US" i="1" dirty="0">
                <a:cs typeface="Calibri"/>
              </a:rPr>
              <a:t>.” </a:t>
            </a:r>
          </a:p>
          <a:p>
            <a:pPr marL="0" indent="0">
              <a:lnSpc>
                <a:spcPct val="100000"/>
              </a:lnSpc>
              <a:spcBef>
                <a:spcPts val="0"/>
              </a:spcBef>
              <a:buNone/>
            </a:pPr>
            <a:endParaRPr lang="en-US" i="1" dirty="0">
              <a:cs typeface="Calibri"/>
            </a:endParaRPr>
          </a:p>
          <a:p>
            <a:pPr marL="0" indent="0">
              <a:lnSpc>
                <a:spcPct val="100000"/>
              </a:lnSpc>
              <a:spcBef>
                <a:spcPts val="0"/>
              </a:spcBef>
              <a:buNone/>
            </a:pPr>
            <a:r>
              <a:rPr lang="en-US" sz="4200" dirty="0" err="1">
                <a:solidFill>
                  <a:srgbClr val="5EA4C9"/>
                </a:solidFill>
                <a:cs typeface="Calibri"/>
              </a:rPr>
              <a:t>Dyb</a:t>
            </a:r>
            <a:r>
              <a:rPr lang="en-US" sz="4200" dirty="0">
                <a:solidFill>
                  <a:srgbClr val="5EA4C9"/>
                </a:solidFill>
                <a:cs typeface="Calibri"/>
              </a:rPr>
              <a:t> </a:t>
            </a:r>
            <a:r>
              <a:rPr lang="en-US" sz="4200" dirty="0" err="1">
                <a:solidFill>
                  <a:srgbClr val="5EA4C9"/>
                </a:solidFill>
                <a:cs typeface="Calibri"/>
              </a:rPr>
              <a:t>validering</a:t>
            </a:r>
            <a:r>
              <a:rPr lang="en-US" sz="4200" dirty="0">
                <a:solidFill>
                  <a:srgbClr val="5EA4C9"/>
                </a:solidFill>
                <a:cs typeface="Calibri"/>
              </a:rPr>
              <a:t>:</a:t>
            </a:r>
          </a:p>
          <a:p>
            <a:pPr marL="0" indent="0">
              <a:lnSpc>
                <a:spcPct val="100000"/>
              </a:lnSpc>
              <a:spcBef>
                <a:spcPts val="0"/>
              </a:spcBef>
              <a:buNone/>
            </a:pPr>
            <a:endParaRPr lang="en-US" i="1" dirty="0">
              <a:cs typeface="Calibri"/>
            </a:endParaRPr>
          </a:p>
          <a:p>
            <a:pPr marL="0" indent="0">
              <a:lnSpc>
                <a:spcPct val="100000"/>
              </a:lnSpc>
              <a:spcBef>
                <a:spcPts val="0"/>
              </a:spcBef>
              <a:buNone/>
            </a:pPr>
            <a:r>
              <a:rPr lang="nb-NO" i="1" dirty="0">
                <a:cs typeface="Calibri"/>
              </a:rPr>
              <a:t>«</a:t>
            </a:r>
            <a:r>
              <a:rPr lang="en-US" i="1" dirty="0" err="1">
                <a:cs typeface="Calibri"/>
              </a:rPr>
              <a:t>Forståeligt</a:t>
            </a:r>
            <a:r>
              <a:rPr lang="en-US" i="1" dirty="0">
                <a:cs typeface="Calibri"/>
              </a:rPr>
              <a:t>, at du </a:t>
            </a:r>
            <a:r>
              <a:rPr lang="en-US" i="1" dirty="0" err="1">
                <a:cs typeface="Calibri"/>
              </a:rPr>
              <a:t>bliver</a:t>
            </a:r>
            <a:r>
              <a:rPr lang="en-US" i="1" dirty="0">
                <a:cs typeface="Calibri"/>
              </a:rPr>
              <a:t> </a:t>
            </a:r>
            <a:r>
              <a:rPr lang="en-US" i="1" dirty="0" err="1">
                <a:cs typeface="Calibri"/>
              </a:rPr>
              <a:t>flov</a:t>
            </a:r>
            <a:r>
              <a:rPr lang="en-US" i="1" dirty="0">
                <a:cs typeface="Calibri"/>
              </a:rPr>
              <a:t> </a:t>
            </a:r>
            <a:r>
              <a:rPr lang="en-US" i="1" dirty="0" err="1">
                <a:cs typeface="Calibri"/>
              </a:rPr>
              <a:t>og</a:t>
            </a:r>
            <a:r>
              <a:rPr lang="en-US" i="1" dirty="0">
                <a:cs typeface="Calibri"/>
              </a:rPr>
              <a:t> </a:t>
            </a:r>
            <a:r>
              <a:rPr lang="en-US" i="1" dirty="0" err="1">
                <a:cs typeface="Calibri"/>
              </a:rPr>
              <a:t>føler</a:t>
            </a:r>
            <a:r>
              <a:rPr lang="en-US" i="1" dirty="0">
                <a:cs typeface="Calibri"/>
              </a:rPr>
              <a:t> dig </a:t>
            </a:r>
            <a:r>
              <a:rPr lang="en-US" i="1" dirty="0" err="1">
                <a:cs typeface="Calibri"/>
              </a:rPr>
              <a:t>dum</a:t>
            </a:r>
            <a:r>
              <a:rPr lang="en-US" i="1" dirty="0">
                <a:cs typeface="Calibri"/>
              </a:rPr>
              <a:t>, </a:t>
            </a:r>
            <a:r>
              <a:rPr lang="en-US" i="1" dirty="0" err="1">
                <a:cs typeface="Calibri"/>
              </a:rPr>
              <a:t>fordi</a:t>
            </a:r>
            <a:r>
              <a:rPr lang="en-US" i="1" dirty="0">
                <a:cs typeface="Calibri"/>
              </a:rPr>
              <a:t> du ser at de </a:t>
            </a:r>
            <a:r>
              <a:rPr lang="en-US" i="1" dirty="0" err="1">
                <a:cs typeface="Calibri"/>
              </a:rPr>
              <a:t>andre</a:t>
            </a:r>
            <a:r>
              <a:rPr lang="en-US" i="1" dirty="0">
                <a:cs typeface="Calibri"/>
              </a:rPr>
              <a:t> </a:t>
            </a:r>
            <a:r>
              <a:rPr lang="en-US" i="1" dirty="0" err="1">
                <a:cs typeface="Calibri"/>
              </a:rPr>
              <a:t>lykkes</a:t>
            </a:r>
            <a:r>
              <a:rPr lang="en-US" i="1" dirty="0">
                <a:cs typeface="Calibri"/>
              </a:rPr>
              <a:t> med </a:t>
            </a:r>
            <a:r>
              <a:rPr lang="en-US" i="1" dirty="0" err="1">
                <a:cs typeface="Calibri"/>
              </a:rPr>
              <a:t>noget</a:t>
            </a:r>
            <a:r>
              <a:rPr lang="en-US" i="1" dirty="0">
                <a:cs typeface="Calibri"/>
              </a:rPr>
              <a:t> </a:t>
            </a:r>
            <a:r>
              <a:rPr lang="en-US" i="1" dirty="0" err="1">
                <a:cs typeface="Calibri"/>
              </a:rPr>
              <a:t>som</a:t>
            </a:r>
            <a:r>
              <a:rPr lang="en-US" i="1" dirty="0">
                <a:cs typeface="Calibri"/>
              </a:rPr>
              <a:t> du </a:t>
            </a:r>
            <a:r>
              <a:rPr lang="en-US" i="1" dirty="0" err="1">
                <a:cs typeface="Calibri"/>
              </a:rPr>
              <a:t>ikke</a:t>
            </a:r>
            <a:r>
              <a:rPr lang="en-US" i="1" dirty="0">
                <a:cs typeface="Calibri"/>
              </a:rPr>
              <a:t> </a:t>
            </a:r>
            <a:r>
              <a:rPr lang="en-US" i="1" dirty="0" err="1">
                <a:cs typeface="Calibri"/>
              </a:rPr>
              <a:t>gør</a:t>
            </a:r>
            <a:r>
              <a:rPr lang="en-US" i="1" dirty="0">
                <a:cs typeface="Calibri"/>
              </a:rPr>
              <a:t>, </a:t>
            </a:r>
            <a:r>
              <a:rPr lang="en-US" i="1" dirty="0" err="1">
                <a:cs typeface="Calibri"/>
              </a:rPr>
              <a:t>og</a:t>
            </a:r>
            <a:r>
              <a:rPr lang="en-US" i="1" dirty="0">
                <a:cs typeface="Calibri"/>
              </a:rPr>
              <a:t> </a:t>
            </a:r>
            <a:r>
              <a:rPr lang="en-US" i="1" dirty="0" err="1">
                <a:cs typeface="Calibri"/>
              </a:rPr>
              <a:t>det</a:t>
            </a:r>
            <a:r>
              <a:rPr lang="en-US" i="1" dirty="0">
                <a:cs typeface="Calibri"/>
              </a:rPr>
              <a:t> </a:t>
            </a:r>
            <a:r>
              <a:rPr lang="en-US" i="1" dirty="0" err="1">
                <a:cs typeface="Calibri"/>
              </a:rPr>
              <a:t>føles</a:t>
            </a:r>
            <a:r>
              <a:rPr lang="en-US" i="1" dirty="0">
                <a:cs typeface="Calibri"/>
              </a:rPr>
              <a:t> </a:t>
            </a:r>
            <a:r>
              <a:rPr lang="en-US" i="1" dirty="0" err="1">
                <a:cs typeface="Calibri"/>
              </a:rPr>
              <a:t>som</a:t>
            </a:r>
            <a:r>
              <a:rPr lang="en-US" i="1" dirty="0">
                <a:cs typeface="Calibri"/>
              </a:rPr>
              <a:t> om </a:t>
            </a:r>
            <a:r>
              <a:rPr lang="en-US" i="1" dirty="0" err="1">
                <a:cs typeface="Calibri"/>
              </a:rPr>
              <a:t>dit</a:t>
            </a:r>
            <a:r>
              <a:rPr lang="en-US" i="1" dirty="0">
                <a:cs typeface="Calibri"/>
              </a:rPr>
              <a:t> </a:t>
            </a:r>
            <a:r>
              <a:rPr lang="en-US" i="1" dirty="0" err="1">
                <a:cs typeface="Calibri"/>
              </a:rPr>
              <a:t>hoved</a:t>
            </a:r>
            <a:r>
              <a:rPr lang="en-US" i="1" dirty="0">
                <a:cs typeface="Calibri"/>
              </a:rPr>
              <a:t> bare </a:t>
            </a:r>
            <a:r>
              <a:rPr lang="en-US" i="1" dirty="0" err="1">
                <a:cs typeface="Calibri"/>
              </a:rPr>
              <a:t>ikke</a:t>
            </a:r>
            <a:r>
              <a:rPr lang="en-US" i="1" dirty="0">
                <a:cs typeface="Calibri"/>
              </a:rPr>
              <a:t> </a:t>
            </a:r>
            <a:r>
              <a:rPr lang="en-US" i="1" dirty="0" err="1">
                <a:cs typeface="Calibri"/>
              </a:rPr>
              <a:t>virker</a:t>
            </a:r>
            <a:r>
              <a:rPr lang="en-US" i="1" dirty="0">
                <a:cs typeface="Calibri"/>
              </a:rPr>
              <a:t> </a:t>
            </a:r>
            <a:r>
              <a:rPr lang="en-US" i="1" dirty="0" err="1">
                <a:cs typeface="Calibri"/>
              </a:rPr>
              <a:t>lige</a:t>
            </a:r>
            <a:r>
              <a:rPr lang="en-US" i="1" dirty="0">
                <a:cs typeface="Calibri"/>
              </a:rPr>
              <a:t> </a:t>
            </a:r>
            <a:r>
              <a:rPr lang="en-US" i="1" dirty="0" err="1">
                <a:cs typeface="Calibri"/>
              </a:rPr>
              <a:t>godt</a:t>
            </a:r>
            <a:r>
              <a:rPr lang="en-US" i="1" dirty="0">
                <a:cs typeface="Calibri"/>
              </a:rPr>
              <a:t> </a:t>
            </a:r>
            <a:r>
              <a:rPr lang="en-US" i="1" dirty="0" err="1">
                <a:cs typeface="Calibri"/>
              </a:rPr>
              <a:t>som</a:t>
            </a:r>
            <a:r>
              <a:rPr lang="en-US" i="1" dirty="0">
                <a:cs typeface="Calibri"/>
              </a:rPr>
              <a:t> de </a:t>
            </a:r>
            <a:r>
              <a:rPr lang="en-US" i="1" dirty="0" err="1">
                <a:cs typeface="Calibri"/>
              </a:rPr>
              <a:t>andres</a:t>
            </a:r>
            <a:r>
              <a:rPr lang="en-US" i="1" dirty="0">
                <a:cs typeface="Calibri"/>
              </a:rPr>
              <a:t>. </a:t>
            </a:r>
            <a:r>
              <a:rPr lang="nb-NO" i="1" dirty="0">
                <a:cs typeface="Calibri"/>
              </a:rPr>
              <a:t>Det er så frustrerende! Når det kommer til </a:t>
            </a:r>
            <a:r>
              <a:rPr lang="nb-NO" i="1" dirty="0" err="1">
                <a:cs typeface="Calibri"/>
              </a:rPr>
              <a:t>matematik</a:t>
            </a:r>
            <a:r>
              <a:rPr lang="nb-NO" i="1" dirty="0">
                <a:cs typeface="Calibri"/>
              </a:rPr>
              <a:t>, så fungerer din hjerne på en anden </a:t>
            </a:r>
            <a:r>
              <a:rPr lang="nb-NO" i="1" dirty="0" err="1">
                <a:cs typeface="Calibri"/>
              </a:rPr>
              <a:t>måde</a:t>
            </a:r>
            <a:r>
              <a:rPr lang="nb-NO" i="1" dirty="0">
                <a:cs typeface="Calibri"/>
              </a:rPr>
              <a:t> end hvordan dine venner har det. Og jeg ved hvor </a:t>
            </a:r>
            <a:r>
              <a:rPr lang="nb-NO" i="1" dirty="0" err="1">
                <a:cs typeface="Calibri"/>
              </a:rPr>
              <a:t>vigtig</a:t>
            </a:r>
            <a:r>
              <a:rPr lang="nb-NO" i="1" dirty="0">
                <a:cs typeface="Calibri"/>
              </a:rPr>
              <a:t> det er for </a:t>
            </a:r>
            <a:r>
              <a:rPr lang="nb-NO" i="1" dirty="0" err="1">
                <a:cs typeface="Calibri"/>
              </a:rPr>
              <a:t>dig</a:t>
            </a:r>
            <a:r>
              <a:rPr lang="nb-NO" i="1" dirty="0">
                <a:cs typeface="Calibri"/>
              </a:rPr>
              <a:t> at være </a:t>
            </a:r>
            <a:r>
              <a:rPr lang="nb-NO" i="1" dirty="0" err="1">
                <a:cs typeface="Calibri"/>
              </a:rPr>
              <a:t>dygtig</a:t>
            </a:r>
            <a:r>
              <a:rPr lang="nb-NO" i="1" dirty="0">
                <a:cs typeface="Calibri"/>
              </a:rPr>
              <a:t> i </a:t>
            </a:r>
            <a:r>
              <a:rPr lang="nb-NO" i="1" dirty="0" err="1">
                <a:cs typeface="Calibri"/>
              </a:rPr>
              <a:t>lige</a:t>
            </a:r>
            <a:r>
              <a:rPr lang="nb-NO" i="1" dirty="0">
                <a:cs typeface="Calibri"/>
              </a:rPr>
              <a:t> </a:t>
            </a:r>
            <a:r>
              <a:rPr lang="nb-NO" i="1" dirty="0" err="1">
                <a:cs typeface="Calibri"/>
              </a:rPr>
              <a:t>præcis</a:t>
            </a:r>
            <a:r>
              <a:rPr lang="nb-NO" i="1" dirty="0">
                <a:cs typeface="Calibri"/>
              </a:rPr>
              <a:t> </a:t>
            </a:r>
            <a:r>
              <a:rPr lang="nb-NO" i="1" dirty="0" err="1">
                <a:cs typeface="Calibri"/>
              </a:rPr>
              <a:t>matematik</a:t>
            </a:r>
            <a:r>
              <a:rPr lang="nb-NO" i="1" dirty="0">
                <a:cs typeface="Calibri"/>
              </a:rPr>
              <a:t>, sådan som far og Ellen er. Jeg </a:t>
            </a:r>
            <a:r>
              <a:rPr lang="nb-NO" i="1" dirty="0" err="1">
                <a:cs typeface="Calibri"/>
              </a:rPr>
              <a:t>tænker</a:t>
            </a:r>
            <a:r>
              <a:rPr lang="nb-NO" i="1" dirty="0">
                <a:cs typeface="Calibri"/>
              </a:rPr>
              <a:t> på om det bliver ekstra svært, at det er </a:t>
            </a:r>
            <a:r>
              <a:rPr lang="nb-NO" i="1" dirty="0" err="1">
                <a:cs typeface="Calibri"/>
              </a:rPr>
              <a:t>lige</a:t>
            </a:r>
            <a:r>
              <a:rPr lang="nb-NO" i="1" dirty="0">
                <a:cs typeface="Calibri"/>
              </a:rPr>
              <a:t> </a:t>
            </a:r>
            <a:r>
              <a:rPr lang="nb-NO" i="1" dirty="0" err="1">
                <a:cs typeface="Calibri"/>
              </a:rPr>
              <a:t>præcis</a:t>
            </a:r>
            <a:r>
              <a:rPr lang="nb-NO" i="1" dirty="0">
                <a:cs typeface="Calibri"/>
              </a:rPr>
              <a:t> </a:t>
            </a:r>
            <a:r>
              <a:rPr lang="nb-NO" i="1" dirty="0" err="1">
                <a:cs typeface="Calibri"/>
              </a:rPr>
              <a:t>matematik</a:t>
            </a:r>
            <a:r>
              <a:rPr lang="nb-NO" i="1" dirty="0">
                <a:cs typeface="Calibri"/>
              </a:rPr>
              <a:t> du ikke er så god til. Det er så </a:t>
            </a:r>
            <a:r>
              <a:rPr lang="nb-NO" i="1" dirty="0" err="1">
                <a:cs typeface="Calibri"/>
              </a:rPr>
              <a:t>uretfærdigt</a:t>
            </a:r>
            <a:r>
              <a:rPr lang="nb-NO" i="1" dirty="0">
                <a:cs typeface="Calibri"/>
              </a:rPr>
              <a:t>. At være </a:t>
            </a:r>
            <a:r>
              <a:rPr lang="nb-NO" i="1" dirty="0" err="1">
                <a:cs typeface="Calibri"/>
              </a:rPr>
              <a:t>rigtig</a:t>
            </a:r>
            <a:r>
              <a:rPr lang="nb-NO" i="1" dirty="0">
                <a:cs typeface="Calibri"/>
              </a:rPr>
              <a:t> god i kunst og </a:t>
            </a:r>
            <a:r>
              <a:rPr lang="nb-NO" i="1" dirty="0" err="1">
                <a:cs typeface="Calibri"/>
              </a:rPr>
              <a:t>håndværk</a:t>
            </a:r>
            <a:r>
              <a:rPr lang="nb-NO" i="1" dirty="0">
                <a:cs typeface="Calibri"/>
              </a:rPr>
              <a:t> </a:t>
            </a:r>
            <a:r>
              <a:rPr lang="nb-NO" i="1" dirty="0" err="1">
                <a:cs typeface="Calibri"/>
              </a:rPr>
              <a:t>hjælper</a:t>
            </a:r>
            <a:r>
              <a:rPr lang="nb-NO" i="1" dirty="0">
                <a:cs typeface="Calibri"/>
              </a:rPr>
              <a:t> </a:t>
            </a:r>
            <a:r>
              <a:rPr lang="nb-NO" i="1" dirty="0" err="1">
                <a:cs typeface="Calibri"/>
              </a:rPr>
              <a:t>ligesom</a:t>
            </a:r>
            <a:r>
              <a:rPr lang="nb-NO" i="1" dirty="0">
                <a:cs typeface="Calibri"/>
              </a:rPr>
              <a:t> ikke, når du sidder der i </a:t>
            </a:r>
            <a:r>
              <a:rPr lang="nb-NO" i="1" dirty="0" err="1">
                <a:cs typeface="Calibri"/>
              </a:rPr>
              <a:t>matematiktimen</a:t>
            </a:r>
            <a:r>
              <a:rPr lang="nb-NO" i="1" dirty="0">
                <a:cs typeface="Calibri"/>
              </a:rPr>
              <a:t> og ikke føler </a:t>
            </a:r>
            <a:r>
              <a:rPr lang="nb-NO" i="1" dirty="0" err="1">
                <a:cs typeface="Calibri"/>
              </a:rPr>
              <a:t>dig</a:t>
            </a:r>
            <a:r>
              <a:rPr lang="nb-NO" i="1" dirty="0">
                <a:cs typeface="Calibri"/>
              </a:rPr>
              <a:t> så smart som de andre.»</a:t>
            </a:r>
            <a:endParaRPr lang="en-US" dirty="0">
              <a:cs typeface="Calibri"/>
            </a:endParaRPr>
          </a:p>
          <a:p>
            <a:pPr marL="0" indent="0">
              <a:lnSpc>
                <a:spcPct val="100000"/>
              </a:lnSpc>
              <a:spcBef>
                <a:spcPts val="0"/>
              </a:spcBef>
            </a:pPr>
            <a:endParaRPr lang="en-US" dirty="0">
              <a:cs typeface="Calibri"/>
            </a:endParaRPr>
          </a:p>
          <a:p>
            <a:endParaRPr lang="nb-NO" dirty="0">
              <a:cs typeface="Calibri"/>
            </a:endParaRPr>
          </a:p>
        </p:txBody>
      </p:sp>
      <p:sp>
        <p:nvSpPr>
          <p:cNvPr id="2" name="Plassholder for bunntekst 1">
            <a:extLst>
              <a:ext uri="{FF2B5EF4-FFF2-40B4-BE49-F238E27FC236}">
                <a16:creationId xmlns:a16="http://schemas.microsoft.com/office/drawing/2014/main" id="{5DF3C45F-B977-4309-BD69-C962C4AEB52C}"/>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34954655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96CCBD-EFAA-456F-9C68-0E694957451A}"/>
              </a:ext>
            </a:extLst>
          </p:cNvPr>
          <p:cNvSpPr>
            <a:spLocks noGrp="1"/>
          </p:cNvSpPr>
          <p:nvPr>
            <p:ph type="title"/>
          </p:nvPr>
        </p:nvSpPr>
        <p:spPr/>
        <p:txBody>
          <a:bodyPr/>
          <a:lstStyle/>
          <a:p>
            <a:r>
              <a:rPr lang="nb-NO" dirty="0" err="1">
                <a:solidFill>
                  <a:srgbClr val="5EA4C9"/>
                </a:solidFill>
                <a:cs typeface="Calibri Light"/>
              </a:rPr>
              <a:t>Nogle</a:t>
            </a:r>
            <a:r>
              <a:rPr lang="nb-NO" dirty="0">
                <a:solidFill>
                  <a:srgbClr val="5EA4C9"/>
                </a:solidFill>
                <a:cs typeface="Calibri Light"/>
              </a:rPr>
              <a:t> flere eksempler på validering</a:t>
            </a:r>
            <a:endParaRPr lang="nb-NO" dirty="0">
              <a:solidFill>
                <a:srgbClr val="5EA4C9"/>
              </a:solidFill>
            </a:endParaRPr>
          </a:p>
        </p:txBody>
      </p:sp>
      <p:sp>
        <p:nvSpPr>
          <p:cNvPr id="3" name="Plassholder for innhold 2">
            <a:extLst>
              <a:ext uri="{FF2B5EF4-FFF2-40B4-BE49-F238E27FC236}">
                <a16:creationId xmlns:a16="http://schemas.microsoft.com/office/drawing/2014/main" id="{F6D405EE-8C7D-4D25-AA15-10CBDAD88252}"/>
              </a:ext>
            </a:extLst>
          </p:cNvPr>
          <p:cNvSpPr>
            <a:spLocks noGrp="1"/>
          </p:cNvSpPr>
          <p:nvPr>
            <p:ph idx="1"/>
          </p:nvPr>
        </p:nvSpPr>
        <p:spPr/>
        <p:txBody>
          <a:bodyPr vert="horz" lIns="91440" tIns="45720" rIns="91440" bIns="45720" rtlCol="0" anchor="t">
            <a:normAutofit/>
          </a:bodyPr>
          <a:lstStyle/>
          <a:p>
            <a:pPr algn="l" rtl="0"/>
            <a:r>
              <a:rPr lang="nb-NO" b="0" i="0" u="none" strike="noStrike" dirty="0">
                <a:solidFill>
                  <a:srgbClr val="000000"/>
                </a:solidFill>
                <a:latin typeface="Calibri"/>
              </a:rPr>
              <a:t>Familiens </a:t>
            </a:r>
            <a:r>
              <a:rPr lang="nb-NO" b="0" i="0" u="none" strike="noStrike" dirty="0" err="1">
                <a:solidFill>
                  <a:srgbClr val="000000"/>
                </a:solidFill>
                <a:latin typeface="Calibri"/>
              </a:rPr>
              <a:t>kæledyr</a:t>
            </a:r>
            <a:r>
              <a:rPr lang="nb-NO" b="0" i="0" u="none" strike="noStrike" dirty="0">
                <a:solidFill>
                  <a:srgbClr val="000000"/>
                </a:solidFill>
                <a:latin typeface="Calibri"/>
              </a:rPr>
              <a:t> </a:t>
            </a:r>
            <a:r>
              <a:rPr lang="nb-NO" dirty="0">
                <a:solidFill>
                  <a:srgbClr val="000000"/>
                </a:solidFill>
                <a:latin typeface="Calibri"/>
              </a:rPr>
              <a:t>blev</a:t>
            </a:r>
            <a:r>
              <a:rPr lang="nb-NO" b="0" i="0" u="none" strike="noStrike" dirty="0">
                <a:solidFill>
                  <a:srgbClr val="000000"/>
                </a:solidFill>
                <a:latin typeface="Calibri"/>
              </a:rPr>
              <a:t> </a:t>
            </a:r>
            <a:r>
              <a:rPr lang="nb-NO" b="0" i="0" u="none" strike="noStrike" dirty="0" err="1">
                <a:solidFill>
                  <a:srgbClr val="000000"/>
                </a:solidFill>
                <a:latin typeface="Calibri"/>
              </a:rPr>
              <a:t>syg</a:t>
            </a:r>
            <a:r>
              <a:rPr lang="nb-NO" b="0" i="0" u="none" strike="noStrike" dirty="0">
                <a:solidFill>
                  <a:srgbClr val="000000"/>
                </a:solidFill>
                <a:latin typeface="Calibri"/>
              </a:rPr>
              <a:t> og døde:</a:t>
            </a:r>
            <a:r>
              <a:rPr lang="nb-NO" b="0" i="0" dirty="0">
                <a:latin typeface="Calibri"/>
              </a:rPr>
              <a:t>​</a:t>
            </a:r>
          </a:p>
          <a:p>
            <a:pPr marL="0" indent="0">
              <a:buNone/>
            </a:pPr>
            <a:r>
              <a:rPr lang="nb-NO" b="0" i="1" u="none" strike="noStrike" dirty="0">
                <a:solidFill>
                  <a:srgbClr val="000000"/>
                </a:solidFill>
                <a:latin typeface="Calibri"/>
              </a:rPr>
              <a:t>«</a:t>
            </a:r>
            <a:r>
              <a:rPr lang="nb-NO" i="1" dirty="0">
                <a:solidFill>
                  <a:srgbClr val="000000"/>
                </a:solidFill>
                <a:latin typeface="Calibri"/>
              </a:rPr>
              <a:t>Selvfølgelig</a:t>
            </a:r>
            <a:r>
              <a:rPr lang="nb-NO" b="0" i="1" u="none" strike="noStrike" dirty="0">
                <a:solidFill>
                  <a:srgbClr val="000000"/>
                </a:solidFill>
                <a:latin typeface="Calibri"/>
              </a:rPr>
              <a:t> er du </a:t>
            </a:r>
            <a:r>
              <a:rPr lang="nb-NO" b="0" i="1" u="none" strike="noStrike" dirty="0" err="1">
                <a:solidFill>
                  <a:srgbClr val="000000"/>
                </a:solidFill>
                <a:latin typeface="Calibri"/>
              </a:rPr>
              <a:t>ked</a:t>
            </a:r>
            <a:r>
              <a:rPr lang="nb-NO" b="0" i="1" u="none" strike="noStrike" dirty="0">
                <a:solidFill>
                  <a:srgbClr val="000000"/>
                </a:solidFill>
                <a:latin typeface="Calibri"/>
              </a:rPr>
              <a:t> </a:t>
            </a:r>
            <a:r>
              <a:rPr lang="nb-NO" b="0" i="1" u="none" strike="noStrike" dirty="0" err="1">
                <a:solidFill>
                  <a:srgbClr val="000000"/>
                </a:solidFill>
                <a:latin typeface="Calibri"/>
              </a:rPr>
              <a:t>af</a:t>
            </a:r>
            <a:r>
              <a:rPr lang="nb-NO" b="0" i="1" u="none" strike="noStrike" dirty="0">
                <a:solidFill>
                  <a:srgbClr val="000000"/>
                </a:solidFill>
                <a:latin typeface="Calibri"/>
              </a:rPr>
              <a:t> det, </a:t>
            </a:r>
            <a:r>
              <a:rPr lang="nb-NO" i="1" dirty="0">
                <a:solidFill>
                  <a:srgbClr val="000000"/>
                </a:solidFill>
                <a:latin typeface="Calibri"/>
              </a:rPr>
              <a:t>fordi</a:t>
            </a:r>
            <a:r>
              <a:rPr lang="nb-NO" b="0" i="1" u="none" strike="noStrike" dirty="0">
                <a:solidFill>
                  <a:srgbClr val="000000"/>
                </a:solidFill>
                <a:latin typeface="Calibri"/>
              </a:rPr>
              <a:t> </a:t>
            </a:r>
            <a:r>
              <a:rPr lang="nb-NO" i="1" dirty="0">
                <a:solidFill>
                  <a:srgbClr val="000000"/>
                </a:solidFill>
                <a:latin typeface="Calibri"/>
              </a:rPr>
              <a:t>du var så glad for </a:t>
            </a:r>
            <a:r>
              <a:rPr lang="nb-NO" i="1" dirty="0" err="1">
                <a:solidFill>
                  <a:srgbClr val="000000"/>
                </a:solidFill>
                <a:latin typeface="Calibri"/>
              </a:rPr>
              <a:t>Pjevs</a:t>
            </a:r>
            <a:r>
              <a:rPr lang="nb-NO" i="1" dirty="0">
                <a:solidFill>
                  <a:srgbClr val="000000"/>
                </a:solidFill>
                <a:latin typeface="Calibri"/>
              </a:rPr>
              <a:t> og </a:t>
            </a:r>
            <a:r>
              <a:rPr lang="nb-NO" b="0" i="1" u="none" strike="noStrike" dirty="0">
                <a:solidFill>
                  <a:srgbClr val="000000"/>
                </a:solidFill>
                <a:latin typeface="Calibri"/>
              </a:rPr>
              <a:t>det er </a:t>
            </a:r>
            <a:r>
              <a:rPr lang="nb-NO" i="1" dirty="0">
                <a:solidFill>
                  <a:srgbClr val="000000"/>
                </a:solidFill>
                <a:latin typeface="Calibri"/>
              </a:rPr>
              <a:t>virkelig</a:t>
            </a:r>
            <a:r>
              <a:rPr lang="nb-NO" b="0" i="1" u="none" strike="noStrike" dirty="0">
                <a:solidFill>
                  <a:srgbClr val="000000"/>
                </a:solidFill>
                <a:latin typeface="Calibri"/>
              </a:rPr>
              <a:t> trist at han døde.»</a:t>
            </a:r>
            <a:r>
              <a:rPr lang="nb-NO" b="0" i="0" dirty="0">
                <a:latin typeface="Calibri"/>
              </a:rPr>
              <a:t>​</a:t>
            </a:r>
            <a:endParaRPr lang="nb-NO" b="0" i="0" dirty="0">
              <a:latin typeface="Calibri"/>
              <a:cs typeface="Calibri"/>
            </a:endParaRPr>
          </a:p>
          <a:p>
            <a:pPr algn="l" rtl="0"/>
            <a:endParaRPr lang="nb-NO" b="0" i="0" dirty="0">
              <a:latin typeface="Calibri"/>
              <a:cs typeface="Calibri"/>
            </a:endParaRPr>
          </a:p>
          <a:p>
            <a:pPr algn="l" rtl="0"/>
            <a:r>
              <a:rPr lang="nb-NO" b="0" i="0" u="none" strike="noStrike" dirty="0" err="1">
                <a:solidFill>
                  <a:srgbClr val="000000"/>
                </a:solidFill>
                <a:latin typeface="Calibri"/>
              </a:rPr>
              <a:t>Nogle</a:t>
            </a:r>
            <a:r>
              <a:rPr lang="nb-NO" b="0" i="0" u="none" strike="noStrike" dirty="0">
                <a:solidFill>
                  <a:srgbClr val="000000"/>
                </a:solidFill>
                <a:latin typeface="Calibri"/>
              </a:rPr>
              <a:t> andre blev valgt til at spille </a:t>
            </a:r>
            <a:r>
              <a:rPr lang="nb-NO" b="0" i="0" u="none" strike="noStrike" dirty="0" err="1">
                <a:solidFill>
                  <a:srgbClr val="000000"/>
                </a:solidFill>
                <a:latin typeface="Calibri"/>
              </a:rPr>
              <a:t>angreb</a:t>
            </a:r>
            <a:r>
              <a:rPr lang="nb-NO" b="0" i="0" u="none" strike="noStrike" dirty="0">
                <a:solidFill>
                  <a:srgbClr val="000000"/>
                </a:solidFill>
                <a:latin typeface="Calibri"/>
              </a:rPr>
              <a:t>, selv om </a:t>
            </a:r>
            <a:r>
              <a:rPr lang="nb-NO" b="0" i="0" u="none" strike="noStrike" dirty="0" err="1">
                <a:solidFill>
                  <a:srgbClr val="000000"/>
                </a:solidFill>
                <a:latin typeface="Calibri"/>
              </a:rPr>
              <a:t>træneren</a:t>
            </a:r>
            <a:r>
              <a:rPr lang="nb-NO" b="0" i="0" u="none" strike="noStrike" dirty="0">
                <a:solidFill>
                  <a:srgbClr val="000000"/>
                </a:solidFill>
                <a:latin typeface="Calibri"/>
              </a:rPr>
              <a:t> </a:t>
            </a:r>
            <a:r>
              <a:rPr lang="nb-NO" b="0" i="0" u="none" strike="noStrike" dirty="0" err="1">
                <a:solidFill>
                  <a:srgbClr val="000000"/>
                </a:solidFill>
                <a:latin typeface="Calibri"/>
              </a:rPr>
              <a:t>havde</a:t>
            </a:r>
            <a:r>
              <a:rPr lang="nb-NO" b="0" i="0" u="none" strike="noStrike" dirty="0">
                <a:solidFill>
                  <a:srgbClr val="000000"/>
                </a:solidFill>
                <a:latin typeface="Calibri"/>
              </a:rPr>
              <a:t> lovet denne </a:t>
            </a:r>
            <a:r>
              <a:rPr lang="nb-NO" b="0" i="0" u="none" strike="noStrike" dirty="0" err="1">
                <a:solidFill>
                  <a:srgbClr val="000000"/>
                </a:solidFill>
                <a:latin typeface="Calibri"/>
              </a:rPr>
              <a:t>position</a:t>
            </a:r>
            <a:r>
              <a:rPr lang="nb-NO" b="0" i="0" u="none" strike="noStrike" dirty="0">
                <a:solidFill>
                  <a:srgbClr val="000000"/>
                </a:solidFill>
                <a:latin typeface="Calibri"/>
              </a:rPr>
              <a:t> til barnet:</a:t>
            </a:r>
            <a:r>
              <a:rPr lang="nb-NO" b="0" i="0" dirty="0">
                <a:latin typeface="Calibri"/>
              </a:rPr>
              <a:t>​</a:t>
            </a:r>
            <a:endParaRPr lang="nb-NO" b="0" i="0" dirty="0">
              <a:latin typeface="Calibri"/>
              <a:cs typeface="Calibri"/>
            </a:endParaRPr>
          </a:p>
          <a:p>
            <a:pPr marL="0" indent="0">
              <a:buNone/>
            </a:pPr>
            <a:r>
              <a:rPr lang="nb-NO" b="0" i="1" u="none" strike="noStrike" dirty="0">
                <a:solidFill>
                  <a:srgbClr val="000000"/>
                </a:solidFill>
                <a:latin typeface="Calibri"/>
              </a:rPr>
              <a:t>«Så </a:t>
            </a:r>
            <a:r>
              <a:rPr lang="nb-NO" b="0" i="1" u="none" strike="noStrike" dirty="0" err="1">
                <a:solidFill>
                  <a:srgbClr val="000000"/>
                </a:solidFill>
                <a:latin typeface="Calibri"/>
              </a:rPr>
              <a:t>forståeligt</a:t>
            </a:r>
            <a:r>
              <a:rPr lang="nb-NO" i="1" dirty="0">
                <a:solidFill>
                  <a:srgbClr val="000000"/>
                </a:solidFill>
                <a:latin typeface="Calibri"/>
              </a:rPr>
              <a:t> du er vred, fordi det føles så </a:t>
            </a:r>
            <a:r>
              <a:rPr lang="nb-NO" i="1" dirty="0" err="1">
                <a:solidFill>
                  <a:srgbClr val="000000"/>
                </a:solidFill>
                <a:latin typeface="Calibri"/>
              </a:rPr>
              <a:t>uretfærdigt</a:t>
            </a:r>
            <a:r>
              <a:rPr lang="nb-NO" i="1" dirty="0">
                <a:solidFill>
                  <a:srgbClr val="000000"/>
                </a:solidFill>
                <a:latin typeface="Calibri"/>
              </a:rPr>
              <a:t>, at </a:t>
            </a:r>
            <a:r>
              <a:rPr lang="nb-NO" i="1" dirty="0" err="1">
                <a:solidFill>
                  <a:srgbClr val="000000"/>
                </a:solidFill>
                <a:latin typeface="Calibri"/>
              </a:rPr>
              <a:t>træneren</a:t>
            </a:r>
            <a:r>
              <a:rPr lang="nb-NO" i="1" dirty="0">
                <a:solidFill>
                  <a:srgbClr val="000000"/>
                </a:solidFill>
                <a:latin typeface="Calibri"/>
              </a:rPr>
              <a:t> ikke holder det han </a:t>
            </a:r>
            <a:r>
              <a:rPr lang="nb-NO" i="1" dirty="0" err="1">
                <a:solidFill>
                  <a:srgbClr val="000000"/>
                </a:solidFill>
                <a:latin typeface="Calibri"/>
              </a:rPr>
              <a:t>havde</a:t>
            </a:r>
            <a:r>
              <a:rPr lang="nb-NO" i="1" dirty="0">
                <a:solidFill>
                  <a:srgbClr val="000000"/>
                </a:solidFill>
                <a:latin typeface="Calibri"/>
              </a:rPr>
              <a:t> lovet </a:t>
            </a:r>
            <a:r>
              <a:rPr lang="nb-NO" i="1" dirty="0" err="1">
                <a:solidFill>
                  <a:srgbClr val="000000"/>
                </a:solidFill>
                <a:latin typeface="Calibri"/>
              </a:rPr>
              <a:t>dig</a:t>
            </a:r>
            <a:r>
              <a:rPr lang="nb-NO" b="0" i="1" u="none" strike="noStrike" dirty="0">
                <a:solidFill>
                  <a:srgbClr val="000000"/>
                </a:solidFill>
                <a:latin typeface="Calibri"/>
              </a:rPr>
              <a:t>. Det forstår jeg godt. </a:t>
            </a:r>
            <a:r>
              <a:rPr lang="nb-NO" i="1" dirty="0">
                <a:solidFill>
                  <a:srgbClr val="000000"/>
                </a:solidFill>
                <a:latin typeface="Calibri"/>
              </a:rPr>
              <a:t>Det fortjente du ikke. </a:t>
            </a:r>
            <a:r>
              <a:rPr lang="nb-NO" b="0" i="1" u="none" strike="noStrike" dirty="0">
                <a:solidFill>
                  <a:srgbClr val="000000"/>
                </a:solidFill>
                <a:latin typeface="Calibri"/>
              </a:rPr>
              <a:t>Jeg var også </a:t>
            </a:r>
            <a:r>
              <a:rPr lang="nb-NO" i="1" dirty="0" err="1">
                <a:solidFill>
                  <a:srgbClr val="000000"/>
                </a:solidFill>
                <a:latin typeface="Calibri"/>
              </a:rPr>
              <a:t>blevet</a:t>
            </a:r>
            <a:r>
              <a:rPr lang="nb-NO" b="0" i="1" u="none" strike="noStrike" dirty="0">
                <a:solidFill>
                  <a:srgbClr val="000000"/>
                </a:solidFill>
                <a:latin typeface="Calibri"/>
              </a:rPr>
              <a:t> vred,</a:t>
            </a:r>
            <a:r>
              <a:rPr lang="nb-NO" i="1" dirty="0">
                <a:solidFill>
                  <a:srgbClr val="000000"/>
                </a:solidFill>
                <a:latin typeface="Calibri"/>
              </a:rPr>
              <a:t> hvis nogen </a:t>
            </a:r>
            <a:r>
              <a:rPr lang="nb-NO" i="1" dirty="0" err="1">
                <a:solidFill>
                  <a:srgbClr val="000000"/>
                </a:solidFill>
                <a:latin typeface="Calibri"/>
              </a:rPr>
              <a:t>havde</a:t>
            </a:r>
            <a:r>
              <a:rPr lang="nb-NO" i="1" dirty="0">
                <a:solidFill>
                  <a:srgbClr val="000000"/>
                </a:solidFill>
                <a:latin typeface="Calibri"/>
              </a:rPr>
              <a:t> gjort det mod mig.»</a:t>
            </a:r>
            <a:r>
              <a:rPr lang="nb-NO" b="0" i="0" dirty="0">
                <a:latin typeface="Calibri"/>
              </a:rPr>
              <a:t>​</a:t>
            </a:r>
            <a:endParaRPr lang="nb-NO" b="0" i="0" dirty="0">
              <a:latin typeface="Calibri"/>
              <a:cs typeface="Calibri"/>
            </a:endParaRPr>
          </a:p>
          <a:p>
            <a:pPr algn="l" rtl="0"/>
            <a:endParaRPr lang="nb-NO" dirty="0">
              <a:latin typeface="Times New Roman"/>
              <a:cs typeface="Times New Roman"/>
            </a:endParaRPr>
          </a:p>
        </p:txBody>
      </p:sp>
      <p:sp>
        <p:nvSpPr>
          <p:cNvPr id="4" name="Plassholder for bunntekst 3">
            <a:extLst>
              <a:ext uri="{FF2B5EF4-FFF2-40B4-BE49-F238E27FC236}">
                <a16:creationId xmlns:a16="http://schemas.microsoft.com/office/drawing/2014/main" id="{1EF40A5D-4051-4FD9-8170-118C911258D6}"/>
              </a:ext>
            </a:extLst>
          </p:cNvPr>
          <p:cNvSpPr>
            <a:spLocks noGrp="1"/>
          </p:cNvSpPr>
          <p:nvPr>
            <p:ph type="ftr" sz="quarter" idx="11"/>
          </p:nvPr>
        </p:nvSpPr>
        <p:spPr/>
        <p:txBody>
          <a:bodyPr/>
          <a:lstStyle/>
          <a:p>
            <a:r>
              <a:rPr lang="en-US" dirty="0" err="1"/>
              <a:t>Psykoterapeut</a:t>
            </a:r>
            <a:r>
              <a:rPr lang="en-US" dirty="0"/>
              <a:t> MPF Charlotte </a:t>
            </a:r>
            <a:r>
              <a:rPr lang="en-US" dirty="0" err="1"/>
              <a:t>Krolykke</a:t>
            </a:r>
            <a:r>
              <a:rPr lang="en-US" dirty="0"/>
              <a:t>                                                    Copyright Joanne Dolhanty 2018</a:t>
            </a:r>
            <a:endParaRPr lang="nb-NO" dirty="0"/>
          </a:p>
        </p:txBody>
      </p:sp>
    </p:spTree>
    <p:extLst>
      <p:ext uri="{BB962C8B-B14F-4D97-AF65-F5344CB8AC3E}">
        <p14:creationId xmlns:p14="http://schemas.microsoft.com/office/powerpoint/2010/main" val="3475188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8" name="Plassholder for bunntekst 3">
            <a:extLst>
              <a:ext uri="{FF2B5EF4-FFF2-40B4-BE49-F238E27FC236}">
                <a16:creationId xmlns:a16="http://schemas.microsoft.com/office/drawing/2014/main" id="{2BE16A18-1909-194E-B5E7-BF67270B1A3A}"/>
              </a:ext>
            </a:extLst>
          </p:cNvPr>
          <p:cNvSpPr>
            <a:spLocks noGrp="1"/>
          </p:cNvSpPr>
          <p:nvPr>
            <p:ph type="ftr" sz="quarter" idx="11"/>
          </p:nvPr>
        </p:nvSpPr>
        <p:spPr/>
        <p:txBody>
          <a:bodyPr/>
          <a:lstStyle/>
          <a:p>
            <a:r>
              <a:rPr lang="en-US" dirty="0" err="1"/>
              <a:t>Psykoterapeut</a:t>
            </a:r>
            <a:r>
              <a:rPr lang="en-US" dirty="0"/>
              <a:t> MPF Charlotte </a:t>
            </a:r>
            <a:r>
              <a:rPr lang="en-US" dirty="0" err="1"/>
              <a:t>Krolykke</a:t>
            </a:r>
            <a:r>
              <a:rPr lang="en-US" dirty="0"/>
              <a:t>                                                    Copyright Joanne Dolhanty 2018</a:t>
            </a:r>
            <a:endParaRPr lang="nb-NO" dirty="0"/>
          </a:p>
        </p:txBody>
      </p:sp>
      <p:sp>
        <p:nvSpPr>
          <p:cNvPr id="2" name="Title 1">
            <a:extLst>
              <a:ext uri="{FF2B5EF4-FFF2-40B4-BE49-F238E27FC236}">
                <a16:creationId xmlns:a16="http://schemas.microsoft.com/office/drawing/2014/main" id="{611DD5E5-D988-4721-9107-5EF82F4350D2}"/>
              </a:ext>
            </a:extLst>
          </p:cNvPr>
          <p:cNvSpPr>
            <a:spLocks noGrp="1"/>
          </p:cNvSpPr>
          <p:nvPr>
            <p:ph type="title" idx="4294967295"/>
          </p:nvPr>
        </p:nvSpPr>
        <p:spPr>
          <a:xfrm>
            <a:off x="0" y="963613"/>
            <a:ext cx="3494088" cy="4930775"/>
          </a:xfrm>
        </p:spPr>
        <p:txBody>
          <a:bodyPr vert="horz" lIns="91440" tIns="45720" rIns="91440" bIns="45720" rtlCol="0" anchor="ctr">
            <a:normAutofit/>
          </a:bodyPr>
          <a:lstStyle/>
          <a:p>
            <a:pPr algn="r"/>
            <a:r>
              <a:rPr lang="en-US" kern="1200" dirty="0" err="1">
                <a:solidFill>
                  <a:schemeClr val="accent1"/>
                </a:solidFill>
                <a:latin typeface="+mj-lt"/>
                <a:ea typeface="+mj-ea"/>
                <a:cs typeface="+mj-cs"/>
              </a:rPr>
              <a:t>Vigtigt</a:t>
            </a:r>
            <a:endParaRPr lang="en-US" kern="1200" dirty="0">
              <a:solidFill>
                <a:schemeClr val="accent1"/>
              </a:solidFill>
              <a:latin typeface="+mj-lt"/>
              <a:ea typeface="+mj-ea"/>
              <a:cs typeface="+mj-cs"/>
            </a:endParaRPr>
          </a:p>
        </p:txBody>
      </p:sp>
      <p:sp>
        <p:nvSpPr>
          <p:cNvPr id="3" name="Content Placeholder 2">
            <a:extLst>
              <a:ext uri="{FF2B5EF4-FFF2-40B4-BE49-F238E27FC236}">
                <a16:creationId xmlns:a16="http://schemas.microsoft.com/office/drawing/2014/main" id="{86F9BFE8-74D9-4E2C-9825-24C06D408606}"/>
              </a:ext>
            </a:extLst>
          </p:cNvPr>
          <p:cNvSpPr>
            <a:spLocks noGrp="1"/>
          </p:cNvSpPr>
          <p:nvPr>
            <p:ph idx="4294967295"/>
          </p:nvPr>
        </p:nvSpPr>
        <p:spPr>
          <a:xfrm>
            <a:off x="5815013" y="963613"/>
            <a:ext cx="6376987" cy="4930775"/>
          </a:xfrm>
        </p:spPr>
        <p:txBody>
          <a:bodyPr vert="horz" lIns="91440" tIns="45720" rIns="91440" bIns="45720" rtlCol="0" anchor="ctr">
            <a:normAutofit/>
          </a:bodyPr>
          <a:lstStyle/>
          <a:p>
            <a:endParaRPr lang="en-US" sz="2400" dirty="0"/>
          </a:p>
          <a:p>
            <a:r>
              <a:rPr lang="en-US" sz="2400" dirty="0" err="1">
                <a:sym typeface="EB Garamond"/>
              </a:rPr>
              <a:t>Identificer</a:t>
            </a:r>
            <a:r>
              <a:rPr lang="en-US" sz="2400" dirty="0">
                <a:sym typeface="EB Garamond"/>
              </a:rPr>
              <a:t> </a:t>
            </a:r>
            <a:r>
              <a:rPr lang="en-US" sz="2400" dirty="0" err="1">
                <a:sym typeface="EB Garamond"/>
              </a:rPr>
              <a:t>og</a:t>
            </a:r>
            <a:r>
              <a:rPr lang="en-US" sz="2400" dirty="0">
                <a:sym typeface="EB Garamond"/>
              </a:rPr>
              <a:t> </a:t>
            </a:r>
            <a:r>
              <a:rPr lang="en-US" sz="2400" dirty="0" err="1">
                <a:sym typeface="EB Garamond"/>
              </a:rPr>
              <a:t>giv</a:t>
            </a:r>
            <a:r>
              <a:rPr lang="en-US" sz="2400" dirty="0">
                <a:sym typeface="EB Garamond"/>
              </a:rPr>
              <a:t> </a:t>
            </a:r>
            <a:r>
              <a:rPr lang="en-US" sz="2400" dirty="0" err="1">
                <a:sym typeface="EB Garamond"/>
              </a:rPr>
              <a:t>så</a:t>
            </a:r>
            <a:r>
              <a:rPr lang="en-US" sz="2400" dirty="0">
                <a:sym typeface="EB Garamond"/>
              </a:rPr>
              <a:t> slip </a:t>
            </a:r>
            <a:r>
              <a:rPr lang="en-US" sz="2400" dirty="0" err="1">
                <a:sym typeface="EB Garamond"/>
              </a:rPr>
              <a:t>på</a:t>
            </a:r>
            <a:r>
              <a:rPr lang="en-US" sz="2400" dirty="0">
                <a:sym typeface="EB Garamond"/>
              </a:rPr>
              <a:t> din agenda, </a:t>
            </a:r>
            <a:r>
              <a:rPr lang="en-US" sz="2400" dirty="0" err="1">
                <a:sym typeface="EB Garamond"/>
              </a:rPr>
              <a:t>dit</a:t>
            </a:r>
            <a:r>
              <a:rPr lang="en-US" sz="2400" dirty="0">
                <a:sym typeface="EB Garamond"/>
              </a:rPr>
              <a:t> </a:t>
            </a:r>
            <a:r>
              <a:rPr lang="en-US" sz="2400" dirty="0" err="1">
                <a:sym typeface="EB Garamond"/>
              </a:rPr>
              <a:t>ønske</a:t>
            </a:r>
            <a:r>
              <a:rPr lang="en-US" sz="2400" dirty="0">
                <a:sym typeface="EB Garamond"/>
              </a:rPr>
              <a:t> om at </a:t>
            </a:r>
            <a:r>
              <a:rPr lang="en-US" sz="2400" dirty="0" err="1">
                <a:sym typeface="EB Garamond"/>
              </a:rPr>
              <a:t>ordne</a:t>
            </a:r>
            <a:r>
              <a:rPr lang="en-US" sz="2400" dirty="0">
                <a:sym typeface="EB Garamond"/>
              </a:rPr>
              <a:t>, fixe </a:t>
            </a:r>
            <a:r>
              <a:rPr lang="en-US" sz="2400" dirty="0" err="1">
                <a:sym typeface="EB Garamond"/>
              </a:rPr>
              <a:t>eller</a:t>
            </a:r>
            <a:r>
              <a:rPr lang="en-US" sz="2400" dirty="0">
                <a:sym typeface="EB Garamond"/>
              </a:rPr>
              <a:t> din "</a:t>
            </a:r>
            <a:r>
              <a:rPr lang="en-US" sz="2400" dirty="0" err="1">
                <a:sym typeface="EB Garamond"/>
              </a:rPr>
              <a:t>investering</a:t>
            </a:r>
            <a:r>
              <a:rPr lang="en-US" sz="2400" dirty="0">
                <a:sym typeface="EB Garamond"/>
              </a:rPr>
              <a:t>" </a:t>
            </a:r>
            <a:r>
              <a:rPr lang="en-US" sz="2400" dirty="0" err="1">
                <a:sym typeface="EB Garamond"/>
              </a:rPr>
              <a:t>i</a:t>
            </a:r>
            <a:r>
              <a:rPr lang="en-US" sz="2400" dirty="0">
                <a:sym typeface="EB Garamond"/>
              </a:rPr>
              <a:t> </a:t>
            </a:r>
            <a:r>
              <a:rPr lang="en-US" sz="2400" dirty="0" err="1">
                <a:sym typeface="EB Garamond"/>
              </a:rPr>
              <a:t>problemet</a:t>
            </a:r>
            <a:r>
              <a:rPr lang="en-US" sz="2400" dirty="0"/>
              <a:t>.</a:t>
            </a:r>
          </a:p>
          <a:p>
            <a:endParaRPr lang="en-US" sz="2400" dirty="0"/>
          </a:p>
          <a:p>
            <a:r>
              <a:rPr lang="en-US" sz="2400" dirty="0" err="1"/>
              <a:t>Læg</a:t>
            </a:r>
            <a:r>
              <a:rPr lang="en-US" sz="2400" dirty="0"/>
              <a:t> </a:t>
            </a:r>
            <a:r>
              <a:rPr lang="en-US" sz="2400" dirty="0" err="1"/>
              <a:t>det</a:t>
            </a:r>
            <a:r>
              <a:rPr lang="en-US" sz="2400" dirty="0"/>
              <a:t> </a:t>
            </a:r>
            <a:r>
              <a:rPr lang="en-US" sz="2400" dirty="0" err="1"/>
              <a:t>fra</a:t>
            </a:r>
            <a:r>
              <a:rPr lang="en-US" sz="2400" dirty="0"/>
              <a:t> dig – I </a:t>
            </a:r>
            <a:r>
              <a:rPr lang="en-US" sz="2400" dirty="0" err="1"/>
              <a:t>hvert</a:t>
            </a:r>
            <a:r>
              <a:rPr lang="en-US" sz="2400" dirty="0"/>
              <a:t> </a:t>
            </a:r>
            <a:r>
              <a:rPr lang="en-US" sz="2400" dirty="0" err="1"/>
              <a:t>fald</a:t>
            </a:r>
            <a:r>
              <a:rPr lang="en-US" sz="2400" dirty="0"/>
              <a:t> </a:t>
            </a:r>
            <a:r>
              <a:rPr lang="en-US" sz="2400" dirty="0" err="1"/>
              <a:t>midlertidigt</a:t>
            </a:r>
            <a:r>
              <a:rPr lang="en-US" sz="2400" dirty="0"/>
              <a:t>.</a:t>
            </a:r>
          </a:p>
        </p:txBody>
      </p:sp>
    </p:spTree>
    <p:extLst>
      <p:ext uri="{BB962C8B-B14F-4D97-AF65-F5344CB8AC3E}">
        <p14:creationId xmlns:p14="http://schemas.microsoft.com/office/powerpoint/2010/main" val="195235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3B25B-32E9-4644-A3C6-D20CB8D59585}"/>
              </a:ext>
            </a:extLst>
          </p:cNvPr>
          <p:cNvSpPr>
            <a:spLocks noGrp="1"/>
          </p:cNvSpPr>
          <p:nvPr>
            <p:ph type="title"/>
          </p:nvPr>
        </p:nvSpPr>
        <p:spPr>
          <a:xfrm>
            <a:off x="354723" y="1994385"/>
            <a:ext cx="4792717" cy="1342754"/>
          </a:xfrm>
        </p:spPr>
        <p:txBody>
          <a:bodyPr vert="horz" lIns="91440" tIns="45720" rIns="91440" bIns="45720" rtlCol="0">
            <a:normAutofit/>
          </a:bodyPr>
          <a:lstStyle/>
          <a:p>
            <a:pPr algn="ctr"/>
            <a:r>
              <a:rPr lang="en-US" err="1"/>
              <a:t>Øvelse</a:t>
            </a:r>
            <a:endParaRPr lang="en-US"/>
          </a:p>
        </p:txBody>
      </p:sp>
      <p:sp>
        <p:nvSpPr>
          <p:cNvPr id="3" name="Content Placeholder 2">
            <a:extLst>
              <a:ext uri="{FF2B5EF4-FFF2-40B4-BE49-F238E27FC236}">
                <a16:creationId xmlns:a16="http://schemas.microsoft.com/office/drawing/2014/main" id="{3FCA1A3A-F2B5-4028-BCE8-CCA345E42273}"/>
              </a:ext>
            </a:extLst>
          </p:cNvPr>
          <p:cNvSpPr>
            <a:spLocks noGrp="1"/>
          </p:cNvSpPr>
          <p:nvPr>
            <p:ph idx="1"/>
          </p:nvPr>
        </p:nvSpPr>
        <p:spPr>
          <a:xfrm>
            <a:off x="649012" y="3520861"/>
            <a:ext cx="4204137" cy="2619839"/>
          </a:xfrm>
        </p:spPr>
        <p:txBody>
          <a:bodyPr vert="horz" lIns="91440" tIns="45720" rIns="91440" bIns="45720" rtlCol="0" anchor="ctr">
            <a:normAutofit/>
          </a:bodyPr>
          <a:lstStyle/>
          <a:p>
            <a:pPr marL="0" indent="0" algn="ctr">
              <a:buNone/>
            </a:pPr>
            <a:r>
              <a:rPr lang="en-US" sz="3200" dirty="0">
                <a:latin typeface="+mj-lt"/>
              </a:rPr>
              <a:t>VIL DU KOMME HEROP OG VISE?</a:t>
            </a:r>
          </a:p>
        </p:txBody>
      </p:sp>
      <p:sp>
        <p:nvSpPr>
          <p:cNvPr id="4" name="Plassholder for bunntekst 3">
            <a:extLst>
              <a:ext uri="{FF2B5EF4-FFF2-40B4-BE49-F238E27FC236}">
                <a16:creationId xmlns:a16="http://schemas.microsoft.com/office/drawing/2014/main" id="{8EE7FE34-27D6-42B6-971B-8099C3A6F585}"/>
              </a:ext>
            </a:extLst>
          </p:cNvPr>
          <p:cNvSpPr>
            <a:spLocks noGrp="1"/>
          </p:cNvSpPr>
          <p:nvPr>
            <p:ph type="ftr" sz="quarter" idx="11"/>
          </p:nvPr>
        </p:nvSpPr>
        <p:spPr>
          <a:xfrm>
            <a:off x="4038600" y="6286010"/>
            <a:ext cx="4114800" cy="365125"/>
          </a:xfrm>
        </p:spPr>
        <p:txBody>
          <a:bodyPr/>
          <a:lstStyle/>
          <a:p>
            <a:r>
              <a:rPr lang="en-US"/>
              <a:t>Psykoterapeut MPF Charlotte Krolykke                                                    Copyright Joanne Dolhanty 2018</a:t>
            </a:r>
            <a:endParaRPr lang="nb-NO" dirty="0"/>
          </a:p>
        </p:txBody>
      </p:sp>
    </p:spTree>
    <p:extLst>
      <p:ext uri="{BB962C8B-B14F-4D97-AF65-F5344CB8AC3E}">
        <p14:creationId xmlns:p14="http://schemas.microsoft.com/office/powerpoint/2010/main" val="11759026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Shape 455"/>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CA"/>
              <a:t>Psykoterapeut MPF Charlotte Krolykke                                                    Copyright Joanne Dolhanty 2018</a:t>
            </a:r>
          </a:p>
        </p:txBody>
      </p:sp>
      <p:sp>
        <p:nvSpPr>
          <p:cNvPr id="457" name="Shape 457"/>
          <p:cNvSpPr txBox="1">
            <a:spLocks noGrp="1"/>
          </p:cNvSpPr>
          <p:nvPr>
            <p:ph idx="4294967295"/>
          </p:nvPr>
        </p:nvSpPr>
        <p:spPr>
          <a:xfrm>
            <a:off x="0" y="1320800"/>
            <a:ext cx="9618663" cy="4581525"/>
          </a:xfrm>
          <a:prstGeom prst="rect">
            <a:avLst/>
          </a:prstGeom>
          <a:noFill/>
          <a:ln>
            <a:noFill/>
          </a:ln>
        </p:spPr>
        <p:txBody>
          <a:bodyPr spcFirstLastPara="1" wrap="square" lIns="121897" tIns="60932" rIns="121897" bIns="60932" anchor="t" anchorCtr="0">
            <a:noAutofit/>
          </a:bodyPr>
          <a:lstStyle/>
          <a:p>
            <a:pPr marL="0" indent="0">
              <a:spcBef>
                <a:spcPts val="0"/>
              </a:spcBef>
              <a:buClr>
                <a:schemeClr val="dk1"/>
              </a:buClr>
              <a:buSzPts val="2800"/>
              <a:buNone/>
            </a:pPr>
            <a:endParaRPr lang="en" sz="2800" b="1" dirty="0">
              <a:solidFill>
                <a:schemeClr val="dk1"/>
              </a:solidFill>
              <a:latin typeface="Trebuchet MS"/>
              <a:ea typeface="EB Garamond"/>
              <a:cs typeface="Adobe Garamond Pro"/>
            </a:endParaRPr>
          </a:p>
          <a:p>
            <a:pPr marL="0" indent="0">
              <a:spcBef>
                <a:spcPts val="0"/>
              </a:spcBef>
              <a:buClr>
                <a:schemeClr val="dk1"/>
              </a:buClr>
              <a:buSzPts val="2800"/>
              <a:buNone/>
            </a:pPr>
            <a:r>
              <a:rPr lang="en" sz="3200" b="1" dirty="0">
                <a:solidFill>
                  <a:srgbClr val="008786"/>
                </a:solidFill>
                <a:ea typeface="EB Garamond"/>
                <a:cs typeface="Adobe Garamond Pro"/>
                <a:sym typeface="EB Garamond"/>
              </a:rPr>
              <a:t>ALDRIG</a:t>
            </a:r>
            <a:r>
              <a:rPr lang="en" sz="3200" b="1" dirty="0">
                <a:solidFill>
                  <a:srgbClr val="008786"/>
                </a:solidFill>
                <a:ea typeface="EB Garamond"/>
                <a:cs typeface="Adobe Garamond Pro"/>
              </a:rPr>
              <a:t>...</a:t>
            </a:r>
            <a:endParaRPr lang="en" sz="3200" dirty="0">
              <a:solidFill>
                <a:srgbClr val="008786"/>
              </a:solidFill>
            </a:endParaRPr>
          </a:p>
          <a:p>
            <a:pPr marL="0" indent="0">
              <a:spcBef>
                <a:spcPts val="0"/>
              </a:spcBef>
              <a:buClr>
                <a:schemeClr val="dk1"/>
              </a:buClr>
              <a:buSzPts val="2800"/>
              <a:buNone/>
            </a:pPr>
            <a:endParaRPr lang="en" sz="2800" b="1" dirty="0">
              <a:solidFill>
                <a:schemeClr val="dk1"/>
              </a:solidFill>
              <a:latin typeface="Trebuchet MS"/>
              <a:ea typeface="EB Garamond"/>
              <a:cs typeface="Adobe Garamond Pro"/>
            </a:endParaRPr>
          </a:p>
          <a:p>
            <a:pPr marL="0" indent="0">
              <a:spcBef>
                <a:spcPts val="1300"/>
              </a:spcBef>
              <a:buClr>
                <a:schemeClr val="dk1"/>
              </a:buClr>
              <a:buSzPts val="2800"/>
              <a:buNone/>
            </a:pPr>
            <a:r>
              <a:rPr lang="en" sz="2800" dirty="0">
                <a:latin typeface="Trebuchet MS"/>
                <a:ea typeface="EB Garamond"/>
                <a:cs typeface="Adobe Garamond Pro"/>
              </a:rPr>
              <a:t>...</a:t>
            </a:r>
            <a:r>
              <a:rPr lang="en" sz="2800" dirty="0" err="1">
                <a:latin typeface="+mj-lt"/>
                <a:ea typeface="EB Garamond"/>
                <a:cs typeface="Adobe Garamond Pro"/>
              </a:rPr>
              <a:t>i</a:t>
            </a:r>
            <a:r>
              <a:rPr lang="en" sz="2800" dirty="0">
                <a:latin typeface="+mj-lt"/>
                <a:ea typeface="EB Garamond"/>
                <a:cs typeface="Adobe Garamond Pro"/>
              </a:rPr>
              <a:t> ”</a:t>
            </a:r>
            <a:r>
              <a:rPr lang="en" dirty="0">
                <a:latin typeface="+mj-lt"/>
                <a:ea typeface="EB Garamond"/>
                <a:cs typeface="Adobe Garamond Pro"/>
              </a:rPr>
              <a:t>tag </a:t>
            </a:r>
            <a:r>
              <a:rPr lang="en" dirty="0" err="1">
                <a:latin typeface="+mj-lt"/>
                <a:ea typeface="EB Garamond"/>
                <a:cs typeface="Adobe Garamond Pro"/>
              </a:rPr>
              <a:t>det</a:t>
            </a:r>
            <a:r>
              <a:rPr lang="en" dirty="0">
                <a:latin typeface="+mj-lt"/>
                <a:ea typeface="EB Garamond"/>
                <a:cs typeface="Adobe Garamond Pro"/>
              </a:rPr>
              <a:t> </a:t>
            </a:r>
            <a:r>
              <a:rPr lang="en" dirty="0" err="1">
                <a:latin typeface="+mj-lt"/>
                <a:ea typeface="EB Garamond"/>
                <a:cs typeface="Adobe Garamond Pro"/>
              </a:rPr>
              <a:t>roligt</a:t>
            </a:r>
            <a:r>
              <a:rPr lang="en" sz="2800" dirty="0">
                <a:latin typeface="+mj-lt"/>
                <a:ea typeface="EB Garamond"/>
                <a:cs typeface="Adobe Garamond Pro"/>
              </a:rPr>
              <a:t>" </a:t>
            </a:r>
            <a:r>
              <a:rPr lang="en" sz="2800" dirty="0" err="1">
                <a:latin typeface="+mj-lt"/>
                <a:ea typeface="EB Garamond"/>
                <a:cs typeface="Adobe Garamond Pro"/>
              </a:rPr>
              <a:t>historien</a:t>
            </a:r>
            <a:r>
              <a:rPr lang="en" sz="2800" dirty="0">
                <a:latin typeface="+mj-lt"/>
                <a:ea typeface="EB Garamond"/>
                <a:cs typeface="Adobe Garamond Pro"/>
              </a:rPr>
              <a:t>...</a:t>
            </a:r>
            <a:endParaRPr lang="en" sz="2800" dirty="0">
              <a:latin typeface="+mj-lt"/>
            </a:endParaRPr>
          </a:p>
          <a:p>
            <a:pPr>
              <a:buClr>
                <a:schemeClr val="dk1"/>
              </a:buClr>
              <a:buSzPts val="2800"/>
              <a:buNone/>
            </a:pPr>
            <a:r>
              <a:rPr lang="en" sz="2800" dirty="0" err="1">
                <a:latin typeface="+mj-lt"/>
              </a:rPr>
              <a:t>Har</a:t>
            </a:r>
            <a:r>
              <a:rPr lang="en" sz="2800" dirty="0">
                <a:latin typeface="+mj-lt"/>
              </a:rPr>
              <a:t> </a:t>
            </a:r>
            <a:r>
              <a:rPr lang="en" sz="2800" dirty="0" err="1">
                <a:latin typeface="+mj-lt"/>
              </a:rPr>
              <a:t>nogen</a:t>
            </a:r>
            <a:r>
              <a:rPr lang="en" sz="2800" dirty="0">
                <a:latin typeface="+mj-lt"/>
              </a:rPr>
              <a:t> </a:t>
            </a:r>
            <a:r>
              <a:rPr lang="en" sz="2800" dirty="0" err="1">
                <a:latin typeface="+mj-lt"/>
              </a:rPr>
              <a:t>NOGENsinde</a:t>
            </a:r>
            <a:r>
              <a:rPr lang="en" sz="2800" dirty="0">
                <a:latin typeface="+mj-lt"/>
              </a:rPr>
              <a:t> </a:t>
            </a:r>
            <a:r>
              <a:rPr lang="en" sz="2800" dirty="0" err="1">
                <a:latin typeface="+mj-lt"/>
              </a:rPr>
              <a:t>taget</a:t>
            </a:r>
            <a:r>
              <a:rPr lang="en" sz="2800" dirty="0">
                <a:latin typeface="+mj-lt"/>
              </a:rPr>
              <a:t> </a:t>
            </a:r>
            <a:r>
              <a:rPr lang="en" sz="2800" dirty="0" err="1">
                <a:latin typeface="+mj-lt"/>
              </a:rPr>
              <a:t>det</a:t>
            </a:r>
            <a:r>
              <a:rPr lang="en" sz="2800" dirty="0">
                <a:latin typeface="+mj-lt"/>
              </a:rPr>
              <a:t> </a:t>
            </a:r>
            <a:r>
              <a:rPr lang="en" sz="2800" dirty="0" err="1">
                <a:latin typeface="+mj-lt"/>
              </a:rPr>
              <a:t>roligt</a:t>
            </a:r>
            <a:r>
              <a:rPr lang="en" sz="2800" dirty="0">
                <a:latin typeface="+mj-lt"/>
              </a:rPr>
              <a:t>...</a:t>
            </a:r>
          </a:p>
          <a:p>
            <a:pPr>
              <a:buClr>
                <a:schemeClr val="dk1"/>
              </a:buClr>
              <a:buSzPts val="2800"/>
              <a:buNone/>
            </a:pPr>
            <a:r>
              <a:rPr lang="en" sz="2800" dirty="0">
                <a:latin typeface="+mj-lt"/>
              </a:rPr>
              <a:t>...</a:t>
            </a:r>
            <a:r>
              <a:rPr lang="en" sz="2800" dirty="0" err="1">
                <a:latin typeface="+mj-lt"/>
              </a:rPr>
              <a:t>ved</a:t>
            </a:r>
            <a:r>
              <a:rPr lang="en" sz="2800" dirty="0">
                <a:latin typeface="+mj-lt"/>
              </a:rPr>
              <a:t> at </a:t>
            </a:r>
            <a:r>
              <a:rPr lang="en" sz="2800" dirty="0" err="1">
                <a:latin typeface="+mj-lt"/>
              </a:rPr>
              <a:t>blive</a:t>
            </a:r>
            <a:r>
              <a:rPr lang="en" sz="2800" dirty="0">
                <a:latin typeface="+mj-lt"/>
              </a:rPr>
              <a:t> </a:t>
            </a:r>
            <a:r>
              <a:rPr lang="en" sz="2800" dirty="0" err="1">
                <a:latin typeface="+mj-lt"/>
              </a:rPr>
              <a:t>fortalt</a:t>
            </a:r>
            <a:r>
              <a:rPr lang="en" sz="2800" dirty="0">
                <a:latin typeface="+mj-lt"/>
              </a:rPr>
              <a:t> ”</a:t>
            </a:r>
            <a:r>
              <a:rPr lang="en" b="1" dirty="0">
                <a:latin typeface="+mj-lt"/>
              </a:rPr>
              <a:t>TAG DET ROLIGT</a:t>
            </a:r>
            <a:r>
              <a:rPr lang="en" sz="2800" b="1" dirty="0">
                <a:latin typeface="+mj-lt"/>
              </a:rPr>
              <a:t>!</a:t>
            </a:r>
            <a:r>
              <a:rPr lang="en" sz="2800" dirty="0">
                <a:latin typeface="+mj-lt"/>
              </a:rPr>
              <a:t>"</a:t>
            </a:r>
            <a:endParaRPr lang="en" dirty="0">
              <a:latin typeface="+mj-lt"/>
            </a:endParaRPr>
          </a:p>
          <a:p>
            <a:pPr marL="304165" indent="-24765">
              <a:spcBef>
                <a:spcPts val="1333"/>
              </a:spcBef>
              <a:buClr>
                <a:schemeClr val="dk1"/>
              </a:buClr>
              <a:buSzPts val="3300"/>
              <a:buNone/>
            </a:pPr>
            <a:endParaRPr sz="2800" dirty="0">
              <a:latin typeface="Trebuchet MS"/>
              <a:ea typeface="EB Garamond"/>
              <a:cs typeface="Adobe Garamond Pro"/>
            </a:endParaRPr>
          </a:p>
        </p:txBody>
      </p:sp>
      <p:pic>
        <p:nvPicPr>
          <p:cNvPr id="3" name="Bilde 2"/>
          <p:cNvPicPr>
            <a:picLocks noChangeAspect="1"/>
          </p:cNvPicPr>
          <p:nvPr/>
        </p:nvPicPr>
        <p:blipFill>
          <a:blip r:embed="rId3"/>
          <a:stretch>
            <a:fillRect/>
          </a:stretch>
        </p:blipFill>
        <p:spPr>
          <a:xfrm>
            <a:off x="7421533" y="1716335"/>
            <a:ext cx="3790950" cy="3790950"/>
          </a:xfrm>
          <a:prstGeom prst="rect">
            <a:avLst/>
          </a:prstGeom>
          <a:ln>
            <a:solidFill>
              <a:schemeClr val="accent1"/>
            </a:solidFill>
          </a:ln>
        </p:spPr>
      </p:pic>
    </p:spTree>
    <p:extLst>
      <p:ext uri="{BB962C8B-B14F-4D97-AF65-F5344CB8AC3E}">
        <p14:creationId xmlns:p14="http://schemas.microsoft.com/office/powerpoint/2010/main" val="385022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7">
                                            <p:txEl>
                                              <p:pRg st="3" end="3"/>
                                            </p:txEl>
                                          </p:spTgt>
                                        </p:tgtEl>
                                        <p:attrNameLst>
                                          <p:attrName>style.visibility</p:attrName>
                                        </p:attrNameLst>
                                      </p:cBhvr>
                                      <p:to>
                                        <p:strVal val="visible"/>
                                      </p:to>
                                    </p:set>
                                    <p:animEffect transition="in" filter="fade">
                                      <p:cBhvr>
                                        <p:cTn id="7" dur="500"/>
                                        <p:tgtEl>
                                          <p:spTgt spid="45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7">
                                            <p:txEl>
                                              <p:pRg st="4" end="4"/>
                                            </p:txEl>
                                          </p:spTgt>
                                        </p:tgtEl>
                                        <p:attrNameLst>
                                          <p:attrName>style.visibility</p:attrName>
                                        </p:attrNameLst>
                                      </p:cBhvr>
                                      <p:to>
                                        <p:strVal val="visible"/>
                                      </p:to>
                                    </p:set>
                                    <p:animEffect transition="in" filter="fade">
                                      <p:cBhvr>
                                        <p:cTn id="12" dur="500"/>
                                        <p:tgtEl>
                                          <p:spTgt spid="457">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7">
                                            <p:txEl>
                                              <p:pRg st="5" end="5"/>
                                            </p:txEl>
                                          </p:spTgt>
                                        </p:tgtEl>
                                        <p:attrNameLst>
                                          <p:attrName>style.visibility</p:attrName>
                                        </p:attrNameLst>
                                      </p:cBhvr>
                                      <p:to>
                                        <p:strVal val="visible"/>
                                      </p:to>
                                    </p:set>
                                    <p:animEffect transition="in" filter="fade">
                                      <p:cBhvr>
                                        <p:cTn id="17" dur="500"/>
                                        <p:tgtEl>
                                          <p:spTgt spid="45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l"/>
            <a:r>
              <a:rPr lang="nb-NO" dirty="0">
                <a:solidFill>
                  <a:srgbClr val="5EA4C9"/>
                </a:solidFill>
              </a:rPr>
              <a:t>Følelser er ikke </a:t>
            </a:r>
            <a:r>
              <a:rPr lang="nb-NO" dirty="0" err="1">
                <a:solidFill>
                  <a:srgbClr val="5EA4C9"/>
                </a:solidFill>
              </a:rPr>
              <a:t>altid</a:t>
            </a:r>
            <a:r>
              <a:rPr lang="nb-NO" dirty="0">
                <a:solidFill>
                  <a:srgbClr val="5EA4C9"/>
                </a:solidFill>
              </a:rPr>
              <a:t> logiske…</a:t>
            </a:r>
          </a:p>
        </p:txBody>
      </p:sp>
      <p:sp>
        <p:nvSpPr>
          <p:cNvPr id="3" name="Plassholder for innhold 2"/>
          <p:cNvSpPr>
            <a:spLocks noGrp="1"/>
          </p:cNvSpPr>
          <p:nvPr>
            <p:ph idx="1"/>
          </p:nvPr>
        </p:nvSpPr>
        <p:spPr/>
        <p:txBody>
          <a:bodyPr/>
          <a:lstStyle/>
          <a:p>
            <a:endParaRPr lang="en" sz="3200" dirty="0"/>
          </a:p>
          <a:p>
            <a:endParaRPr lang="en" sz="3200" dirty="0"/>
          </a:p>
          <a:p>
            <a:pPr marL="0" indent="0">
              <a:buNone/>
            </a:pPr>
            <a:r>
              <a:rPr lang="en" sz="3600" dirty="0"/>
              <a:t>…Men de </a:t>
            </a:r>
            <a:r>
              <a:rPr lang="en" sz="3600" dirty="0" err="1"/>
              <a:t>er</a:t>
            </a:r>
            <a:r>
              <a:rPr lang="en" sz="3600" dirty="0"/>
              <a:t> </a:t>
            </a:r>
            <a:r>
              <a:rPr lang="en" sz="3600" dirty="0" err="1"/>
              <a:t>altid</a:t>
            </a:r>
            <a:r>
              <a:rPr lang="en" sz="3600" dirty="0"/>
              <a:t> </a:t>
            </a:r>
            <a:r>
              <a:rPr lang="nb-NO" sz="3600" dirty="0"/>
              <a:t>gyldige</a:t>
            </a:r>
            <a:r>
              <a:rPr lang="en" sz="3600" dirty="0"/>
              <a:t>!</a:t>
            </a:r>
          </a:p>
          <a:p>
            <a:endParaRPr lang="nb-NO" dirty="0"/>
          </a:p>
        </p:txBody>
      </p:sp>
      <p:sp>
        <p:nvSpPr>
          <p:cNvPr id="4" name="Plassholder for bunntekst 3"/>
          <p:cNvSpPr>
            <a:spLocks noGrp="1"/>
          </p:cNvSpPr>
          <p:nvPr>
            <p:ph type="ftr" sz="quarter" idx="11"/>
          </p:nvPr>
        </p:nvSpPr>
        <p:spPr/>
        <p:txBody>
          <a:bodyPr/>
          <a:lstStyle/>
          <a:p>
            <a:r>
              <a:rPr lang="en-US"/>
              <a:t>Psykoterapeut MPF Charlotte Krolykke                                                    Copyright Joanne Dolhanty 2018</a:t>
            </a:r>
          </a:p>
        </p:txBody>
      </p:sp>
    </p:spTree>
    <p:extLst>
      <p:ext uri="{BB962C8B-B14F-4D97-AF65-F5344CB8AC3E}">
        <p14:creationId xmlns:p14="http://schemas.microsoft.com/office/powerpoint/2010/main" val="30220434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3">
            <a:extLst>
              <a:ext uri="{FF2B5EF4-FFF2-40B4-BE49-F238E27FC236}">
                <a16:creationId xmlns:a16="http://schemas.microsoft.com/office/drawing/2014/main" id="{C9A5B804-388E-45A6-BB15-DD04415ACA16}"/>
              </a:ext>
            </a:extLst>
          </p:cNvPr>
          <p:cNvSpPr>
            <a:spLocks noGrp="1"/>
          </p:cNvSpPr>
          <p:nvPr/>
        </p:nvSpPr>
        <p:spPr>
          <a:xfrm>
            <a:off x="841933" y="472440"/>
            <a:ext cx="8534400" cy="122619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dirty="0"/>
              <a:t>«Der er ingen som kan lide mig»</a:t>
            </a:r>
            <a:r>
              <a:rPr lang="nb-NO" dirty="0">
                <a:cs typeface="Calibri Light"/>
              </a:rPr>
              <a:t> </a:t>
            </a:r>
          </a:p>
          <a:p>
            <a:endParaRPr lang="nb-NO" sz="3700" dirty="0">
              <a:cs typeface="Calibri Light"/>
            </a:endParaRPr>
          </a:p>
        </p:txBody>
      </p:sp>
      <p:graphicFrame>
        <p:nvGraphicFramePr>
          <p:cNvPr id="3" name="Plassholder for innhold 4">
            <a:extLst>
              <a:ext uri="{FF2B5EF4-FFF2-40B4-BE49-F238E27FC236}">
                <a16:creationId xmlns:a16="http://schemas.microsoft.com/office/drawing/2014/main" id="{044C55B9-5F93-44FD-B50A-3C3735BBB354}"/>
              </a:ext>
            </a:extLst>
          </p:cNvPr>
          <p:cNvGraphicFramePr>
            <a:graphicFrameLocks noGrp="1"/>
          </p:cNvGraphicFramePr>
          <p:nvPr/>
        </p:nvGraphicFramePr>
        <p:xfrm>
          <a:off x="2395538" y="1268761"/>
          <a:ext cx="7408862" cy="4857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a:extLst>
              <a:ext uri="{FF2B5EF4-FFF2-40B4-BE49-F238E27FC236}">
                <a16:creationId xmlns:a16="http://schemas.microsoft.com/office/drawing/2014/main" id="{D21D3468-879A-41B5-9D63-EEA4AC62E3E2}"/>
              </a:ext>
            </a:extLst>
          </p:cNvPr>
          <p:cNvGraphicFramePr/>
          <p:nvPr>
            <p:extLst>
              <p:ext uri="{D42A27DB-BD31-4B8C-83A1-F6EECF244321}">
                <p14:modId xmlns:p14="http://schemas.microsoft.com/office/powerpoint/2010/main" val="1986414415"/>
              </p:ext>
            </p:extLst>
          </p:nvPr>
        </p:nvGraphicFramePr>
        <p:xfrm>
          <a:off x="2643438" y="1698639"/>
          <a:ext cx="6271962" cy="506152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ekstSylinder 4">
            <a:extLst>
              <a:ext uri="{FF2B5EF4-FFF2-40B4-BE49-F238E27FC236}">
                <a16:creationId xmlns:a16="http://schemas.microsoft.com/office/drawing/2014/main" id="{69B7E5F1-E2D0-4FEF-AB6B-87B95CF06451}"/>
              </a:ext>
            </a:extLst>
          </p:cNvPr>
          <p:cNvSpPr txBox="1"/>
          <p:nvPr/>
        </p:nvSpPr>
        <p:spPr>
          <a:xfrm>
            <a:off x="1296537" y="4967785"/>
            <a:ext cx="184731" cy="369332"/>
          </a:xfrm>
          <a:prstGeom prst="rect">
            <a:avLst/>
          </a:prstGeom>
          <a:noFill/>
        </p:spPr>
        <p:txBody>
          <a:bodyPr wrap="non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b-NO"/>
          </a:p>
        </p:txBody>
      </p:sp>
      <p:sp>
        <p:nvSpPr>
          <p:cNvPr id="6" name="TekstSylinder 5">
            <a:extLst>
              <a:ext uri="{FF2B5EF4-FFF2-40B4-BE49-F238E27FC236}">
                <a16:creationId xmlns:a16="http://schemas.microsoft.com/office/drawing/2014/main" id="{5B94A69C-F744-49AB-9E22-5BC371B69565}"/>
              </a:ext>
            </a:extLst>
          </p:cNvPr>
          <p:cNvSpPr txBox="1"/>
          <p:nvPr/>
        </p:nvSpPr>
        <p:spPr>
          <a:xfrm>
            <a:off x="8631788" y="4521507"/>
            <a:ext cx="2931842" cy="1323439"/>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2000" dirty="0"/>
              <a:t>Klart folk kan lide </a:t>
            </a:r>
            <a:r>
              <a:rPr lang="nb-NO" sz="2000" dirty="0" err="1"/>
              <a:t>dig</a:t>
            </a:r>
            <a:r>
              <a:rPr lang="nb-NO" sz="2000" dirty="0"/>
              <a:t>. Du må bare stoppe med at være så vred og </a:t>
            </a:r>
            <a:r>
              <a:rPr lang="nb-NO" sz="2000" dirty="0" err="1"/>
              <a:t>opføre</a:t>
            </a:r>
            <a:r>
              <a:rPr lang="nb-NO" sz="2000" dirty="0"/>
              <a:t> </a:t>
            </a:r>
            <a:r>
              <a:rPr lang="nb-NO" sz="2000" dirty="0" err="1"/>
              <a:t>dig</a:t>
            </a:r>
            <a:r>
              <a:rPr lang="nb-NO" sz="2000" dirty="0"/>
              <a:t> </a:t>
            </a:r>
            <a:r>
              <a:rPr lang="nb-NO" sz="2000" dirty="0" err="1"/>
              <a:t>ordentligt</a:t>
            </a:r>
            <a:r>
              <a:rPr lang="nb-NO" sz="2000" dirty="0"/>
              <a:t>. </a:t>
            </a:r>
          </a:p>
        </p:txBody>
      </p:sp>
      <p:sp>
        <p:nvSpPr>
          <p:cNvPr id="7" name="TekstSylinder 6">
            <a:extLst>
              <a:ext uri="{FF2B5EF4-FFF2-40B4-BE49-F238E27FC236}">
                <a16:creationId xmlns:a16="http://schemas.microsoft.com/office/drawing/2014/main" id="{DFB01303-5F28-4261-A7EA-ED1885B38067}"/>
              </a:ext>
            </a:extLst>
          </p:cNvPr>
          <p:cNvSpPr txBox="1"/>
          <p:nvPr/>
        </p:nvSpPr>
        <p:spPr>
          <a:xfrm>
            <a:off x="8563056" y="2452693"/>
            <a:ext cx="2931842" cy="1015663"/>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2000" dirty="0"/>
              <a:t>Selvfølgelig er der mange som kan lide </a:t>
            </a:r>
            <a:r>
              <a:rPr lang="nb-NO" sz="2000" dirty="0" err="1"/>
              <a:t>dig</a:t>
            </a:r>
            <a:r>
              <a:rPr lang="nb-NO" sz="2000" dirty="0"/>
              <a:t>. Jeg kan jo lide </a:t>
            </a:r>
            <a:r>
              <a:rPr lang="nb-NO" sz="2000" dirty="0" err="1"/>
              <a:t>dig</a:t>
            </a:r>
            <a:r>
              <a:rPr lang="nb-NO" sz="2000" dirty="0"/>
              <a:t>!</a:t>
            </a:r>
          </a:p>
        </p:txBody>
      </p:sp>
      <p:sp>
        <p:nvSpPr>
          <p:cNvPr id="8" name="TekstSylinder 7">
            <a:extLst>
              <a:ext uri="{FF2B5EF4-FFF2-40B4-BE49-F238E27FC236}">
                <a16:creationId xmlns:a16="http://schemas.microsoft.com/office/drawing/2014/main" id="{780A8F6E-75F8-4C02-BA31-9AE82BE4B068}"/>
              </a:ext>
            </a:extLst>
          </p:cNvPr>
          <p:cNvSpPr txBox="1"/>
          <p:nvPr/>
        </p:nvSpPr>
        <p:spPr>
          <a:xfrm>
            <a:off x="692813" y="4521507"/>
            <a:ext cx="2670444" cy="1631216"/>
          </a:xfrm>
          <a:prstGeom prst="rect">
            <a:avLst/>
          </a:prstGeom>
          <a:noFill/>
        </p:spPr>
        <p:txBody>
          <a:bodyPr wrap="square" rtlCol="0" anchor="t">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2000" dirty="0"/>
              <a:t>Ja det har du </a:t>
            </a:r>
            <a:r>
              <a:rPr lang="nb-NO" sz="2000" dirty="0" err="1"/>
              <a:t>ret</a:t>
            </a:r>
            <a:r>
              <a:rPr lang="nb-NO" sz="2000" dirty="0"/>
              <a:t> i. Der er ingen som kan lide en vred fyr som ikke kan </a:t>
            </a:r>
            <a:r>
              <a:rPr lang="nb-NO" sz="2000" dirty="0" err="1"/>
              <a:t>opføre</a:t>
            </a:r>
            <a:r>
              <a:rPr lang="nb-NO" sz="2000" dirty="0"/>
              <a:t> sig </a:t>
            </a:r>
            <a:r>
              <a:rPr lang="nb-NO" sz="2000" dirty="0" err="1"/>
              <a:t>ordentligt</a:t>
            </a:r>
            <a:r>
              <a:rPr lang="nb-NO" sz="2000" dirty="0"/>
              <a:t>.</a:t>
            </a:r>
          </a:p>
        </p:txBody>
      </p:sp>
      <p:sp>
        <p:nvSpPr>
          <p:cNvPr id="9" name="TekstSylinder 8">
            <a:extLst>
              <a:ext uri="{FF2B5EF4-FFF2-40B4-BE49-F238E27FC236}">
                <a16:creationId xmlns:a16="http://schemas.microsoft.com/office/drawing/2014/main" id="{B6A1DA06-2923-4EC0-A451-F0B6516F47D9}"/>
              </a:ext>
            </a:extLst>
          </p:cNvPr>
          <p:cNvSpPr txBox="1"/>
          <p:nvPr/>
        </p:nvSpPr>
        <p:spPr>
          <a:xfrm>
            <a:off x="641366" y="2388124"/>
            <a:ext cx="2797791" cy="1938992"/>
          </a:xfrm>
          <a:prstGeom prst="rect">
            <a:avLst/>
          </a:prstGeom>
          <a:noFill/>
        </p:spPr>
        <p:txBody>
          <a:bodyPr wrap="square" rtlCol="0" anchor="t">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2000" dirty="0"/>
              <a:t>Ikke rart, at du er </a:t>
            </a:r>
            <a:r>
              <a:rPr lang="nb-NO" sz="2000" dirty="0" err="1"/>
              <a:t>ked</a:t>
            </a:r>
            <a:r>
              <a:rPr lang="nb-NO" sz="2000" dirty="0"/>
              <a:t> </a:t>
            </a:r>
            <a:r>
              <a:rPr lang="nb-NO" sz="2000" dirty="0" err="1"/>
              <a:t>af</a:t>
            </a:r>
            <a:r>
              <a:rPr lang="nb-NO" sz="2000" dirty="0"/>
              <a:t> det, fordi det er </a:t>
            </a:r>
            <a:r>
              <a:rPr lang="nb-NO" sz="2000" dirty="0" err="1"/>
              <a:t>rigtig</a:t>
            </a:r>
            <a:r>
              <a:rPr lang="nb-NO" sz="2000" dirty="0"/>
              <a:t> trist, at du </a:t>
            </a:r>
            <a:r>
              <a:rPr lang="nb-NO" sz="2000" dirty="0" err="1"/>
              <a:t>oplever</a:t>
            </a:r>
            <a:r>
              <a:rPr lang="nb-NO" sz="2000" dirty="0"/>
              <a:t> de andre ikke vil være med </a:t>
            </a:r>
            <a:r>
              <a:rPr lang="nb-NO" sz="2000" dirty="0" err="1"/>
              <a:t>dig</a:t>
            </a:r>
            <a:r>
              <a:rPr lang="nb-NO" sz="2000" dirty="0"/>
              <a:t>. Det er virkelig trist og </a:t>
            </a:r>
            <a:r>
              <a:rPr lang="nb-NO" sz="2000" dirty="0" err="1"/>
              <a:t>gør</a:t>
            </a:r>
            <a:r>
              <a:rPr lang="nb-NO" sz="2000" dirty="0"/>
              <a:t> ondt.</a:t>
            </a:r>
          </a:p>
        </p:txBody>
      </p:sp>
      <p:sp>
        <p:nvSpPr>
          <p:cNvPr id="10" name="Plassholder for bunntekst 9">
            <a:extLst>
              <a:ext uri="{FF2B5EF4-FFF2-40B4-BE49-F238E27FC236}">
                <a16:creationId xmlns:a16="http://schemas.microsoft.com/office/drawing/2014/main" id="{2E908B02-6C76-45E2-80FF-20F603E8716A}"/>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387386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P spid="6" grpId="0"/>
      <p:bldP spid="7" grpId="0"/>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B8A398-BF75-40ED-9841-D364F1DAFBD3}"/>
              </a:ext>
            </a:extLst>
          </p:cNvPr>
          <p:cNvSpPr>
            <a:spLocks noGrp="1"/>
          </p:cNvSpPr>
          <p:nvPr>
            <p:ph type="title"/>
          </p:nvPr>
        </p:nvSpPr>
        <p:spPr/>
        <p:txBody>
          <a:bodyPr/>
          <a:lstStyle/>
          <a:p>
            <a:r>
              <a:rPr lang="nb-NO" dirty="0">
                <a:solidFill>
                  <a:srgbClr val="5EA4C9"/>
                </a:solidFill>
                <a:cs typeface="Calibri Light"/>
              </a:rPr>
              <a:t>Nu skal I få lov til at øve lidt i plenum..</a:t>
            </a:r>
            <a:endParaRPr lang="nb-NO" dirty="0">
              <a:solidFill>
                <a:srgbClr val="5EA4C9"/>
              </a:solidFill>
            </a:endParaRPr>
          </a:p>
        </p:txBody>
      </p:sp>
      <p:sp>
        <p:nvSpPr>
          <p:cNvPr id="3" name="Plassholder for innhold 2">
            <a:extLst>
              <a:ext uri="{FF2B5EF4-FFF2-40B4-BE49-F238E27FC236}">
                <a16:creationId xmlns:a16="http://schemas.microsoft.com/office/drawing/2014/main" id="{F9055724-9478-413C-B4E1-3A172ED94CAF}"/>
              </a:ext>
            </a:extLst>
          </p:cNvPr>
          <p:cNvSpPr>
            <a:spLocks noGrp="1"/>
          </p:cNvSpPr>
          <p:nvPr>
            <p:ph idx="1"/>
          </p:nvPr>
        </p:nvSpPr>
        <p:spPr>
          <a:xfrm>
            <a:off x="838200" y="1611086"/>
            <a:ext cx="10515600" cy="4565877"/>
          </a:xfrm>
        </p:spPr>
        <p:txBody>
          <a:bodyPr vert="horz" lIns="91440" tIns="45720" rIns="91440" bIns="45720" rtlCol="0" anchor="t">
            <a:normAutofit lnSpcReduction="10000"/>
          </a:bodyPr>
          <a:lstStyle/>
          <a:p>
            <a:r>
              <a:rPr lang="nb-NO" dirty="0">
                <a:cs typeface="Calibri"/>
              </a:rPr>
              <a:t>Den 9-årige har øvet sig vanvittig meget før pianoforestillingen og er </a:t>
            </a:r>
            <a:r>
              <a:rPr lang="nb-NO" dirty="0" err="1">
                <a:cs typeface="Calibri"/>
              </a:rPr>
              <a:t>vældig</a:t>
            </a:r>
            <a:r>
              <a:rPr lang="nb-NO" dirty="0">
                <a:cs typeface="Calibri"/>
              </a:rPr>
              <a:t> </a:t>
            </a:r>
            <a:r>
              <a:rPr lang="nb-NO" dirty="0" err="1">
                <a:cs typeface="Calibri"/>
              </a:rPr>
              <a:t>perfektionistisk</a:t>
            </a:r>
            <a:r>
              <a:rPr lang="nb-NO" dirty="0">
                <a:cs typeface="Calibri"/>
              </a:rPr>
              <a:t>: "Jeg er så skuffet. Det </a:t>
            </a:r>
            <a:r>
              <a:rPr lang="nb-NO" dirty="0" err="1">
                <a:cs typeface="Calibri"/>
              </a:rPr>
              <a:t>gik</a:t>
            </a:r>
            <a:r>
              <a:rPr lang="nb-NO" dirty="0">
                <a:cs typeface="Calibri"/>
              </a:rPr>
              <a:t> </a:t>
            </a:r>
            <a:r>
              <a:rPr lang="nb-NO" dirty="0" err="1">
                <a:cs typeface="Calibri"/>
              </a:rPr>
              <a:t>kæmpe</a:t>
            </a:r>
            <a:r>
              <a:rPr lang="nb-NO" dirty="0">
                <a:cs typeface="Calibri"/>
              </a:rPr>
              <a:t> dårligt. Jeg lavede en </a:t>
            </a:r>
            <a:r>
              <a:rPr lang="nb-NO" dirty="0" err="1">
                <a:cs typeface="Calibri"/>
              </a:rPr>
              <a:t>fejl</a:t>
            </a:r>
            <a:r>
              <a:rPr lang="nb-NO" dirty="0">
                <a:cs typeface="Calibri"/>
              </a:rPr>
              <a:t>."</a:t>
            </a:r>
          </a:p>
          <a:p>
            <a:r>
              <a:rPr lang="nb-NO" dirty="0">
                <a:cs typeface="Calibri"/>
              </a:rPr>
              <a:t>Den 7-årige </a:t>
            </a:r>
            <a:r>
              <a:rPr lang="nb-NO" dirty="0" err="1">
                <a:cs typeface="Calibri"/>
              </a:rPr>
              <a:t>græder</a:t>
            </a:r>
            <a:r>
              <a:rPr lang="nb-NO" dirty="0">
                <a:cs typeface="Calibri"/>
              </a:rPr>
              <a:t> og siger: "Jeg blev heller ikke </a:t>
            </a:r>
            <a:r>
              <a:rPr lang="nb-NO" dirty="0" err="1">
                <a:cs typeface="Calibri"/>
              </a:rPr>
              <a:t>inviteret</a:t>
            </a:r>
            <a:r>
              <a:rPr lang="nb-NO" dirty="0">
                <a:cs typeface="Calibri"/>
              </a:rPr>
              <a:t> til denne fødselsdag."</a:t>
            </a:r>
          </a:p>
          <a:p>
            <a:r>
              <a:rPr lang="nb-NO" dirty="0" err="1">
                <a:cs typeface="Calibri"/>
              </a:rPr>
              <a:t>Anorektisk</a:t>
            </a:r>
            <a:r>
              <a:rPr lang="nb-NO" dirty="0">
                <a:cs typeface="Calibri"/>
              </a:rPr>
              <a:t> 12-årig: "Jeg er </a:t>
            </a:r>
            <a:r>
              <a:rPr lang="nb-NO" dirty="0" err="1">
                <a:cs typeface="Calibri"/>
              </a:rPr>
              <a:t>gået</a:t>
            </a:r>
            <a:r>
              <a:rPr lang="nb-NO" dirty="0">
                <a:cs typeface="Calibri"/>
              </a:rPr>
              <a:t> 0,2 kilo </a:t>
            </a:r>
            <a:r>
              <a:rPr lang="nb-NO" dirty="0" err="1">
                <a:cs typeface="Calibri"/>
              </a:rPr>
              <a:t>op</a:t>
            </a:r>
            <a:r>
              <a:rPr lang="nb-NO" dirty="0">
                <a:cs typeface="Calibri"/>
              </a:rPr>
              <a:t> og jeg føler mig bare så klam."</a:t>
            </a:r>
          </a:p>
          <a:p>
            <a:r>
              <a:rPr lang="nb-NO" dirty="0">
                <a:cs typeface="Calibri"/>
              </a:rPr>
              <a:t> Den 10-årige, som er </a:t>
            </a:r>
            <a:r>
              <a:rPr lang="nb-NO" dirty="0" err="1">
                <a:cs typeface="Calibri"/>
              </a:rPr>
              <a:t>blevet</a:t>
            </a:r>
            <a:r>
              <a:rPr lang="nb-NO" dirty="0">
                <a:cs typeface="Calibri"/>
              </a:rPr>
              <a:t> meget mobbet og for nylig har mistet sin far: "Jeg orker ikke mere. Jeg har ikke lyst til at leve </a:t>
            </a:r>
            <a:r>
              <a:rPr lang="nb-NO" dirty="0" err="1">
                <a:cs typeface="Calibri"/>
              </a:rPr>
              <a:t>længere</a:t>
            </a:r>
            <a:r>
              <a:rPr lang="nb-NO" dirty="0">
                <a:cs typeface="Calibri"/>
              </a:rPr>
              <a:t>.»</a:t>
            </a:r>
          </a:p>
          <a:p>
            <a:r>
              <a:rPr lang="nb-NO" dirty="0">
                <a:cs typeface="Calibri"/>
              </a:rPr>
              <a:t>Den 8-årige, som har meget temperament: «Du er mere glad for storebror end mig.»</a:t>
            </a:r>
          </a:p>
        </p:txBody>
      </p:sp>
      <p:sp>
        <p:nvSpPr>
          <p:cNvPr id="4" name="Plassholder for bunntekst 3">
            <a:extLst>
              <a:ext uri="{FF2B5EF4-FFF2-40B4-BE49-F238E27FC236}">
                <a16:creationId xmlns:a16="http://schemas.microsoft.com/office/drawing/2014/main" id="{C36BBF6E-C6DC-49BB-BD65-DBFE1540F1B3}"/>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19191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EDCB86-93B4-DB41-9599-5758FDC6D10E}"/>
              </a:ext>
            </a:extLst>
          </p:cNvPr>
          <p:cNvSpPr>
            <a:spLocks noGrp="1"/>
          </p:cNvSpPr>
          <p:nvPr>
            <p:ph type="title"/>
          </p:nvPr>
        </p:nvSpPr>
        <p:spPr/>
        <p:txBody>
          <a:bodyPr/>
          <a:lstStyle/>
          <a:p>
            <a:r>
              <a:rPr lang="da-DK" dirty="0"/>
              <a:t>Her er nogle gode hjælpesætninger</a:t>
            </a:r>
          </a:p>
        </p:txBody>
      </p:sp>
      <p:sp>
        <p:nvSpPr>
          <p:cNvPr id="3" name="Pladsholder til indhold 2">
            <a:extLst>
              <a:ext uri="{FF2B5EF4-FFF2-40B4-BE49-F238E27FC236}">
                <a16:creationId xmlns:a16="http://schemas.microsoft.com/office/drawing/2014/main" id="{96FBC656-CD56-E948-A320-A8B2EDD9B858}"/>
              </a:ext>
            </a:extLst>
          </p:cNvPr>
          <p:cNvSpPr>
            <a:spLocks noGrp="1"/>
          </p:cNvSpPr>
          <p:nvPr>
            <p:ph idx="1"/>
          </p:nvPr>
        </p:nvSpPr>
        <p:spPr/>
        <p:txBody>
          <a:bodyPr>
            <a:normAutofit lnSpcReduction="10000"/>
          </a:bodyPr>
          <a:lstStyle/>
          <a:p>
            <a:r>
              <a:rPr lang="da-DK" dirty="0"/>
              <a:t>”Jeg hører dig… Du føler, at ingenting går rigtigt i dag. Først kunne vi ikke komme i parken og nu er vi løbet tør for den snack du gerne vil have. Jeg forstår godt, at det er virkelig skuffende.”</a:t>
            </a:r>
          </a:p>
          <a:p>
            <a:r>
              <a:rPr lang="da-DK" dirty="0"/>
              <a:t>”Ja, jeg kan godt se, at du er virkelig ked af det... Du har siddet og lyttet hele dagen i skolen og nu skal vi stå i kø i butikken. Det er ikke nemt. Lad os tænke på, hvad vi kan gøre, når vi er færdige her.”</a:t>
            </a:r>
          </a:p>
          <a:p>
            <a:r>
              <a:rPr lang="da-DK" dirty="0"/>
              <a:t>”Jeg kan se, at det føles rigtig svært lige nu... Jeg tror ikke det altid vil føles sådan, men ja, lige nu er det svært”</a:t>
            </a:r>
          </a:p>
          <a:p>
            <a:r>
              <a:rPr lang="da-DK" dirty="0"/>
              <a:t>”Det lyder hårdt... ”</a:t>
            </a:r>
          </a:p>
          <a:p>
            <a:r>
              <a:rPr lang="da-DK" dirty="0"/>
              <a:t>”Jeg forstår…”</a:t>
            </a:r>
          </a:p>
          <a:p>
            <a:endParaRPr lang="da-DK" dirty="0"/>
          </a:p>
        </p:txBody>
      </p:sp>
      <p:sp>
        <p:nvSpPr>
          <p:cNvPr id="4" name="Pladsholder til sidefod 3">
            <a:extLst>
              <a:ext uri="{FF2B5EF4-FFF2-40B4-BE49-F238E27FC236}">
                <a16:creationId xmlns:a16="http://schemas.microsoft.com/office/drawing/2014/main" id="{2AAAB58D-8983-B649-96BE-0493657ED2AF}"/>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27664933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E6FA83-7585-46A0-8896-EC5D938F1414}"/>
              </a:ext>
            </a:extLst>
          </p:cNvPr>
          <p:cNvSpPr>
            <a:spLocks noGrp="1"/>
          </p:cNvSpPr>
          <p:nvPr>
            <p:ph type="title"/>
          </p:nvPr>
        </p:nvSpPr>
        <p:spPr>
          <a:xfrm>
            <a:off x="3401785" y="2618468"/>
            <a:ext cx="5388429" cy="1325563"/>
          </a:xfrm>
        </p:spPr>
        <p:txBody>
          <a:bodyPr/>
          <a:lstStyle/>
          <a:p>
            <a:r>
              <a:rPr lang="nb-NO" dirty="0">
                <a:solidFill>
                  <a:srgbClr val="5EA4C9"/>
                </a:solidFill>
              </a:rPr>
              <a:t>FROKOST 12:30-13:15</a:t>
            </a:r>
          </a:p>
        </p:txBody>
      </p:sp>
      <p:sp>
        <p:nvSpPr>
          <p:cNvPr id="3" name="Plassholder for bunntekst 2">
            <a:extLst>
              <a:ext uri="{FF2B5EF4-FFF2-40B4-BE49-F238E27FC236}">
                <a16:creationId xmlns:a16="http://schemas.microsoft.com/office/drawing/2014/main" id="{804E0209-4D71-441D-B7DD-89DE17363851}"/>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28639893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441B7A65-5928-4519-8636-04B811FC3921}"/>
              </a:ext>
            </a:extLst>
          </p:cNvPr>
          <p:cNvPicPr>
            <a:picLocks noChangeAspect="1"/>
          </p:cNvPicPr>
          <p:nvPr/>
        </p:nvPicPr>
        <p:blipFill rotWithShape="1">
          <a:blip r:embed="rId3">
            <a:extLst>
              <a:ext uri="{28A0092B-C50C-407E-A947-70E740481C1C}">
                <a14:useLocalDpi xmlns:a14="http://schemas.microsoft.com/office/drawing/2010/main" val="0"/>
              </a:ext>
            </a:extLst>
          </a:blip>
          <a:srcRect t="7424" b="8306"/>
          <a:stretch/>
        </p:blipFill>
        <p:spPr>
          <a:xfrm>
            <a:off x="-1" y="10"/>
            <a:ext cx="12192000" cy="6857990"/>
          </a:xfrm>
          <a:prstGeom prst="rect">
            <a:avLst/>
          </a:prstGeom>
        </p:spPr>
      </p:pic>
      <p:sp>
        <p:nvSpPr>
          <p:cNvPr id="2" name="Title 1">
            <a:extLst>
              <a:ext uri="{FF2B5EF4-FFF2-40B4-BE49-F238E27FC236}">
                <a16:creationId xmlns:a16="http://schemas.microsoft.com/office/drawing/2014/main" id="{7113B25B-32E9-4644-A3C6-D20CB8D59585}"/>
              </a:ext>
            </a:extLst>
          </p:cNvPr>
          <p:cNvSpPr>
            <a:spLocks noGrp="1"/>
          </p:cNvSpPr>
          <p:nvPr>
            <p:ph type="title"/>
          </p:nvPr>
        </p:nvSpPr>
        <p:spPr>
          <a:xfrm>
            <a:off x="709448" y="1913950"/>
            <a:ext cx="4204137" cy="1342754"/>
          </a:xfrm>
        </p:spPr>
        <p:txBody>
          <a:bodyPr vert="horz" lIns="91440" tIns="45720" rIns="91440" bIns="45720" rtlCol="0">
            <a:normAutofit/>
          </a:bodyPr>
          <a:lstStyle/>
          <a:p>
            <a:pPr algn="ctr"/>
            <a:r>
              <a:rPr lang="en-US"/>
              <a:t>DYADEØVELSE</a:t>
            </a:r>
          </a:p>
        </p:txBody>
      </p:sp>
      <p:sp>
        <p:nvSpPr>
          <p:cNvPr id="3" name="Content Placeholder 2">
            <a:extLst>
              <a:ext uri="{FF2B5EF4-FFF2-40B4-BE49-F238E27FC236}">
                <a16:creationId xmlns:a16="http://schemas.microsoft.com/office/drawing/2014/main" id="{3FCA1A3A-F2B5-4028-BCE8-CCA345E42273}"/>
              </a:ext>
            </a:extLst>
          </p:cNvPr>
          <p:cNvSpPr>
            <a:spLocks noGrp="1"/>
          </p:cNvSpPr>
          <p:nvPr>
            <p:ph idx="1"/>
          </p:nvPr>
        </p:nvSpPr>
        <p:spPr>
          <a:xfrm>
            <a:off x="649014" y="2966601"/>
            <a:ext cx="4204137" cy="2619839"/>
          </a:xfrm>
        </p:spPr>
        <p:txBody>
          <a:bodyPr vert="horz" lIns="91440" tIns="45720" rIns="91440" bIns="45720" rtlCol="0" anchor="ctr">
            <a:normAutofit/>
          </a:bodyPr>
          <a:lstStyle/>
          <a:p>
            <a:pPr marL="0" indent="0" algn="ctr">
              <a:buNone/>
            </a:pPr>
            <a:r>
              <a:rPr lang="en-US" sz="3200" dirty="0"/>
              <a:t>INVALIDERING &amp; VALIDERING AF VREDE</a:t>
            </a:r>
          </a:p>
          <a:p>
            <a:pPr marL="0" indent="0" algn="ctr">
              <a:buNone/>
            </a:pPr>
            <a:r>
              <a:rPr lang="en-US" sz="2400" dirty="0"/>
              <a:t>PUNKT 1 SIDE 2 I ØVELSESHÆFTET</a:t>
            </a:r>
          </a:p>
        </p:txBody>
      </p:sp>
      <p:sp>
        <p:nvSpPr>
          <p:cNvPr id="4" name="Pladsholder til sidefod 3">
            <a:extLst>
              <a:ext uri="{FF2B5EF4-FFF2-40B4-BE49-F238E27FC236}">
                <a16:creationId xmlns:a16="http://schemas.microsoft.com/office/drawing/2014/main" id="{A2536E80-56B5-4842-BB44-F63727163D05}"/>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3780041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l"/>
            <a:r>
              <a:rPr lang="nb-NO" dirty="0" err="1">
                <a:solidFill>
                  <a:srgbClr val="5EA4C9"/>
                </a:solidFill>
              </a:rPr>
              <a:t>Hvad</a:t>
            </a:r>
            <a:r>
              <a:rPr lang="nb-NO" dirty="0">
                <a:solidFill>
                  <a:srgbClr val="5EA4C9"/>
                </a:solidFill>
              </a:rPr>
              <a:t> hvis jeg </a:t>
            </a:r>
            <a:r>
              <a:rPr lang="nb-NO" dirty="0" err="1">
                <a:solidFill>
                  <a:srgbClr val="5EA4C9"/>
                </a:solidFill>
              </a:rPr>
              <a:t>fejler</a:t>
            </a:r>
            <a:r>
              <a:rPr lang="nb-NO" dirty="0">
                <a:solidFill>
                  <a:srgbClr val="5EA4C9"/>
                </a:solidFill>
              </a:rPr>
              <a:t>?</a:t>
            </a:r>
          </a:p>
        </p:txBody>
      </p:sp>
      <p:sp>
        <p:nvSpPr>
          <p:cNvPr id="3" name="Plassholder for innhold 2"/>
          <p:cNvSpPr>
            <a:spLocks noGrp="1"/>
          </p:cNvSpPr>
          <p:nvPr>
            <p:ph idx="1"/>
          </p:nvPr>
        </p:nvSpPr>
        <p:spPr>
          <a:xfrm>
            <a:off x="913774" y="1924493"/>
            <a:ext cx="10364452" cy="4141344"/>
          </a:xfrm>
        </p:spPr>
        <p:txBody>
          <a:bodyPr>
            <a:normAutofit/>
          </a:bodyPr>
          <a:lstStyle/>
          <a:p>
            <a:r>
              <a:rPr lang="nb-NO" dirty="0"/>
              <a:t>Det kommer til at </a:t>
            </a:r>
            <a:r>
              <a:rPr lang="nb-NO" dirty="0" err="1"/>
              <a:t>ske</a:t>
            </a:r>
            <a:r>
              <a:rPr lang="nb-NO" dirty="0"/>
              <a:t>. Men </a:t>
            </a:r>
            <a:r>
              <a:rPr lang="nb-NO" dirty="0" err="1"/>
              <a:t>fejl</a:t>
            </a:r>
            <a:r>
              <a:rPr lang="nb-NO" dirty="0"/>
              <a:t> og </a:t>
            </a:r>
            <a:r>
              <a:rPr lang="nb-NO" dirty="0" err="1"/>
              <a:t>reparationer</a:t>
            </a:r>
            <a:r>
              <a:rPr lang="nb-NO" dirty="0"/>
              <a:t> fører til et </a:t>
            </a:r>
            <a:r>
              <a:rPr lang="nb-NO" dirty="0" err="1"/>
              <a:t>stærkere</a:t>
            </a:r>
            <a:r>
              <a:rPr lang="nb-NO" dirty="0"/>
              <a:t> bånd </a:t>
            </a:r>
            <a:r>
              <a:rPr lang="nb-NO" dirty="0" err="1"/>
              <a:t>mellem</a:t>
            </a:r>
            <a:r>
              <a:rPr lang="nb-NO" dirty="0"/>
              <a:t> </a:t>
            </a:r>
            <a:r>
              <a:rPr lang="nb-NO" dirty="0" err="1"/>
              <a:t>dig</a:t>
            </a:r>
            <a:r>
              <a:rPr lang="nb-NO" dirty="0"/>
              <a:t> og dit barn.</a:t>
            </a:r>
          </a:p>
          <a:p>
            <a:r>
              <a:rPr lang="nb-NO" dirty="0"/>
              <a:t>Barnet føler, at du i hvert fald prøver at forstå.</a:t>
            </a:r>
          </a:p>
          <a:p>
            <a:r>
              <a:rPr lang="nb-NO" dirty="0"/>
              <a:t>Barnet retter på </a:t>
            </a:r>
            <a:r>
              <a:rPr lang="nb-NO" dirty="0" err="1"/>
              <a:t>dig</a:t>
            </a:r>
            <a:r>
              <a:rPr lang="nb-NO" dirty="0"/>
              <a:t>.</a:t>
            </a:r>
          </a:p>
          <a:p>
            <a:r>
              <a:rPr lang="nb-NO" dirty="0"/>
              <a:t>Hvis du laver </a:t>
            </a:r>
            <a:r>
              <a:rPr lang="nb-NO" dirty="0" err="1"/>
              <a:t>fejl</a:t>
            </a:r>
            <a:r>
              <a:rPr lang="nb-NO" dirty="0"/>
              <a:t>, gå </a:t>
            </a:r>
            <a:r>
              <a:rPr lang="nb-NO" dirty="0" err="1"/>
              <a:t>tilbage</a:t>
            </a:r>
            <a:r>
              <a:rPr lang="nb-NO" dirty="0"/>
              <a:t>, start forfra – det er det </a:t>
            </a:r>
            <a:r>
              <a:rPr lang="nb-NO" dirty="0" err="1"/>
              <a:t>modsatte</a:t>
            </a:r>
            <a:r>
              <a:rPr lang="nb-NO" dirty="0"/>
              <a:t> </a:t>
            </a:r>
            <a:r>
              <a:rPr lang="nb-NO" dirty="0" err="1"/>
              <a:t>af</a:t>
            </a:r>
            <a:r>
              <a:rPr lang="nb-NO" dirty="0"/>
              <a:t> </a:t>
            </a:r>
            <a:r>
              <a:rPr lang="nb-NO" dirty="0" err="1"/>
              <a:t>følelsesundgåelse</a:t>
            </a:r>
            <a:r>
              <a:rPr lang="nb-NO" dirty="0"/>
              <a:t>!</a:t>
            </a:r>
          </a:p>
        </p:txBody>
      </p:sp>
      <p:sp>
        <p:nvSpPr>
          <p:cNvPr id="4" name="Plassholder for bunntekst 3"/>
          <p:cNvSpPr>
            <a:spLocks noGrp="1"/>
          </p:cNvSpPr>
          <p:nvPr>
            <p:ph type="ftr" sz="quarter" idx="11"/>
          </p:nvPr>
        </p:nvSpPr>
        <p:spPr/>
        <p:txBody>
          <a:bodyPr/>
          <a:lstStyle/>
          <a:p>
            <a:r>
              <a:rPr lang="en-US"/>
              <a:t>Psykoterapeut MPF Charlotte Krolykke                                                    Copyright Joanne Dolhanty 2018</a:t>
            </a:r>
            <a:endParaRPr lang="nb-NO"/>
          </a:p>
        </p:txBody>
      </p:sp>
      <p:sp>
        <p:nvSpPr>
          <p:cNvPr id="6" name="Rektangel 5"/>
          <p:cNvSpPr/>
          <p:nvPr/>
        </p:nvSpPr>
        <p:spPr>
          <a:xfrm>
            <a:off x="5974813" y="3244334"/>
            <a:ext cx="242374" cy="369332"/>
          </a:xfrm>
          <a:prstGeom prst="rect">
            <a:avLst/>
          </a:prstGeom>
        </p:spPr>
        <p:txBody>
          <a:bodyPr wrap="none">
            <a:spAutoFit/>
          </a:bodyPr>
          <a:lstStyle/>
          <a:p>
            <a:r>
              <a:rPr lang="nb-NO">
                <a:solidFill>
                  <a:srgbClr val="000000"/>
                </a:solidFill>
                <a:latin typeface="Times New Roman" panose="02020603050405020304" pitchFamily="18" charset="0"/>
              </a:rPr>
              <a:t> </a:t>
            </a:r>
            <a:endParaRPr lang="nb-NO"/>
          </a:p>
        </p:txBody>
      </p:sp>
    </p:spTree>
    <p:extLst>
      <p:ext uri="{BB962C8B-B14F-4D97-AF65-F5344CB8AC3E}">
        <p14:creationId xmlns:p14="http://schemas.microsoft.com/office/powerpoint/2010/main" val="19224888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9DF30B7-1FE5-1049-BD97-44DD16BEE716}"/>
              </a:ext>
            </a:extLst>
          </p:cNvPr>
          <p:cNvSpPr>
            <a:spLocks noGrp="1"/>
          </p:cNvSpPr>
          <p:nvPr>
            <p:ph type="title"/>
          </p:nvPr>
        </p:nvSpPr>
        <p:spPr>
          <a:xfrm>
            <a:off x="309638" y="4048048"/>
            <a:ext cx="8740699" cy="2308302"/>
          </a:xfrm>
        </p:spPr>
        <p:txBody>
          <a:bodyPr vert="horz" lIns="91440" tIns="45720" rIns="91440" bIns="45720" rtlCol="0" anchor="b">
            <a:normAutofit/>
          </a:bodyPr>
          <a:lstStyle/>
          <a:p>
            <a:r>
              <a:rPr lang="en-US" dirty="0" err="1">
                <a:solidFill>
                  <a:srgbClr val="5EA4C9"/>
                </a:solidFill>
              </a:rPr>
              <a:t>Validering</a:t>
            </a:r>
            <a:br>
              <a:rPr lang="en-US" dirty="0">
                <a:solidFill>
                  <a:srgbClr val="5EA4C9"/>
                </a:solidFill>
              </a:rPr>
            </a:br>
            <a:br>
              <a:rPr lang="en-US" dirty="0">
                <a:solidFill>
                  <a:srgbClr val="5EA4C9"/>
                </a:solidFill>
              </a:rPr>
            </a:br>
            <a:r>
              <a:rPr lang="en-US" sz="2800" dirty="0">
                <a:solidFill>
                  <a:srgbClr val="5EA4C9"/>
                </a:solidFill>
                <a:hlinkClick r:id="rId3"/>
              </a:rPr>
              <a:t>https://www.youtube.com/watch?v=Kkz7frj6TLk&amp;t=15s</a:t>
            </a:r>
            <a:br>
              <a:rPr lang="en-US" dirty="0">
                <a:solidFill>
                  <a:srgbClr val="5EA4C9"/>
                </a:solidFill>
              </a:rPr>
            </a:br>
            <a:endParaRPr lang="en-US" dirty="0">
              <a:solidFill>
                <a:srgbClr val="5EA4C9"/>
              </a:solidFill>
            </a:endParaRPr>
          </a:p>
        </p:txBody>
      </p:sp>
      <p:pic>
        <p:nvPicPr>
          <p:cNvPr id="10" name="Bilde 6">
            <a:hlinkClick r:id="rId4"/>
            <a:extLst>
              <a:ext uri="{FF2B5EF4-FFF2-40B4-BE49-F238E27FC236}">
                <a16:creationId xmlns:a16="http://schemas.microsoft.com/office/drawing/2014/main" id="{C809C400-B4D3-AB47-847A-5A3EB86FD02A}"/>
              </a:ext>
            </a:extLst>
          </p:cNvPr>
          <p:cNvPicPr>
            <a:picLocks noGrp="1" noChangeAspect="1"/>
          </p:cNvPicPr>
          <p:nvPr>
            <p:ph idx="1"/>
          </p:nvPr>
        </p:nvPicPr>
        <p:blipFill>
          <a:blip r:embed="rId5"/>
          <a:stretch>
            <a:fillRect/>
          </a:stretch>
        </p:blipFill>
        <p:spPr>
          <a:xfrm>
            <a:off x="6482445" y="1866007"/>
            <a:ext cx="5135784" cy="2876039"/>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5" name="Plassholder for bunntekst 4">
            <a:extLst>
              <a:ext uri="{FF2B5EF4-FFF2-40B4-BE49-F238E27FC236}">
                <a16:creationId xmlns:a16="http://schemas.microsoft.com/office/drawing/2014/main" id="{657BE72C-8D9E-FA4E-A492-FAA6EBE4B37B}"/>
              </a:ext>
            </a:extLst>
          </p:cNvPr>
          <p:cNvSpPr>
            <a:spLocks noGrp="1"/>
          </p:cNvSpPr>
          <p:nvPr>
            <p:ph type="ftr" sz="quarter" idx="11"/>
          </p:nvPr>
        </p:nvSpPr>
        <p:spPr/>
        <p:txBody>
          <a:bodyPr vert="horz" lIns="91440" tIns="45720" rIns="91440" bIns="45720" rtlCol="0" anchor="ctr">
            <a:normAutofit fontScale="92500" lnSpcReduction="20000"/>
          </a:bodyPr>
          <a:lstStyle/>
          <a:p>
            <a:pPr defTabSz="914400">
              <a:spcAft>
                <a:spcPts val="600"/>
              </a:spcAft>
              <a:defRPr/>
            </a:pPr>
            <a:r>
              <a:rPr lang="en-US" kern="1200">
                <a:solidFill>
                  <a:schemeClr val="tx1"/>
                </a:solidFill>
                <a:latin typeface="+mn-lt"/>
                <a:ea typeface="+mn-ea"/>
                <a:cs typeface="+mn-cs"/>
              </a:rPr>
              <a:t>Psykoterapeut MPF Charlotte Krolykke                                                    Copyright Joanne Dolhanty 2018</a:t>
            </a:r>
          </a:p>
        </p:txBody>
      </p:sp>
    </p:spTree>
    <p:extLst>
      <p:ext uri="{BB962C8B-B14F-4D97-AF65-F5344CB8AC3E}">
        <p14:creationId xmlns:p14="http://schemas.microsoft.com/office/powerpoint/2010/main" val="15763425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4" name="Plassholder for bunntekst 3"/>
          <p:cNvSpPr>
            <a:spLocks noGrp="1"/>
          </p:cNvSpPr>
          <p:nvPr>
            <p:ph type="ftr" sz="quarter" idx="11"/>
          </p:nvPr>
        </p:nvSpPr>
        <p:spPr/>
        <p:txBody>
          <a:bodyPr/>
          <a:lstStyle/>
          <a:p>
            <a:r>
              <a:rPr lang="en-US"/>
              <a:t>Psykoterapeut MPF Charlotte Krolykke                                                    Copyright Joanne Dolhanty 2018</a:t>
            </a:r>
          </a:p>
        </p:txBody>
      </p:sp>
      <p:sp>
        <p:nvSpPr>
          <p:cNvPr id="8" name="TekstSylinder 7"/>
          <p:cNvSpPr txBox="1"/>
          <p:nvPr/>
        </p:nvSpPr>
        <p:spPr>
          <a:xfrm>
            <a:off x="3039978" y="2256166"/>
            <a:ext cx="5715157" cy="923330"/>
          </a:xfrm>
          <a:prstGeom prst="rect">
            <a:avLst/>
          </a:prstGeom>
          <a:noFill/>
        </p:spPr>
        <p:txBody>
          <a:bodyPr wrap="square" rtlCol="0">
            <a:spAutoFit/>
          </a:bodyPr>
          <a:lstStyle/>
          <a:p>
            <a:pPr algn="ctr"/>
            <a:r>
              <a:rPr lang="nb-NO" b="1" dirty="0" err="1">
                <a:solidFill>
                  <a:schemeClr val="accent1">
                    <a:lumMod val="75000"/>
                  </a:schemeClr>
                </a:solidFill>
              </a:rPr>
              <a:t>Emosjonsfokuseret</a:t>
            </a:r>
            <a:r>
              <a:rPr lang="nb-NO" b="1" dirty="0">
                <a:solidFill>
                  <a:schemeClr val="accent1">
                    <a:lumMod val="75000"/>
                  </a:schemeClr>
                </a:solidFill>
              </a:rPr>
              <a:t> </a:t>
            </a:r>
            <a:r>
              <a:rPr lang="nb-NO" b="1" dirty="0" err="1">
                <a:solidFill>
                  <a:schemeClr val="accent1">
                    <a:lumMod val="75000"/>
                  </a:schemeClr>
                </a:solidFill>
              </a:rPr>
              <a:t>vejledningsvideo</a:t>
            </a:r>
            <a:r>
              <a:rPr lang="nb-NO" b="1" dirty="0">
                <a:solidFill>
                  <a:schemeClr val="accent1">
                    <a:lumMod val="75000"/>
                  </a:schemeClr>
                </a:solidFill>
              </a:rPr>
              <a:t> </a:t>
            </a:r>
          </a:p>
          <a:p>
            <a:pPr algn="ctr"/>
            <a:r>
              <a:rPr lang="nb-NO" b="1" dirty="0" err="1">
                <a:solidFill>
                  <a:schemeClr val="accent1">
                    <a:lumMod val="75000"/>
                  </a:schemeClr>
                </a:solidFill>
              </a:rPr>
              <a:t>https</a:t>
            </a:r>
            <a:r>
              <a:rPr lang="nb-NO" b="1" dirty="0">
                <a:solidFill>
                  <a:schemeClr val="accent1">
                    <a:lumMod val="75000"/>
                  </a:schemeClr>
                </a:solidFill>
              </a:rPr>
              <a:t>://</a:t>
            </a:r>
            <a:r>
              <a:rPr lang="nb-NO" b="1" dirty="0" err="1">
                <a:solidFill>
                  <a:schemeClr val="accent1">
                    <a:lumMod val="75000"/>
                  </a:schemeClr>
                </a:solidFill>
              </a:rPr>
              <a:t>www.youtube.com</a:t>
            </a:r>
            <a:r>
              <a:rPr lang="nb-NO" b="1" dirty="0">
                <a:solidFill>
                  <a:schemeClr val="accent1">
                    <a:lumMod val="75000"/>
                  </a:schemeClr>
                </a:solidFill>
              </a:rPr>
              <a:t>/</a:t>
            </a:r>
            <a:r>
              <a:rPr lang="nb-NO" b="1" dirty="0" err="1">
                <a:solidFill>
                  <a:schemeClr val="accent1">
                    <a:lumMod val="75000"/>
                  </a:schemeClr>
                </a:solidFill>
              </a:rPr>
              <a:t>watch?v</a:t>
            </a:r>
            <a:r>
              <a:rPr lang="nb-NO" b="1" dirty="0">
                <a:solidFill>
                  <a:schemeClr val="accent1">
                    <a:lumMod val="75000"/>
                  </a:schemeClr>
                </a:solidFill>
              </a:rPr>
              <a:t>=Kkz7frj6TLk</a:t>
            </a:r>
          </a:p>
          <a:p>
            <a:r>
              <a:rPr lang="nb-NO" dirty="0">
                <a:solidFill>
                  <a:schemeClr val="accent1">
                    <a:lumMod val="75000"/>
                  </a:schemeClr>
                </a:solidFill>
              </a:rPr>
              <a:t>  </a:t>
            </a:r>
          </a:p>
        </p:txBody>
      </p:sp>
    </p:spTree>
    <p:extLst>
      <p:ext uri="{BB962C8B-B14F-4D97-AF65-F5344CB8AC3E}">
        <p14:creationId xmlns:p14="http://schemas.microsoft.com/office/powerpoint/2010/main" val="3687287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37000" y="2675731"/>
            <a:ext cx="10515600" cy="1325563"/>
          </a:xfrm>
        </p:spPr>
        <p:txBody>
          <a:bodyPr>
            <a:normAutofit/>
          </a:bodyPr>
          <a:lstStyle/>
          <a:p>
            <a:r>
              <a:rPr lang="nb-NO" sz="6000" dirty="0">
                <a:solidFill>
                  <a:srgbClr val="5EA4C9"/>
                </a:solidFill>
              </a:rPr>
              <a:t>Hvad skete der?</a:t>
            </a:r>
          </a:p>
        </p:txBody>
      </p:sp>
      <p:sp>
        <p:nvSpPr>
          <p:cNvPr id="6" name="Footer Placeholder 5"/>
          <p:cNvSpPr>
            <a:spLocks noGrp="1"/>
          </p:cNvSpPr>
          <p:nvPr>
            <p:ph type="ftr" sz="quarter" idx="11"/>
          </p:nvPr>
        </p:nvSpPr>
        <p:spPr/>
        <p:txBody>
          <a:bodyPr/>
          <a:lstStyle/>
          <a:p>
            <a:r>
              <a:rPr lang="en-US" dirty="0" err="1"/>
              <a:t>Psykoterapeut</a:t>
            </a:r>
            <a:r>
              <a:rPr lang="en-US" dirty="0"/>
              <a:t> MPF Charlotte </a:t>
            </a:r>
            <a:r>
              <a:rPr lang="en-US" dirty="0" err="1"/>
              <a:t>Krolykke</a:t>
            </a:r>
            <a:r>
              <a:rPr lang="en-US" dirty="0"/>
              <a:t>                                                    Copyright Joanne Dolhanty 2018</a:t>
            </a:r>
            <a:endParaRPr lang="en-CA" dirty="0"/>
          </a:p>
        </p:txBody>
      </p:sp>
    </p:spTree>
    <p:extLst>
      <p:ext uri="{BB962C8B-B14F-4D97-AF65-F5344CB8AC3E}">
        <p14:creationId xmlns:p14="http://schemas.microsoft.com/office/powerpoint/2010/main" val="1060988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p:cNvSpPr>
            <a:spLocks noGrp="1"/>
          </p:cNvSpPr>
          <p:nvPr>
            <p:ph type="title" idx="4294967295"/>
          </p:nvPr>
        </p:nvSpPr>
        <p:spPr>
          <a:xfrm>
            <a:off x="237288" y="418490"/>
            <a:ext cx="3903785" cy="1498233"/>
          </a:xfrm>
        </p:spPr>
        <p:txBody>
          <a:bodyPr vert="horz" lIns="91440" tIns="45720" rIns="91440" bIns="45720" rtlCol="0" anchor="ctr">
            <a:normAutofit/>
          </a:bodyPr>
          <a:lstStyle/>
          <a:p>
            <a:pPr algn="r"/>
            <a:r>
              <a:rPr lang="en-US" sz="4100" kern="1200" dirty="0" err="1">
                <a:solidFill>
                  <a:schemeClr val="accent1"/>
                </a:solidFill>
                <a:latin typeface="+mj-lt"/>
                <a:ea typeface="+mj-ea"/>
                <a:cs typeface="+mj-cs"/>
              </a:rPr>
              <a:t>Validering</a:t>
            </a:r>
            <a:r>
              <a:rPr lang="en-US" sz="4100" kern="1200" dirty="0">
                <a:solidFill>
                  <a:schemeClr val="accent1"/>
                </a:solidFill>
                <a:latin typeface="+mj-lt"/>
                <a:ea typeface="+mj-ea"/>
                <a:cs typeface="+mj-cs"/>
              </a:rPr>
              <a:t> </a:t>
            </a:r>
            <a:r>
              <a:rPr lang="en-US" sz="4100" kern="1200" dirty="0" err="1">
                <a:solidFill>
                  <a:schemeClr val="accent1"/>
                </a:solidFill>
                <a:latin typeface="+mj-lt"/>
                <a:ea typeface="+mj-ea"/>
                <a:cs typeface="+mj-cs"/>
              </a:rPr>
              <a:t>før</a:t>
            </a:r>
            <a:r>
              <a:rPr lang="en-US" sz="4100" kern="1200" dirty="0">
                <a:solidFill>
                  <a:schemeClr val="accent1"/>
                </a:solidFill>
                <a:latin typeface="+mj-lt"/>
                <a:ea typeface="+mj-ea"/>
                <a:cs typeface="+mj-cs"/>
              </a:rPr>
              <a:t> </a:t>
            </a:r>
            <a:r>
              <a:rPr lang="en-US" sz="4100" kern="1200" dirty="0" err="1">
                <a:solidFill>
                  <a:schemeClr val="accent1"/>
                </a:solidFill>
                <a:latin typeface="+mj-lt"/>
                <a:ea typeface="+mj-ea"/>
                <a:cs typeface="+mj-cs"/>
              </a:rPr>
              <a:t>problemløsning</a:t>
            </a:r>
            <a:endParaRPr lang="en-US" sz="4100" kern="1200" dirty="0">
              <a:solidFill>
                <a:schemeClr val="accent1"/>
              </a:solidFill>
              <a:latin typeface="+mj-lt"/>
              <a:ea typeface="+mj-ea"/>
              <a:cs typeface="+mj-cs"/>
            </a:endParaRPr>
          </a:p>
        </p:txBody>
      </p:sp>
      <p:sp>
        <p:nvSpPr>
          <p:cNvPr id="3" name="Plassholder for innhold 2"/>
          <p:cNvSpPr>
            <a:spLocks noGrp="1"/>
          </p:cNvSpPr>
          <p:nvPr>
            <p:ph idx="4294967295"/>
          </p:nvPr>
        </p:nvSpPr>
        <p:spPr>
          <a:xfrm>
            <a:off x="5815013" y="963613"/>
            <a:ext cx="6376987" cy="4930775"/>
          </a:xfrm>
        </p:spPr>
        <p:txBody>
          <a:bodyPr vert="horz" lIns="91440" tIns="45720" rIns="91440" bIns="45720" rtlCol="0" anchor="ctr">
            <a:normAutofit/>
          </a:bodyPr>
          <a:lstStyle/>
          <a:p>
            <a:pPr marL="0">
              <a:spcBef>
                <a:spcPts val="635"/>
              </a:spcBef>
            </a:pPr>
            <a:r>
              <a:rPr lang="en-US" sz="2400" dirty="0" err="1"/>
              <a:t>Stol</a:t>
            </a:r>
            <a:r>
              <a:rPr lang="en-US" sz="2400" dirty="0"/>
              <a:t> </a:t>
            </a:r>
            <a:r>
              <a:rPr lang="en-US" sz="2400" dirty="0" err="1"/>
              <a:t>på</a:t>
            </a:r>
            <a:r>
              <a:rPr lang="en-US" sz="2400" dirty="0"/>
              <a:t> </a:t>
            </a:r>
            <a:r>
              <a:rPr lang="en-US" sz="2400" dirty="0" err="1"/>
              <a:t>prosessen</a:t>
            </a:r>
            <a:endParaRPr lang="en-US" sz="2400" dirty="0"/>
          </a:p>
          <a:p>
            <a:pPr marL="0">
              <a:spcBef>
                <a:spcPts val="600"/>
              </a:spcBef>
            </a:pPr>
            <a:endParaRPr lang="en-US" sz="2400" dirty="0"/>
          </a:p>
          <a:p>
            <a:pPr marL="0" indent="0">
              <a:spcBef>
                <a:spcPts val="600"/>
              </a:spcBef>
              <a:buNone/>
            </a:pPr>
            <a:r>
              <a:rPr lang="en-US" sz="2400" dirty="0"/>
              <a:t>- </a:t>
            </a:r>
            <a:r>
              <a:rPr lang="en-US" sz="2400" dirty="0" err="1"/>
              <a:t>og</a:t>
            </a:r>
            <a:r>
              <a:rPr lang="en-US" sz="2400" dirty="0"/>
              <a:t> du </a:t>
            </a:r>
            <a:r>
              <a:rPr lang="en-US" sz="2400" dirty="0" err="1"/>
              <a:t>vil</a:t>
            </a:r>
            <a:r>
              <a:rPr lang="en-US" sz="2400" dirty="0"/>
              <a:t> </a:t>
            </a:r>
            <a:r>
              <a:rPr lang="en-US" sz="2400" dirty="0" err="1"/>
              <a:t>blive</a:t>
            </a:r>
            <a:r>
              <a:rPr lang="en-US" sz="2400" dirty="0"/>
              <a:t> </a:t>
            </a:r>
            <a:r>
              <a:rPr lang="en-US" sz="2400" dirty="0" err="1"/>
              <a:t>overrasket</a:t>
            </a:r>
            <a:r>
              <a:rPr lang="en-US" sz="2400" dirty="0"/>
              <a:t> over </a:t>
            </a:r>
            <a:r>
              <a:rPr lang="en-US" sz="2400" dirty="0" err="1"/>
              <a:t>hvor</a:t>
            </a:r>
            <a:r>
              <a:rPr lang="en-US" sz="2400" dirty="0"/>
              <a:t> </a:t>
            </a:r>
            <a:r>
              <a:rPr lang="en-US" sz="2400" dirty="0" err="1"/>
              <a:t>hurtigt</a:t>
            </a:r>
            <a:r>
              <a:rPr lang="en-US" sz="2400" dirty="0"/>
              <a:t> du </a:t>
            </a:r>
            <a:r>
              <a:rPr lang="en-US" sz="2400" dirty="0" err="1"/>
              <a:t>vil</a:t>
            </a:r>
            <a:r>
              <a:rPr lang="en-US" sz="2400" dirty="0"/>
              <a:t> se </a:t>
            </a:r>
            <a:r>
              <a:rPr lang="en-US" sz="2400" dirty="0" err="1"/>
              <a:t>resultater</a:t>
            </a:r>
            <a:r>
              <a:rPr lang="en-US" sz="2400" dirty="0"/>
              <a:t>!</a:t>
            </a:r>
          </a:p>
          <a:p>
            <a:endParaRPr lang="en-US" sz="2400" dirty="0"/>
          </a:p>
        </p:txBody>
      </p:sp>
      <p:sp>
        <p:nvSpPr>
          <p:cNvPr id="5" name="Plassholder for bunntekst 3">
            <a:extLst>
              <a:ext uri="{FF2B5EF4-FFF2-40B4-BE49-F238E27FC236}">
                <a16:creationId xmlns:a16="http://schemas.microsoft.com/office/drawing/2014/main" id="{E2D391DE-7907-E04B-8BAB-F2B27E6453BB}"/>
              </a:ext>
            </a:extLst>
          </p:cNvPr>
          <p:cNvSpPr txBox="1">
            <a:spLocks/>
          </p:cNvSpPr>
          <p:nvPr/>
        </p:nvSpPr>
        <p:spPr>
          <a:xfrm>
            <a:off x="4141073" y="6200049"/>
            <a:ext cx="4114800"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Psykoterapeut</a:t>
            </a:r>
            <a:r>
              <a:rPr lang="en-US" dirty="0"/>
              <a:t> MPF Charlotte </a:t>
            </a:r>
            <a:r>
              <a:rPr lang="en-US" dirty="0" err="1"/>
              <a:t>Krolykke</a:t>
            </a:r>
            <a:r>
              <a:rPr lang="en-US" dirty="0"/>
              <a:t>                                                    Copyright Joanne Dolhanty 2018</a:t>
            </a:r>
            <a:endParaRPr lang="nb-NO" dirty="0"/>
          </a:p>
        </p:txBody>
      </p:sp>
      <p:pic>
        <p:nvPicPr>
          <p:cNvPr id="6" name="Billede 5">
            <a:extLst>
              <a:ext uri="{FF2B5EF4-FFF2-40B4-BE49-F238E27FC236}">
                <a16:creationId xmlns:a16="http://schemas.microsoft.com/office/drawing/2014/main" id="{BB136F2D-F8A3-E549-A8DD-4BEE7DFEA6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078" y="1975008"/>
            <a:ext cx="4368800" cy="2907983"/>
          </a:xfrm>
          <a:prstGeom prst="rect">
            <a:avLst/>
          </a:prstGeom>
        </p:spPr>
      </p:pic>
    </p:spTree>
    <p:extLst>
      <p:ext uri="{BB962C8B-B14F-4D97-AF65-F5344CB8AC3E}">
        <p14:creationId xmlns:p14="http://schemas.microsoft.com/office/powerpoint/2010/main" val="7423873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4" name="Tittel 3"/>
          <p:cNvSpPr>
            <a:spLocks noGrp="1"/>
          </p:cNvSpPr>
          <p:nvPr>
            <p:ph type="title" idx="4294967295"/>
          </p:nvPr>
        </p:nvSpPr>
        <p:spPr>
          <a:xfrm>
            <a:off x="0" y="431800"/>
            <a:ext cx="7750175" cy="1133231"/>
          </a:xfrm>
        </p:spPr>
        <p:txBody>
          <a:bodyPr vert="horz" lIns="91440" tIns="45720" rIns="91440" bIns="45720" rtlCol="0" anchor="ctr">
            <a:normAutofit/>
          </a:bodyPr>
          <a:lstStyle/>
          <a:p>
            <a:pPr algn="r"/>
            <a:r>
              <a:rPr lang="en-US" b="1" kern="1200" dirty="0" err="1">
                <a:solidFill>
                  <a:schemeClr val="accent1"/>
                </a:solidFill>
                <a:latin typeface="+mj-lt"/>
                <a:ea typeface="+mj-ea"/>
                <a:cs typeface="+mj-cs"/>
              </a:rPr>
              <a:t>Hvordan</a:t>
            </a:r>
            <a:r>
              <a:rPr lang="en-US" b="1" kern="1200" dirty="0">
                <a:solidFill>
                  <a:schemeClr val="accent1"/>
                </a:solidFill>
                <a:latin typeface="+mj-lt"/>
                <a:ea typeface="+mj-ea"/>
                <a:cs typeface="+mj-cs"/>
              </a:rPr>
              <a:t> </a:t>
            </a:r>
            <a:r>
              <a:rPr lang="en-US" b="1" kern="1200" dirty="0" err="1">
                <a:solidFill>
                  <a:schemeClr val="accent1"/>
                </a:solidFill>
                <a:latin typeface="+mj-lt"/>
                <a:ea typeface="+mj-ea"/>
                <a:cs typeface="+mj-cs"/>
              </a:rPr>
              <a:t>undgår</a:t>
            </a:r>
            <a:r>
              <a:rPr lang="en-US" b="1" kern="1200" dirty="0">
                <a:solidFill>
                  <a:schemeClr val="accent1"/>
                </a:solidFill>
                <a:latin typeface="+mj-lt"/>
                <a:ea typeface="+mj-ea"/>
                <a:cs typeface="+mj-cs"/>
              </a:rPr>
              <a:t> vi </a:t>
            </a:r>
            <a:r>
              <a:rPr lang="en-US" b="1" dirty="0">
                <a:solidFill>
                  <a:schemeClr val="accent1"/>
                </a:solidFill>
              </a:rPr>
              <a:t>at</a:t>
            </a:r>
            <a:r>
              <a:rPr lang="en-US" b="1" kern="1200" dirty="0">
                <a:solidFill>
                  <a:schemeClr val="accent1"/>
                </a:solidFill>
                <a:latin typeface="+mj-lt"/>
                <a:ea typeface="+mj-ea"/>
                <a:cs typeface="+mj-cs"/>
              </a:rPr>
              <a:t> undgå?</a:t>
            </a:r>
            <a:endParaRPr lang="en-US" kern="1200" dirty="0">
              <a:solidFill>
                <a:schemeClr val="accent1"/>
              </a:solidFill>
              <a:latin typeface="+mj-lt"/>
              <a:ea typeface="+mj-ea"/>
              <a:cs typeface="+mj-cs"/>
            </a:endParaRPr>
          </a:p>
        </p:txBody>
      </p:sp>
      <p:sp>
        <p:nvSpPr>
          <p:cNvPr id="5" name="Plassholder for innhold 4"/>
          <p:cNvSpPr>
            <a:spLocks noGrp="1"/>
          </p:cNvSpPr>
          <p:nvPr>
            <p:ph idx="4294967295"/>
          </p:nvPr>
        </p:nvSpPr>
        <p:spPr>
          <a:xfrm>
            <a:off x="5813425" y="1425575"/>
            <a:ext cx="6378575" cy="4930775"/>
          </a:xfrm>
        </p:spPr>
        <p:txBody>
          <a:bodyPr vert="horz" lIns="91440" tIns="45720" rIns="91440" bIns="45720" rtlCol="0" anchor="ctr">
            <a:normAutofit/>
          </a:bodyPr>
          <a:lstStyle/>
          <a:p>
            <a:pPr marL="0"/>
            <a:r>
              <a:rPr lang="en-US" sz="2400" dirty="0"/>
              <a:t>Vi </a:t>
            </a:r>
            <a:r>
              <a:rPr lang="en-US" sz="2400" dirty="0" err="1"/>
              <a:t>lærer</a:t>
            </a:r>
            <a:r>
              <a:rPr lang="en-US" sz="2400" dirty="0"/>
              <a:t> </a:t>
            </a:r>
            <a:r>
              <a:rPr lang="en-US" sz="2400" dirty="0" err="1"/>
              <a:t>forældre</a:t>
            </a:r>
            <a:r>
              <a:rPr lang="en-US" sz="2400" dirty="0"/>
              <a:t>, </a:t>
            </a:r>
            <a:r>
              <a:rPr lang="en-US" sz="2400" dirty="0" err="1"/>
              <a:t>hvordan</a:t>
            </a:r>
            <a:r>
              <a:rPr lang="en-US" sz="2400" dirty="0"/>
              <a:t> de </a:t>
            </a:r>
            <a:r>
              <a:rPr lang="en-US" sz="2400" dirty="0" err="1"/>
              <a:t>kan</a:t>
            </a:r>
            <a:r>
              <a:rPr lang="en-US" sz="2400" dirty="0"/>
              <a:t> </a:t>
            </a:r>
            <a:r>
              <a:rPr lang="en-US" sz="2400" dirty="0" err="1"/>
              <a:t>møde</a:t>
            </a:r>
            <a:r>
              <a:rPr lang="en-US" sz="2400" dirty="0"/>
              <a:t> </a:t>
            </a:r>
            <a:r>
              <a:rPr lang="en-US" sz="2400" dirty="0" err="1"/>
              <a:t>barnets</a:t>
            </a:r>
            <a:r>
              <a:rPr lang="en-US" sz="2400" dirty="0"/>
              <a:t> </a:t>
            </a:r>
            <a:r>
              <a:rPr lang="en-US" sz="2400" dirty="0" err="1"/>
              <a:t>følelser</a:t>
            </a:r>
            <a:r>
              <a:rPr lang="en-US" sz="2400" dirty="0"/>
              <a:t> </a:t>
            </a:r>
            <a:r>
              <a:rPr lang="en-US" sz="2400" dirty="0" err="1"/>
              <a:t>ved</a:t>
            </a:r>
            <a:r>
              <a:rPr lang="en-US" sz="2400" dirty="0"/>
              <a:t> at </a:t>
            </a:r>
            <a:r>
              <a:rPr lang="en-US" sz="2400" dirty="0" err="1"/>
              <a:t>fokusere</a:t>
            </a:r>
            <a:r>
              <a:rPr lang="en-US" sz="2400" dirty="0"/>
              <a:t> </a:t>
            </a:r>
            <a:r>
              <a:rPr lang="en-US" sz="2400" i="1" dirty="0" err="1"/>
              <a:t>på</a:t>
            </a:r>
            <a:r>
              <a:rPr lang="en-US" sz="2400" dirty="0"/>
              <a:t> </a:t>
            </a:r>
            <a:r>
              <a:rPr lang="en-US" sz="2400" dirty="0" err="1"/>
              <a:t>følelsene</a:t>
            </a:r>
            <a:r>
              <a:rPr lang="en-US" sz="2400" dirty="0"/>
              <a:t> – </a:t>
            </a:r>
            <a:r>
              <a:rPr lang="en-US" sz="2400" dirty="0" err="1"/>
              <a:t>være</a:t>
            </a:r>
            <a:r>
              <a:rPr lang="en-US" sz="2400" dirty="0"/>
              <a:t> </a:t>
            </a:r>
            <a:r>
              <a:rPr lang="en-US" sz="2400" dirty="0" err="1"/>
              <a:t>barnets</a:t>
            </a:r>
            <a:r>
              <a:rPr lang="en-US" sz="2400" dirty="0"/>
              <a:t> EMOTIONSVEJLEDER</a:t>
            </a:r>
          </a:p>
          <a:p>
            <a:pPr marL="0"/>
            <a:endParaRPr lang="en-US" sz="2400" b="1" dirty="0"/>
          </a:p>
          <a:p>
            <a:r>
              <a:rPr lang="en-US" sz="2400" dirty="0" err="1"/>
              <a:t>Aktivere</a:t>
            </a:r>
            <a:r>
              <a:rPr lang="en-US" sz="2400" dirty="0"/>
              <a:t> for at </a:t>
            </a:r>
            <a:r>
              <a:rPr lang="en-US" sz="2400" dirty="0" err="1"/>
              <a:t>følelsen</a:t>
            </a:r>
            <a:r>
              <a:rPr lang="en-US" sz="2400" dirty="0"/>
              <a:t> </a:t>
            </a:r>
            <a:r>
              <a:rPr lang="en-US" sz="2400" dirty="0" err="1"/>
              <a:t>skal</a:t>
            </a:r>
            <a:r>
              <a:rPr lang="en-US" sz="2400" dirty="0"/>
              <a:t> </a:t>
            </a:r>
            <a:r>
              <a:rPr lang="en-US" sz="2400" dirty="0" err="1"/>
              <a:t>virke</a:t>
            </a:r>
            <a:endParaRPr lang="en-US" sz="2400" dirty="0"/>
          </a:p>
          <a:p>
            <a:r>
              <a:rPr lang="en-US" sz="2400" dirty="0" err="1"/>
              <a:t>Ændre</a:t>
            </a:r>
            <a:r>
              <a:rPr lang="en-US" sz="2400" dirty="0"/>
              <a:t> </a:t>
            </a:r>
            <a:r>
              <a:rPr lang="en-US" sz="2400" dirty="0" err="1"/>
              <a:t>følelser</a:t>
            </a:r>
            <a:r>
              <a:rPr lang="en-US" sz="2400" dirty="0"/>
              <a:t> med </a:t>
            </a:r>
            <a:r>
              <a:rPr lang="en-US" sz="2400" dirty="0" err="1"/>
              <a:t>følelser</a:t>
            </a:r>
            <a:endParaRPr lang="en-US" sz="2400" dirty="0"/>
          </a:p>
          <a:p>
            <a:r>
              <a:rPr lang="en-US" sz="2400" dirty="0" err="1"/>
              <a:t>Følelser</a:t>
            </a:r>
            <a:r>
              <a:rPr lang="en-US" sz="2400" dirty="0"/>
              <a:t> </a:t>
            </a:r>
            <a:r>
              <a:rPr lang="en-US" sz="2400" dirty="0" err="1"/>
              <a:t>regulerer</a:t>
            </a:r>
            <a:r>
              <a:rPr lang="en-US" sz="2400" dirty="0"/>
              <a:t>!</a:t>
            </a:r>
          </a:p>
          <a:p>
            <a:r>
              <a:rPr lang="en-US" sz="2400" dirty="0" err="1"/>
              <a:t>Samregulering</a:t>
            </a:r>
            <a:r>
              <a:rPr lang="en-US" sz="2400" dirty="0"/>
              <a:t> til </a:t>
            </a:r>
            <a:r>
              <a:rPr lang="en-US" sz="2400" dirty="0" err="1"/>
              <a:t>selvregulering</a:t>
            </a:r>
            <a:endParaRPr lang="en-US" sz="2400" dirty="0"/>
          </a:p>
          <a:p>
            <a:pPr marL="0" indent="0">
              <a:buNone/>
            </a:pPr>
            <a:endParaRPr lang="en-US" sz="2400" dirty="0"/>
          </a:p>
          <a:p>
            <a:pPr marL="0" indent="0">
              <a:buNone/>
            </a:pPr>
            <a:r>
              <a:rPr lang="en-US" sz="2400" i="1" dirty="0"/>
              <a:t>“You have to arrive to a place before you can leave”</a:t>
            </a:r>
            <a:r>
              <a:rPr lang="en-US" sz="2400" dirty="0"/>
              <a:t> – Leslie Greenberg</a:t>
            </a:r>
            <a:endParaRPr lang="en-US" sz="2400" i="1" dirty="0"/>
          </a:p>
          <a:p>
            <a:pPr marL="0" indent="0">
              <a:buNone/>
            </a:pPr>
            <a:endParaRPr lang="en-US" sz="2400" dirty="0"/>
          </a:p>
        </p:txBody>
      </p:sp>
      <p:sp>
        <p:nvSpPr>
          <p:cNvPr id="6" name="Plassholder for bunntekst 3">
            <a:extLst>
              <a:ext uri="{FF2B5EF4-FFF2-40B4-BE49-F238E27FC236}">
                <a16:creationId xmlns:a16="http://schemas.microsoft.com/office/drawing/2014/main" id="{D7F3DD0B-0C7A-CE49-AFCF-D8DB4429B55D}"/>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Psykoterapeut MPF Charlotte Krolykke                                                    Copyright Joanne Dolhanty 2018</a:t>
            </a:r>
            <a:endParaRPr lang="nb-NO" dirty="0"/>
          </a:p>
        </p:txBody>
      </p:sp>
      <p:pic>
        <p:nvPicPr>
          <p:cNvPr id="7" name="Billede 6">
            <a:extLst>
              <a:ext uri="{FF2B5EF4-FFF2-40B4-BE49-F238E27FC236}">
                <a16:creationId xmlns:a16="http://schemas.microsoft.com/office/drawing/2014/main" id="{5D3CDEFB-4CF7-EE43-83C5-5613199F5D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571" y="1848094"/>
            <a:ext cx="5046283" cy="3161812"/>
          </a:xfrm>
          <a:prstGeom prst="rect">
            <a:avLst/>
          </a:prstGeom>
        </p:spPr>
      </p:pic>
    </p:spTree>
    <p:extLst>
      <p:ext uri="{BB962C8B-B14F-4D97-AF65-F5344CB8AC3E}">
        <p14:creationId xmlns:p14="http://schemas.microsoft.com/office/powerpoint/2010/main" val="111344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E6FA83-7585-46A0-8896-EC5D938F1414}"/>
              </a:ext>
            </a:extLst>
          </p:cNvPr>
          <p:cNvSpPr>
            <a:spLocks noGrp="1"/>
          </p:cNvSpPr>
          <p:nvPr>
            <p:ph type="title"/>
          </p:nvPr>
        </p:nvSpPr>
        <p:spPr>
          <a:xfrm>
            <a:off x="3401785" y="2618468"/>
            <a:ext cx="5388429" cy="1325563"/>
          </a:xfrm>
        </p:spPr>
        <p:txBody>
          <a:bodyPr/>
          <a:lstStyle/>
          <a:p>
            <a:r>
              <a:rPr lang="nb-NO" dirty="0">
                <a:solidFill>
                  <a:srgbClr val="5EA4C9"/>
                </a:solidFill>
              </a:rPr>
              <a:t>PAUSE 14:15-14:30</a:t>
            </a:r>
          </a:p>
        </p:txBody>
      </p:sp>
      <p:sp>
        <p:nvSpPr>
          <p:cNvPr id="3" name="Plassholder for bunntekst 2">
            <a:extLst>
              <a:ext uri="{FF2B5EF4-FFF2-40B4-BE49-F238E27FC236}">
                <a16:creationId xmlns:a16="http://schemas.microsoft.com/office/drawing/2014/main" id="{804E0209-4D71-441D-B7DD-89DE17363851}"/>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34116629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F808FC16-8D9F-440A-A7A9-CCD1DBBD9DE7}"/>
              </a:ext>
            </a:extLst>
          </p:cNvPr>
          <p:cNvPicPr>
            <a:picLocks noChangeAspect="1"/>
          </p:cNvPicPr>
          <p:nvPr/>
        </p:nvPicPr>
        <p:blipFill rotWithShape="1">
          <a:blip r:embed="rId3">
            <a:extLst>
              <a:ext uri="{28A0092B-C50C-407E-A947-70E740481C1C}">
                <a14:useLocalDpi xmlns:a14="http://schemas.microsoft.com/office/drawing/2010/main" val="0"/>
              </a:ext>
            </a:extLst>
          </a:blip>
          <a:srcRect t="8614" b="7117"/>
          <a:stretch/>
        </p:blipFill>
        <p:spPr>
          <a:xfrm>
            <a:off x="20" y="10"/>
            <a:ext cx="12191980" cy="6857990"/>
          </a:xfrm>
          <a:prstGeom prst="rect">
            <a:avLst/>
          </a:prstGeom>
        </p:spPr>
      </p:pic>
      <p:sp>
        <p:nvSpPr>
          <p:cNvPr id="2" name="Tittel 1">
            <a:extLst>
              <a:ext uri="{FF2B5EF4-FFF2-40B4-BE49-F238E27FC236}">
                <a16:creationId xmlns:a16="http://schemas.microsoft.com/office/drawing/2014/main" id="{681166C2-5C26-48CE-87F1-E63A9F51D311}"/>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dirty="0" err="1">
                <a:solidFill>
                  <a:schemeClr val="bg1"/>
                </a:solidFill>
              </a:rPr>
              <a:t>Øge</a:t>
            </a:r>
            <a:r>
              <a:rPr lang="en-US" sz="4000" dirty="0">
                <a:solidFill>
                  <a:schemeClr val="bg1"/>
                </a:solidFill>
              </a:rPr>
              <a:t> </a:t>
            </a:r>
            <a:r>
              <a:rPr lang="en-US" sz="4000" dirty="0" err="1">
                <a:solidFill>
                  <a:schemeClr val="bg1"/>
                </a:solidFill>
              </a:rPr>
              <a:t>motivationen</a:t>
            </a:r>
            <a:endParaRPr lang="en-US" sz="4000" dirty="0">
              <a:solidFill>
                <a:schemeClr val="bg1"/>
              </a:solidFill>
            </a:endParaRPr>
          </a:p>
        </p:txBody>
      </p:sp>
      <p:sp>
        <p:nvSpPr>
          <p:cNvPr id="3" name="Plassholder for bunntekst 2">
            <a:extLst>
              <a:ext uri="{FF2B5EF4-FFF2-40B4-BE49-F238E27FC236}">
                <a16:creationId xmlns:a16="http://schemas.microsoft.com/office/drawing/2014/main" id="{BC580517-4700-4CD3-A5B9-5298A3973DE0}"/>
              </a:ext>
            </a:extLst>
          </p:cNvPr>
          <p:cNvSpPr>
            <a:spLocks noGrp="1"/>
          </p:cNvSpPr>
          <p:nvPr>
            <p:ph type="ftr" sz="quarter" idx="11"/>
          </p:nvPr>
        </p:nvSpPr>
        <p:spPr>
          <a:xfrm>
            <a:off x="8413531" y="6137248"/>
            <a:ext cx="3069020" cy="361977"/>
          </a:xfrm>
        </p:spPr>
        <p:txBody>
          <a:bodyPr vert="horz" lIns="91440" tIns="45720" rIns="91440" bIns="45720" rtlCol="0" anchor="ctr">
            <a:normAutofit/>
          </a:bodyPr>
          <a:lstStyle/>
          <a:p>
            <a:pPr>
              <a:lnSpc>
                <a:spcPct val="90000"/>
              </a:lnSpc>
              <a:spcAft>
                <a:spcPts val="600"/>
              </a:spcAft>
              <a:defRPr/>
            </a:pPr>
            <a:r>
              <a:rPr lang="en-US" sz="900" kern="1200">
                <a:solidFill>
                  <a:schemeClr val="tx1"/>
                </a:solidFill>
                <a:latin typeface="Calibri" panose="020F0502020204030204"/>
                <a:ea typeface="+mn-ea"/>
                <a:cs typeface="+mn-cs"/>
              </a:rPr>
              <a:t>Psykoterapeut MPF Charlotte Krolykke                                                    Copyright Joanne Dolhanty 2018</a:t>
            </a:r>
          </a:p>
        </p:txBody>
      </p:sp>
    </p:spTree>
    <p:extLst>
      <p:ext uri="{BB962C8B-B14F-4D97-AF65-F5344CB8AC3E}">
        <p14:creationId xmlns:p14="http://schemas.microsoft.com/office/powerpoint/2010/main" val="37397337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9A120C-1610-4C0C-8719-255974A41E36}"/>
              </a:ext>
            </a:extLst>
          </p:cNvPr>
          <p:cNvSpPr>
            <a:spLocks noGrp="1"/>
          </p:cNvSpPr>
          <p:nvPr>
            <p:ph type="title"/>
          </p:nvPr>
        </p:nvSpPr>
        <p:spPr/>
        <p:txBody>
          <a:bodyPr/>
          <a:lstStyle/>
          <a:p>
            <a:r>
              <a:rPr lang="nb-NO" dirty="0" err="1">
                <a:solidFill>
                  <a:srgbClr val="5EA4C9"/>
                </a:solidFill>
                <a:cs typeface="Calibri Light"/>
              </a:rPr>
              <a:t>Øge</a:t>
            </a:r>
            <a:r>
              <a:rPr lang="nb-NO" dirty="0">
                <a:solidFill>
                  <a:srgbClr val="5EA4C9"/>
                </a:solidFill>
                <a:cs typeface="Calibri Light"/>
              </a:rPr>
              <a:t> </a:t>
            </a:r>
            <a:r>
              <a:rPr lang="nb-NO" dirty="0" err="1">
                <a:solidFill>
                  <a:srgbClr val="5EA4C9"/>
                </a:solidFill>
                <a:cs typeface="Calibri Light"/>
              </a:rPr>
              <a:t>motivationen</a:t>
            </a:r>
            <a:endParaRPr lang="nb-NO" dirty="0">
              <a:solidFill>
                <a:srgbClr val="5EA4C9"/>
              </a:solidFill>
            </a:endParaRPr>
          </a:p>
        </p:txBody>
      </p:sp>
      <p:sp>
        <p:nvSpPr>
          <p:cNvPr id="3" name="Plassholder for innhold 2">
            <a:extLst>
              <a:ext uri="{FF2B5EF4-FFF2-40B4-BE49-F238E27FC236}">
                <a16:creationId xmlns:a16="http://schemas.microsoft.com/office/drawing/2014/main" id="{F208B50E-87E9-4173-88F4-5AEB5F6BC259}"/>
              </a:ext>
            </a:extLst>
          </p:cNvPr>
          <p:cNvSpPr>
            <a:spLocks noGrp="1"/>
          </p:cNvSpPr>
          <p:nvPr>
            <p:ph idx="1"/>
          </p:nvPr>
        </p:nvSpPr>
        <p:spPr>
          <a:xfrm>
            <a:off x="838199" y="1825625"/>
            <a:ext cx="10793819" cy="4351338"/>
          </a:xfrm>
        </p:spPr>
        <p:txBody>
          <a:bodyPr vert="horz" lIns="91440" tIns="45720" rIns="91440" bIns="45720" rtlCol="0" anchor="t">
            <a:normAutofit/>
          </a:bodyPr>
          <a:lstStyle/>
          <a:p>
            <a:pPr marL="0" indent="0" algn="ctr">
              <a:buNone/>
            </a:pPr>
            <a:r>
              <a:rPr lang="nb-NO" dirty="0">
                <a:cs typeface="Calibri"/>
              </a:rPr>
              <a:t>Er du klar – villig – i stand til</a:t>
            </a:r>
            <a:endParaRPr lang="en-US" dirty="0">
              <a:cs typeface="Calibri"/>
            </a:endParaRPr>
          </a:p>
          <a:p>
            <a:pPr marL="0" indent="0" algn="ctr"/>
            <a:endParaRPr lang="nb-NO" dirty="0">
              <a:cs typeface="Calibri"/>
            </a:endParaRPr>
          </a:p>
          <a:p>
            <a:pPr marL="0" indent="0" algn="ctr">
              <a:buNone/>
            </a:pPr>
            <a:r>
              <a:rPr lang="nb-NO" dirty="0">
                <a:cs typeface="Calibri"/>
              </a:rPr>
              <a:t>Alle </a:t>
            </a:r>
            <a:r>
              <a:rPr lang="nb-NO" dirty="0" err="1">
                <a:cs typeface="Calibri"/>
              </a:rPr>
              <a:t>forældre</a:t>
            </a:r>
            <a:r>
              <a:rPr lang="nb-NO" dirty="0">
                <a:cs typeface="Calibri"/>
              </a:rPr>
              <a:t> er </a:t>
            </a:r>
            <a:r>
              <a:rPr lang="nb-NO" dirty="0" err="1">
                <a:cs typeface="Calibri"/>
              </a:rPr>
              <a:t>motiveret</a:t>
            </a:r>
            <a:r>
              <a:rPr lang="nb-NO" dirty="0">
                <a:cs typeface="Calibri"/>
              </a:rPr>
              <a:t> for at </a:t>
            </a:r>
            <a:r>
              <a:rPr lang="nb-NO" dirty="0" err="1">
                <a:cs typeface="Calibri"/>
              </a:rPr>
              <a:t>hjælpe</a:t>
            </a:r>
            <a:r>
              <a:rPr lang="nb-NO" dirty="0">
                <a:cs typeface="Calibri"/>
              </a:rPr>
              <a:t> </a:t>
            </a:r>
            <a:r>
              <a:rPr lang="nb-NO" dirty="0" err="1">
                <a:cs typeface="Calibri"/>
              </a:rPr>
              <a:t>sit</a:t>
            </a:r>
            <a:r>
              <a:rPr lang="nb-NO" dirty="0">
                <a:cs typeface="Calibri"/>
              </a:rPr>
              <a:t> barn</a:t>
            </a:r>
            <a:endParaRPr lang="en-US" dirty="0">
              <a:cs typeface="Calibri"/>
            </a:endParaRPr>
          </a:p>
          <a:p>
            <a:pPr marL="0" indent="0" algn="ctr">
              <a:buNone/>
            </a:pPr>
            <a:r>
              <a:rPr lang="nb-NO" dirty="0">
                <a:cs typeface="Calibri"/>
              </a:rPr>
              <a:t>Men </a:t>
            </a:r>
            <a:r>
              <a:rPr lang="nb-NO" dirty="0" err="1">
                <a:cs typeface="Calibri"/>
              </a:rPr>
              <a:t>nogle</a:t>
            </a:r>
            <a:r>
              <a:rPr lang="nb-NO" dirty="0">
                <a:cs typeface="Calibri"/>
              </a:rPr>
              <a:t> gange er vi mere </a:t>
            </a:r>
            <a:r>
              <a:rPr lang="nb-NO" dirty="0" err="1">
                <a:cs typeface="Calibri"/>
              </a:rPr>
              <a:t>motiveret</a:t>
            </a:r>
            <a:r>
              <a:rPr lang="nb-NO" dirty="0">
                <a:cs typeface="Calibri"/>
              </a:rPr>
              <a:t> for at </a:t>
            </a:r>
            <a:r>
              <a:rPr lang="nb-NO" dirty="0" err="1">
                <a:cs typeface="Calibri"/>
              </a:rPr>
              <a:t>undgå</a:t>
            </a:r>
            <a:r>
              <a:rPr lang="nb-NO" dirty="0">
                <a:cs typeface="Calibri"/>
              </a:rPr>
              <a:t> egne ubehagelige følelser</a:t>
            </a:r>
            <a:endParaRPr lang="en-US" dirty="0">
              <a:cs typeface="Calibri"/>
            </a:endParaRPr>
          </a:p>
          <a:p>
            <a:pPr marL="0" indent="0" algn="ctr"/>
            <a:endParaRPr lang="nb-NO" dirty="0">
              <a:cs typeface="Calibri"/>
            </a:endParaRPr>
          </a:p>
          <a:p>
            <a:pPr marL="0" indent="0" algn="ctr">
              <a:buNone/>
            </a:pPr>
            <a:r>
              <a:rPr lang="nb-NO" dirty="0">
                <a:cs typeface="Calibri"/>
              </a:rPr>
              <a:t>= konkurrerende </a:t>
            </a:r>
            <a:r>
              <a:rPr lang="nb-NO" dirty="0" err="1">
                <a:cs typeface="Calibri"/>
              </a:rPr>
              <a:t>motivation</a:t>
            </a:r>
            <a:endParaRPr lang="en-US" dirty="0">
              <a:cs typeface="Calibri"/>
            </a:endParaRPr>
          </a:p>
          <a:p>
            <a:pPr marL="0" indent="0" algn="ctr"/>
            <a:endParaRPr lang="nb-NO" dirty="0">
              <a:cs typeface="Calibri"/>
            </a:endParaRPr>
          </a:p>
          <a:p>
            <a:endParaRPr lang="nb-NO" dirty="0">
              <a:cs typeface="Calibri"/>
            </a:endParaRPr>
          </a:p>
        </p:txBody>
      </p:sp>
      <p:sp>
        <p:nvSpPr>
          <p:cNvPr id="4" name="Plassholder for bunntekst 3">
            <a:extLst>
              <a:ext uri="{FF2B5EF4-FFF2-40B4-BE49-F238E27FC236}">
                <a16:creationId xmlns:a16="http://schemas.microsoft.com/office/drawing/2014/main" id="{FA405AC1-89D9-4267-9AFE-440196E48164}"/>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6085245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B1C2E-7336-411C-90D4-8EE418718186}"/>
              </a:ext>
            </a:extLst>
          </p:cNvPr>
          <p:cNvSpPr>
            <a:spLocks noGrp="1"/>
          </p:cNvSpPr>
          <p:nvPr/>
        </p:nvSpPr>
        <p:spPr>
          <a:xfrm>
            <a:off x="2562578" y="365125"/>
            <a:ext cx="69624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CA" dirty="0" err="1">
                <a:solidFill>
                  <a:srgbClr val="5EA4C9"/>
                </a:solidFill>
              </a:rPr>
              <a:t>Holde</a:t>
            </a:r>
            <a:r>
              <a:rPr lang="en-CA" dirty="0">
                <a:solidFill>
                  <a:srgbClr val="5EA4C9"/>
                </a:solidFill>
              </a:rPr>
              <a:t> </a:t>
            </a:r>
            <a:r>
              <a:rPr lang="en-CA" dirty="0" err="1">
                <a:solidFill>
                  <a:srgbClr val="5EA4C9"/>
                </a:solidFill>
              </a:rPr>
              <a:t>på</a:t>
            </a:r>
            <a:r>
              <a:rPr lang="en-CA" dirty="0">
                <a:solidFill>
                  <a:srgbClr val="5EA4C9"/>
                </a:solidFill>
              </a:rPr>
              <a:t> </a:t>
            </a:r>
            <a:r>
              <a:rPr lang="en-CA" dirty="0" err="1">
                <a:solidFill>
                  <a:srgbClr val="5EA4C9"/>
                </a:solidFill>
              </a:rPr>
              <a:t>gamle</a:t>
            </a:r>
            <a:r>
              <a:rPr lang="en-CA" dirty="0">
                <a:solidFill>
                  <a:srgbClr val="5EA4C9"/>
                </a:solidFill>
              </a:rPr>
              <a:t> </a:t>
            </a:r>
            <a:r>
              <a:rPr lang="en-CA" dirty="0" err="1">
                <a:solidFill>
                  <a:srgbClr val="5EA4C9"/>
                </a:solidFill>
              </a:rPr>
              <a:t>strategier</a:t>
            </a:r>
            <a:endParaRPr lang="en-CA" dirty="0">
              <a:solidFill>
                <a:srgbClr val="5EA4C9"/>
              </a:solidFill>
            </a:endParaRPr>
          </a:p>
        </p:txBody>
      </p:sp>
      <p:pic>
        <p:nvPicPr>
          <p:cNvPr id="5" name="Bilde 4">
            <a:extLst>
              <a:ext uri="{FF2B5EF4-FFF2-40B4-BE49-F238E27FC236}">
                <a16:creationId xmlns:a16="http://schemas.microsoft.com/office/drawing/2014/main" id="{77DD0D64-18EA-428D-BB37-09FCCEE31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1059" y="1690688"/>
            <a:ext cx="6346496" cy="4693762"/>
          </a:xfrm>
          <a:prstGeom prst="rect">
            <a:avLst/>
          </a:prstGeom>
        </p:spPr>
      </p:pic>
      <p:sp>
        <p:nvSpPr>
          <p:cNvPr id="3" name="Plassholder for bunntekst 2">
            <a:extLst>
              <a:ext uri="{FF2B5EF4-FFF2-40B4-BE49-F238E27FC236}">
                <a16:creationId xmlns:a16="http://schemas.microsoft.com/office/drawing/2014/main" id="{DBCC9890-E738-4009-988E-61D1AD001B9F}"/>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34817879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4" name="Tittel 3"/>
          <p:cNvSpPr>
            <a:spLocks noGrp="1"/>
          </p:cNvSpPr>
          <p:nvPr>
            <p:ph type="title"/>
          </p:nvPr>
        </p:nvSpPr>
        <p:spPr>
          <a:xfrm>
            <a:off x="676661" y="535534"/>
            <a:ext cx="8534400" cy="1507067"/>
          </a:xfrm>
        </p:spPr>
        <p:txBody>
          <a:bodyPr/>
          <a:lstStyle/>
          <a:p>
            <a:r>
              <a:rPr lang="nb-NO" dirty="0" err="1">
                <a:solidFill>
                  <a:srgbClr val="5EA4C9"/>
                </a:solidFill>
              </a:rPr>
              <a:t>Følefælder</a:t>
            </a:r>
            <a:endParaRPr lang="nb-NO" dirty="0">
              <a:solidFill>
                <a:srgbClr val="5EA4C9"/>
              </a:solidFill>
            </a:endParaRPr>
          </a:p>
        </p:txBody>
      </p:sp>
      <p:sp>
        <p:nvSpPr>
          <p:cNvPr id="5" name="Plassholder for innhold 4"/>
          <p:cNvSpPr>
            <a:spLocks noGrp="1"/>
          </p:cNvSpPr>
          <p:nvPr>
            <p:ph idx="1"/>
          </p:nvPr>
        </p:nvSpPr>
        <p:spPr>
          <a:xfrm>
            <a:off x="676661" y="1922582"/>
            <a:ext cx="11515339" cy="5116748"/>
          </a:xfrm>
        </p:spPr>
        <p:txBody>
          <a:bodyPr>
            <a:normAutofit/>
          </a:bodyPr>
          <a:lstStyle/>
          <a:p>
            <a:r>
              <a:rPr lang="nb-NO" sz="3200" dirty="0">
                <a:solidFill>
                  <a:schemeClr val="tx1"/>
                </a:solidFill>
              </a:rPr>
              <a:t>Jeg vil ikke validere </a:t>
            </a:r>
            <a:r>
              <a:rPr lang="nb-NO" sz="3200" dirty="0" err="1">
                <a:solidFill>
                  <a:schemeClr val="tx1"/>
                </a:solidFill>
              </a:rPr>
              <a:t>mit</a:t>
            </a:r>
            <a:r>
              <a:rPr lang="nb-NO" sz="3200" dirty="0">
                <a:solidFill>
                  <a:schemeClr val="tx1"/>
                </a:solidFill>
              </a:rPr>
              <a:t> barn</a:t>
            </a:r>
          </a:p>
          <a:p>
            <a:r>
              <a:rPr lang="nb-NO" sz="3200" dirty="0">
                <a:solidFill>
                  <a:schemeClr val="tx1"/>
                </a:solidFill>
              </a:rPr>
              <a:t>Jeg vil ikke sige </a:t>
            </a:r>
            <a:r>
              <a:rPr lang="nb-NO" sz="3200" dirty="0" err="1">
                <a:solidFill>
                  <a:schemeClr val="tx1"/>
                </a:solidFill>
              </a:rPr>
              <a:t>undskyld</a:t>
            </a:r>
            <a:endParaRPr lang="nb-NO" sz="3200" dirty="0">
              <a:solidFill>
                <a:schemeClr val="tx1"/>
              </a:solidFill>
            </a:endParaRPr>
          </a:p>
          <a:p>
            <a:r>
              <a:rPr lang="nb-NO" sz="3200" dirty="0">
                <a:solidFill>
                  <a:schemeClr val="tx1"/>
                </a:solidFill>
              </a:rPr>
              <a:t>Jeg vil ikke sætte tydelige </a:t>
            </a:r>
            <a:r>
              <a:rPr lang="nb-NO" sz="3200" dirty="0" err="1">
                <a:solidFill>
                  <a:schemeClr val="tx1"/>
                </a:solidFill>
              </a:rPr>
              <a:t>grænser</a:t>
            </a:r>
            <a:r>
              <a:rPr lang="nb-NO" sz="3200" dirty="0">
                <a:solidFill>
                  <a:schemeClr val="tx1"/>
                </a:solidFill>
              </a:rPr>
              <a:t>/jeg vil ikke </a:t>
            </a:r>
            <a:r>
              <a:rPr lang="nb-NO" sz="3200" dirty="0"/>
              <a:t>løsne </a:t>
            </a:r>
            <a:r>
              <a:rPr lang="nb-NO" sz="3200" dirty="0" err="1"/>
              <a:t>op</a:t>
            </a:r>
            <a:r>
              <a:rPr lang="nb-NO" sz="3200" dirty="0"/>
              <a:t> for</a:t>
            </a:r>
            <a:r>
              <a:rPr lang="nb-NO" sz="3200" dirty="0">
                <a:solidFill>
                  <a:schemeClr val="tx1"/>
                </a:solidFill>
              </a:rPr>
              <a:t> </a:t>
            </a:r>
            <a:r>
              <a:rPr lang="nb-NO" sz="3200" dirty="0" err="1">
                <a:solidFill>
                  <a:schemeClr val="tx1"/>
                </a:solidFill>
              </a:rPr>
              <a:t>grænserne</a:t>
            </a:r>
            <a:r>
              <a:rPr lang="nb-NO" sz="3200" dirty="0">
                <a:solidFill>
                  <a:schemeClr val="tx1"/>
                </a:solidFill>
              </a:rPr>
              <a:t> </a:t>
            </a:r>
          </a:p>
          <a:p>
            <a:pPr marL="0" indent="0">
              <a:buNone/>
            </a:pPr>
            <a:endParaRPr lang="nb-NO" sz="3200" dirty="0">
              <a:solidFill>
                <a:schemeClr val="tx1"/>
              </a:solidFill>
            </a:endParaRPr>
          </a:p>
          <a:p>
            <a:pPr marL="0" indent="0">
              <a:buNone/>
            </a:pPr>
            <a:endParaRPr lang="nb-NO" sz="3200" dirty="0">
              <a:solidFill>
                <a:schemeClr val="tx1"/>
              </a:solidFill>
            </a:endParaRPr>
          </a:p>
          <a:p>
            <a:pPr marL="0" indent="0">
              <a:buNone/>
            </a:pPr>
            <a:endParaRPr lang="nb-NO" sz="3200" dirty="0">
              <a:solidFill>
                <a:schemeClr val="tx1"/>
              </a:solidFill>
            </a:endParaRPr>
          </a:p>
        </p:txBody>
      </p:sp>
      <p:sp>
        <p:nvSpPr>
          <p:cNvPr id="2" name="Plassholder for bunntekst 1">
            <a:extLst>
              <a:ext uri="{FF2B5EF4-FFF2-40B4-BE49-F238E27FC236}">
                <a16:creationId xmlns:a16="http://schemas.microsoft.com/office/drawing/2014/main" id="{40229719-48BE-4668-A193-A78409E0C8BA}"/>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24993678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441B7A65-5928-4519-8636-04B811FC3921}"/>
              </a:ext>
            </a:extLst>
          </p:cNvPr>
          <p:cNvPicPr>
            <a:picLocks noChangeAspect="1"/>
          </p:cNvPicPr>
          <p:nvPr/>
        </p:nvPicPr>
        <p:blipFill rotWithShape="1">
          <a:blip r:embed="rId3">
            <a:extLst>
              <a:ext uri="{28A0092B-C50C-407E-A947-70E740481C1C}">
                <a14:useLocalDpi xmlns:a14="http://schemas.microsoft.com/office/drawing/2010/main" val="0"/>
              </a:ext>
            </a:extLst>
          </a:blip>
          <a:srcRect t="7424" b="8306"/>
          <a:stretch/>
        </p:blipFill>
        <p:spPr>
          <a:xfrm>
            <a:off x="-1" y="10"/>
            <a:ext cx="12192000" cy="6857990"/>
          </a:xfrm>
          <a:prstGeom prst="rect">
            <a:avLst/>
          </a:prstGeom>
        </p:spPr>
      </p:pic>
      <p:sp>
        <p:nvSpPr>
          <p:cNvPr id="2" name="Title 1">
            <a:extLst>
              <a:ext uri="{FF2B5EF4-FFF2-40B4-BE49-F238E27FC236}">
                <a16:creationId xmlns:a16="http://schemas.microsoft.com/office/drawing/2014/main" id="{7113B25B-32E9-4644-A3C6-D20CB8D59585}"/>
              </a:ext>
            </a:extLst>
          </p:cNvPr>
          <p:cNvSpPr>
            <a:spLocks noGrp="1"/>
          </p:cNvSpPr>
          <p:nvPr>
            <p:ph type="title"/>
          </p:nvPr>
        </p:nvSpPr>
        <p:spPr>
          <a:xfrm>
            <a:off x="709448" y="1913950"/>
            <a:ext cx="4204137" cy="1342754"/>
          </a:xfrm>
        </p:spPr>
        <p:txBody>
          <a:bodyPr vert="horz" lIns="91440" tIns="45720" rIns="91440" bIns="45720" rtlCol="0">
            <a:normAutofit/>
          </a:bodyPr>
          <a:lstStyle/>
          <a:p>
            <a:pPr algn="ctr"/>
            <a:r>
              <a:rPr lang="en-US"/>
              <a:t>ØVELSE</a:t>
            </a:r>
          </a:p>
        </p:txBody>
      </p:sp>
      <p:sp>
        <p:nvSpPr>
          <p:cNvPr id="3" name="Content Placeholder 2">
            <a:extLst>
              <a:ext uri="{FF2B5EF4-FFF2-40B4-BE49-F238E27FC236}">
                <a16:creationId xmlns:a16="http://schemas.microsoft.com/office/drawing/2014/main" id="{3FCA1A3A-F2B5-4028-BCE8-CCA345E42273}"/>
              </a:ext>
            </a:extLst>
          </p:cNvPr>
          <p:cNvSpPr>
            <a:spLocks noGrp="1"/>
          </p:cNvSpPr>
          <p:nvPr>
            <p:ph idx="1"/>
          </p:nvPr>
        </p:nvSpPr>
        <p:spPr>
          <a:xfrm>
            <a:off x="316623" y="3337138"/>
            <a:ext cx="4989786" cy="2619839"/>
          </a:xfrm>
        </p:spPr>
        <p:txBody>
          <a:bodyPr vert="horz" lIns="91440" tIns="45720" rIns="91440" bIns="45720" rtlCol="0" anchor="ctr">
            <a:normAutofit/>
          </a:bodyPr>
          <a:lstStyle/>
          <a:p>
            <a:pPr marL="0" indent="0" algn="ctr">
              <a:buNone/>
            </a:pPr>
            <a:r>
              <a:rPr lang="en-US" sz="3200" dirty="0"/>
              <a:t>FØLEFÆLDER </a:t>
            </a:r>
          </a:p>
          <a:p>
            <a:pPr marL="0" indent="0" algn="ctr">
              <a:buNone/>
            </a:pPr>
            <a:r>
              <a:rPr lang="en-US" sz="3200" dirty="0"/>
              <a:t>- MAGNETER OG TRIGGERE </a:t>
            </a:r>
          </a:p>
          <a:p>
            <a:pPr marL="0" indent="0" algn="ctr">
              <a:buNone/>
            </a:pPr>
            <a:endParaRPr lang="en-US" sz="2400" dirty="0"/>
          </a:p>
          <a:p>
            <a:pPr marL="0" indent="0" algn="ctr">
              <a:buNone/>
            </a:pPr>
            <a:r>
              <a:rPr lang="en-US" sz="2400" dirty="0"/>
              <a:t>FØLEFÆLDER HJÆLPEARK SIDE 3 I ØVELSESHÆFTET</a:t>
            </a:r>
          </a:p>
        </p:txBody>
      </p:sp>
      <p:sp>
        <p:nvSpPr>
          <p:cNvPr id="6" name="Footer Placeholder 5"/>
          <p:cNvSpPr>
            <a:spLocks noGrp="1"/>
          </p:cNvSpPr>
          <p:nvPr>
            <p:ph type="ftr" sz="quarter" idx="11"/>
          </p:nvPr>
        </p:nvSpPr>
        <p:spPr>
          <a:xfrm>
            <a:off x="1216573" y="6144611"/>
            <a:ext cx="3069020" cy="361977"/>
          </a:xfrm>
        </p:spPr>
        <p:txBody>
          <a:bodyPr vert="horz" lIns="91440" tIns="45720" rIns="91440" bIns="45720" rtlCol="0">
            <a:normAutofit/>
          </a:bodyPr>
          <a:lstStyle/>
          <a:p>
            <a:pPr defTabSz="914400">
              <a:lnSpc>
                <a:spcPct val="90000"/>
              </a:lnSpc>
              <a:spcAft>
                <a:spcPts val="600"/>
              </a:spcAft>
            </a:pPr>
            <a:r>
              <a:rPr lang="en-US" sz="900" kern="1200">
                <a:solidFill>
                  <a:schemeClr val="tx1"/>
                </a:solidFill>
                <a:latin typeface="+mn-lt"/>
                <a:ea typeface="+mn-ea"/>
                <a:cs typeface="+mn-cs"/>
              </a:rPr>
              <a:t>Psykoterapeut MPF Charlotte Krolykke                                                    Copyright Joanne Dolhanty 2018</a:t>
            </a:r>
          </a:p>
        </p:txBody>
      </p:sp>
    </p:spTree>
    <p:extLst>
      <p:ext uri="{BB962C8B-B14F-4D97-AF65-F5344CB8AC3E}">
        <p14:creationId xmlns:p14="http://schemas.microsoft.com/office/powerpoint/2010/main" val="16839018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4" name="Tittel 3"/>
          <p:cNvSpPr>
            <a:spLocks noGrp="1"/>
          </p:cNvSpPr>
          <p:nvPr>
            <p:ph type="title"/>
          </p:nvPr>
        </p:nvSpPr>
        <p:spPr>
          <a:xfrm>
            <a:off x="676661" y="535534"/>
            <a:ext cx="8534400" cy="1507067"/>
          </a:xfrm>
        </p:spPr>
        <p:txBody>
          <a:bodyPr/>
          <a:lstStyle/>
          <a:p>
            <a:r>
              <a:rPr lang="nb-NO">
                <a:solidFill>
                  <a:srgbClr val="5EA4C9"/>
                </a:solidFill>
              </a:rPr>
              <a:t>Magneter og triggere</a:t>
            </a:r>
          </a:p>
        </p:txBody>
      </p:sp>
      <p:sp>
        <p:nvSpPr>
          <p:cNvPr id="5" name="Plassholder for innhold 4"/>
          <p:cNvSpPr>
            <a:spLocks noGrp="1"/>
          </p:cNvSpPr>
          <p:nvPr>
            <p:ph idx="1"/>
          </p:nvPr>
        </p:nvSpPr>
        <p:spPr>
          <a:xfrm>
            <a:off x="418214" y="1641102"/>
            <a:ext cx="11355572" cy="5116748"/>
          </a:xfrm>
        </p:spPr>
        <p:txBody>
          <a:bodyPr vert="horz" lIns="91440" tIns="45720" rIns="91440" bIns="45720" rtlCol="0" anchor="t">
            <a:normAutofit/>
          </a:bodyPr>
          <a:lstStyle/>
          <a:p>
            <a:r>
              <a:rPr lang="nb-NO" sz="3600" dirty="0">
                <a:solidFill>
                  <a:schemeClr val="tx1"/>
                </a:solidFill>
              </a:rPr>
              <a:t>Magneter</a:t>
            </a:r>
          </a:p>
          <a:p>
            <a:pPr lvl="1"/>
            <a:r>
              <a:rPr lang="nb-NO" sz="3200" dirty="0"/>
              <a:t>Magneter er gamle følelsessår eller medfødt sensibilitet, som </a:t>
            </a:r>
            <a:r>
              <a:rPr lang="nb-NO" sz="3200" dirty="0" err="1"/>
              <a:t>tiltrækker</a:t>
            </a:r>
            <a:r>
              <a:rPr lang="nb-NO" sz="3200" dirty="0"/>
              <a:t> nye erfaringer og </a:t>
            </a:r>
            <a:r>
              <a:rPr lang="nb-NO" sz="3200" dirty="0" err="1"/>
              <a:t>oplevelser</a:t>
            </a:r>
            <a:r>
              <a:rPr lang="nb-NO" sz="3200" dirty="0"/>
              <a:t>, som berører den gamle </a:t>
            </a:r>
            <a:r>
              <a:rPr lang="nb-NO" sz="3200" dirty="0" err="1"/>
              <a:t>sårbarhed</a:t>
            </a:r>
            <a:r>
              <a:rPr lang="nb-NO" sz="3200" dirty="0"/>
              <a:t> eller den medfødte sensibilitet.</a:t>
            </a:r>
            <a:endParaRPr lang="nb-NO" sz="3200" dirty="0">
              <a:cs typeface="Calibri"/>
            </a:endParaRPr>
          </a:p>
          <a:p>
            <a:pPr lvl="1">
              <a:buFont typeface="Arial" panose="020B0604020202020204" pitchFamily="34" charset="0"/>
              <a:buChar char="•"/>
            </a:pPr>
            <a:endParaRPr lang="nb-NO" sz="3600" dirty="0">
              <a:solidFill>
                <a:schemeClr val="tx1"/>
              </a:solidFill>
            </a:endParaRPr>
          </a:p>
          <a:p>
            <a:r>
              <a:rPr lang="nb-NO" sz="3600" dirty="0">
                <a:solidFill>
                  <a:schemeClr val="tx1"/>
                </a:solidFill>
              </a:rPr>
              <a:t>Triggere</a:t>
            </a:r>
          </a:p>
          <a:p>
            <a:pPr lvl="1"/>
            <a:r>
              <a:rPr lang="nb-NO" sz="3200" dirty="0"/>
              <a:t>Triggere er nye erfaringer og </a:t>
            </a:r>
            <a:r>
              <a:rPr lang="nb-NO" sz="3200" dirty="0" err="1"/>
              <a:t>oplevelser</a:t>
            </a:r>
            <a:r>
              <a:rPr lang="nb-NO" sz="3200" dirty="0"/>
              <a:t>, som aktiverer gamle følelser knyttet til gamle følelsessår eller aktiverer den medfødte sensibilitet.</a:t>
            </a:r>
            <a:endParaRPr lang="nb-NO" sz="3200" dirty="0">
              <a:cs typeface="Calibri"/>
            </a:endParaRPr>
          </a:p>
        </p:txBody>
      </p:sp>
      <p:sp>
        <p:nvSpPr>
          <p:cNvPr id="2" name="Plassholder for bunntekst 1"/>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417436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441B7A65-5928-4519-8636-04B811FC3921}"/>
              </a:ext>
            </a:extLst>
          </p:cNvPr>
          <p:cNvPicPr>
            <a:picLocks noChangeAspect="1"/>
          </p:cNvPicPr>
          <p:nvPr/>
        </p:nvPicPr>
        <p:blipFill rotWithShape="1">
          <a:blip r:embed="rId3">
            <a:extLst>
              <a:ext uri="{28A0092B-C50C-407E-A947-70E740481C1C}">
                <a14:useLocalDpi xmlns:a14="http://schemas.microsoft.com/office/drawing/2010/main" val="0"/>
              </a:ext>
            </a:extLst>
          </a:blip>
          <a:srcRect t="7424" b="8306"/>
          <a:stretch/>
        </p:blipFill>
        <p:spPr>
          <a:xfrm>
            <a:off x="-1" y="10"/>
            <a:ext cx="12192000" cy="6857990"/>
          </a:xfrm>
          <a:prstGeom prst="rect">
            <a:avLst/>
          </a:prstGeom>
        </p:spPr>
      </p:pic>
      <p:sp>
        <p:nvSpPr>
          <p:cNvPr id="2" name="Title 1">
            <a:extLst>
              <a:ext uri="{FF2B5EF4-FFF2-40B4-BE49-F238E27FC236}">
                <a16:creationId xmlns:a16="http://schemas.microsoft.com/office/drawing/2014/main" id="{7113B25B-32E9-4644-A3C6-D20CB8D59585}"/>
              </a:ext>
            </a:extLst>
          </p:cNvPr>
          <p:cNvSpPr>
            <a:spLocks noGrp="1"/>
          </p:cNvSpPr>
          <p:nvPr>
            <p:ph type="title"/>
          </p:nvPr>
        </p:nvSpPr>
        <p:spPr>
          <a:xfrm>
            <a:off x="709448" y="1913950"/>
            <a:ext cx="4204137" cy="1342754"/>
          </a:xfrm>
        </p:spPr>
        <p:txBody>
          <a:bodyPr vert="horz" lIns="91440" tIns="45720" rIns="91440" bIns="45720" rtlCol="0">
            <a:normAutofit/>
          </a:bodyPr>
          <a:lstStyle/>
          <a:p>
            <a:pPr algn="ctr"/>
            <a:r>
              <a:rPr lang="en-US" dirty="0"/>
              <a:t>ØVELSE</a:t>
            </a:r>
          </a:p>
        </p:txBody>
      </p:sp>
      <p:sp>
        <p:nvSpPr>
          <p:cNvPr id="3" name="Content Placeholder 2">
            <a:extLst>
              <a:ext uri="{FF2B5EF4-FFF2-40B4-BE49-F238E27FC236}">
                <a16:creationId xmlns:a16="http://schemas.microsoft.com/office/drawing/2014/main" id="{3FCA1A3A-F2B5-4028-BCE8-CCA345E42273}"/>
              </a:ext>
            </a:extLst>
          </p:cNvPr>
          <p:cNvSpPr>
            <a:spLocks noGrp="1"/>
          </p:cNvSpPr>
          <p:nvPr>
            <p:ph idx="1"/>
          </p:nvPr>
        </p:nvSpPr>
        <p:spPr>
          <a:xfrm>
            <a:off x="652692" y="3337139"/>
            <a:ext cx="4204137" cy="2619839"/>
          </a:xfrm>
        </p:spPr>
        <p:txBody>
          <a:bodyPr vert="horz" lIns="91440" tIns="45720" rIns="91440" bIns="45720" rtlCol="0" anchor="ctr">
            <a:normAutofit/>
          </a:bodyPr>
          <a:lstStyle/>
          <a:p>
            <a:pPr marL="0" indent="0" algn="ctr">
              <a:buNone/>
            </a:pPr>
            <a:r>
              <a:rPr lang="en-US" sz="3200" dirty="0"/>
              <a:t>KEND DIG SELV SPØRGESKEMA </a:t>
            </a:r>
          </a:p>
          <a:p>
            <a:pPr marL="0" indent="0" algn="ctr">
              <a:buNone/>
            </a:pPr>
            <a:endParaRPr lang="en-US" sz="3200" dirty="0"/>
          </a:p>
          <a:p>
            <a:pPr marL="0" indent="0" algn="ctr">
              <a:buNone/>
            </a:pPr>
            <a:r>
              <a:rPr lang="en-US" sz="2400" dirty="0"/>
              <a:t>SIDE 4 I ØVELSESHÆFTET</a:t>
            </a:r>
          </a:p>
        </p:txBody>
      </p:sp>
      <p:sp>
        <p:nvSpPr>
          <p:cNvPr id="4" name="Pladsholder til sidefod 3">
            <a:extLst>
              <a:ext uri="{FF2B5EF4-FFF2-40B4-BE49-F238E27FC236}">
                <a16:creationId xmlns:a16="http://schemas.microsoft.com/office/drawing/2014/main" id="{250518BC-4A98-4E4C-8F61-588B85204257}"/>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676891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a:solidFill>
                  <a:schemeClr val="bg2">
                    <a:lumMod val="25000"/>
                  </a:schemeClr>
                </a:solidFill>
              </a:rPr>
              <a:t>Hvad</a:t>
            </a:r>
            <a:r>
              <a:rPr lang="nb-NO" dirty="0">
                <a:solidFill>
                  <a:schemeClr val="bg2">
                    <a:lumMod val="25000"/>
                  </a:schemeClr>
                </a:solidFill>
              </a:rPr>
              <a:t> vil du </a:t>
            </a:r>
            <a:r>
              <a:rPr lang="nb-NO" dirty="0" err="1">
                <a:solidFill>
                  <a:schemeClr val="bg2">
                    <a:lumMod val="25000"/>
                  </a:schemeClr>
                </a:solidFill>
              </a:rPr>
              <a:t>gøre</a:t>
            </a:r>
            <a:r>
              <a:rPr lang="nb-NO" dirty="0">
                <a:solidFill>
                  <a:schemeClr val="bg2">
                    <a:lumMod val="25000"/>
                  </a:schemeClr>
                </a:solidFill>
              </a:rPr>
              <a:t> for dit barn?</a:t>
            </a:r>
          </a:p>
        </p:txBody>
      </p:sp>
      <p:sp>
        <p:nvSpPr>
          <p:cNvPr id="3" name="Content Placeholder 2"/>
          <p:cNvSpPr>
            <a:spLocks noGrp="1"/>
          </p:cNvSpPr>
          <p:nvPr>
            <p:ph idx="1"/>
          </p:nvPr>
        </p:nvSpPr>
        <p:spPr/>
        <p:txBody>
          <a:bodyPr/>
          <a:lstStyle/>
          <a:p>
            <a:endParaRPr lang="en-CA" dirty="0"/>
          </a:p>
          <a:p>
            <a:pPr marL="0" indent="0">
              <a:buNone/>
            </a:pPr>
            <a:r>
              <a:rPr lang="en-CA" dirty="0">
                <a:solidFill>
                  <a:schemeClr val="bg2">
                    <a:lumMod val="25000"/>
                  </a:schemeClr>
                </a:solidFill>
              </a:rPr>
              <a:t>H</a:t>
            </a:r>
            <a:r>
              <a:rPr lang="nb-NO" dirty="0">
                <a:solidFill>
                  <a:schemeClr val="bg2">
                    <a:lumMod val="25000"/>
                  </a:schemeClr>
                </a:solidFill>
              </a:rPr>
              <a:t>VAD SOM HELST!</a:t>
            </a:r>
            <a:r>
              <a:rPr lang="en-CA" dirty="0">
                <a:solidFill>
                  <a:schemeClr val="bg2">
                    <a:lumMod val="25000"/>
                  </a:schemeClr>
                </a:solidFill>
              </a:rPr>
              <a:t>	</a:t>
            </a:r>
          </a:p>
          <a:p>
            <a:pPr marL="0" indent="0">
              <a:buNone/>
            </a:pPr>
            <a:r>
              <a:rPr lang="en-CA" dirty="0">
                <a:solidFill>
                  <a:schemeClr val="bg2">
                    <a:lumMod val="25000"/>
                  </a:schemeClr>
                </a:solidFill>
              </a:rPr>
              <a:t>H</a:t>
            </a:r>
            <a:r>
              <a:rPr lang="nb-NO" dirty="0">
                <a:solidFill>
                  <a:schemeClr val="bg2">
                    <a:lumMod val="25000"/>
                  </a:schemeClr>
                </a:solidFill>
              </a:rPr>
              <a:t>vad som helst…</a:t>
            </a:r>
          </a:p>
          <a:p>
            <a:pPr marL="0" indent="0">
              <a:buNone/>
            </a:pPr>
            <a:endParaRPr lang="nb-NO" dirty="0"/>
          </a:p>
          <a:p>
            <a:pPr marL="0" indent="0">
              <a:buNone/>
            </a:pPr>
            <a:endParaRPr lang="nb-NO" dirty="0"/>
          </a:p>
          <a:p>
            <a:pPr marL="0" indent="0">
              <a:buNone/>
            </a:pPr>
            <a:r>
              <a:rPr lang="nb-NO" dirty="0"/>
              <a:t>		</a:t>
            </a:r>
            <a:r>
              <a:rPr lang="en-CA" dirty="0">
                <a:solidFill>
                  <a:schemeClr val="accent1"/>
                </a:solidFill>
              </a:rPr>
              <a:t> </a:t>
            </a:r>
            <a:r>
              <a:rPr lang="nb-NO" sz="6000" dirty="0">
                <a:solidFill>
                  <a:srgbClr val="FF0000"/>
                </a:solidFill>
              </a:rPr>
              <a:t>…Bare ikke DET!</a:t>
            </a:r>
            <a:endParaRPr lang="nb-NO" dirty="0">
              <a:solidFill>
                <a:srgbClr val="FF0000"/>
              </a:solidFill>
            </a:endParaRPr>
          </a:p>
          <a:p>
            <a:pPr marL="0" indent="0">
              <a:buNone/>
            </a:pPr>
            <a:endParaRPr lang="en-CA" dirty="0"/>
          </a:p>
        </p:txBody>
      </p:sp>
      <p:sp>
        <p:nvSpPr>
          <p:cNvPr id="6" name="Footer Placeholder 5"/>
          <p:cNvSpPr>
            <a:spLocks noGrp="1"/>
          </p:cNvSpPr>
          <p:nvPr>
            <p:ph type="ftr" sz="quarter" idx="11"/>
          </p:nvPr>
        </p:nvSpPr>
        <p:spPr/>
        <p:txBody>
          <a:bodyPr/>
          <a:lstStyle/>
          <a:p>
            <a:r>
              <a:rPr lang="en-US"/>
              <a:t>Psykoterapeut MPF Charlotte Krolykke                                                    Copyright Joanne Dolhanty 2018</a:t>
            </a:r>
            <a:endParaRPr lang="en-CA"/>
          </a:p>
        </p:txBody>
      </p:sp>
    </p:spTree>
    <p:extLst>
      <p:ext uri="{BB962C8B-B14F-4D97-AF65-F5344CB8AC3E}">
        <p14:creationId xmlns:p14="http://schemas.microsoft.com/office/powerpoint/2010/main" val="111133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9026167-A313-49FD-B13D-93544F7C4080}"/>
              </a:ext>
            </a:extLst>
          </p:cNvPr>
          <p:cNvSpPr>
            <a:spLocks noGrp="1"/>
          </p:cNvSpPr>
          <p:nvPr>
            <p:ph type="title"/>
          </p:nvPr>
        </p:nvSpPr>
        <p:spPr>
          <a:xfrm>
            <a:off x="2133600" y="2675731"/>
            <a:ext cx="10515600" cy="1325563"/>
          </a:xfrm>
        </p:spPr>
        <p:txBody>
          <a:bodyPr>
            <a:normAutofit/>
          </a:bodyPr>
          <a:lstStyle/>
          <a:p>
            <a:r>
              <a:rPr lang="nb-NO" sz="6000" dirty="0" err="1">
                <a:solidFill>
                  <a:srgbClr val="5EA4C9"/>
                </a:solidFill>
              </a:rPr>
              <a:t>Mød</a:t>
            </a:r>
            <a:r>
              <a:rPr lang="nb-NO" sz="6000" dirty="0">
                <a:solidFill>
                  <a:srgbClr val="5EA4C9"/>
                </a:solidFill>
              </a:rPr>
              <a:t> din hjernediktator!</a:t>
            </a:r>
          </a:p>
        </p:txBody>
      </p:sp>
      <p:sp>
        <p:nvSpPr>
          <p:cNvPr id="3" name="Plassholder for innhold 2">
            <a:extLst>
              <a:ext uri="{FF2B5EF4-FFF2-40B4-BE49-F238E27FC236}">
                <a16:creationId xmlns:a16="http://schemas.microsoft.com/office/drawing/2014/main" id="{61605756-67DB-4247-9947-40A8E8017018}"/>
              </a:ext>
            </a:extLst>
          </p:cNvPr>
          <p:cNvSpPr>
            <a:spLocks noGrp="1"/>
          </p:cNvSpPr>
          <p:nvPr>
            <p:ph idx="1"/>
          </p:nvPr>
        </p:nvSpPr>
        <p:spPr>
          <a:xfrm>
            <a:off x="838200" y="5811837"/>
            <a:ext cx="10515600" cy="365126"/>
          </a:xfrm>
        </p:spPr>
        <p:txBody>
          <a:bodyPr>
            <a:normAutofit fontScale="85000" lnSpcReduction="20000"/>
          </a:bodyPr>
          <a:lstStyle/>
          <a:p>
            <a:endParaRPr lang="nb-NO" dirty="0"/>
          </a:p>
        </p:txBody>
      </p:sp>
      <p:sp>
        <p:nvSpPr>
          <p:cNvPr id="4" name="Plassholder for bunntekst 3">
            <a:extLst>
              <a:ext uri="{FF2B5EF4-FFF2-40B4-BE49-F238E27FC236}">
                <a16:creationId xmlns:a16="http://schemas.microsoft.com/office/drawing/2014/main" id="{EEBD882E-2301-4D41-9825-354A774C23F0}"/>
              </a:ext>
            </a:extLst>
          </p:cNvPr>
          <p:cNvSpPr>
            <a:spLocks noGrp="1"/>
          </p:cNvSpPr>
          <p:nvPr>
            <p:ph type="ftr" sz="quarter" idx="11"/>
          </p:nvPr>
        </p:nvSpPr>
        <p:spPr/>
        <p:txBody>
          <a:bodyPr/>
          <a:lstStyle/>
          <a:p>
            <a:r>
              <a:rPr lang="en-US"/>
              <a:t>Psykoterapeut MPF Charlotte Krolykke                                                    Copyright Joanne Dolhanty 2018</a:t>
            </a:r>
            <a:endParaRPr lang="nb-NO" dirty="0"/>
          </a:p>
        </p:txBody>
      </p:sp>
    </p:spTree>
    <p:extLst>
      <p:ext uri="{BB962C8B-B14F-4D97-AF65-F5344CB8AC3E}">
        <p14:creationId xmlns:p14="http://schemas.microsoft.com/office/powerpoint/2010/main" val="13667988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5" name="Plassholder for bunntekst 4">
            <a:extLst>
              <a:ext uri="{FF2B5EF4-FFF2-40B4-BE49-F238E27FC236}">
                <a16:creationId xmlns:a16="http://schemas.microsoft.com/office/drawing/2014/main" id="{51BEB89C-C730-40ED-8B6B-F42A6F00D304}"/>
              </a:ext>
            </a:extLst>
          </p:cNvPr>
          <p:cNvSpPr>
            <a:spLocks noGrp="1"/>
          </p:cNvSpPr>
          <p:nvPr>
            <p:ph type="ftr" sz="quarter" idx="11"/>
          </p:nvPr>
        </p:nvSpPr>
        <p:spPr>
          <a:xfrm>
            <a:off x="997792" y="6217920"/>
            <a:ext cx="4114800" cy="365125"/>
          </a:xfrm>
        </p:spPr>
        <p:txBody>
          <a:bodyPr vert="horz" lIns="91440" tIns="45720" rIns="91440" bIns="45720" rtlCol="0" anchor="ctr">
            <a:normAutofit fontScale="92500" lnSpcReduction="20000"/>
          </a:bodyPr>
          <a:lstStyle/>
          <a:p>
            <a:pPr algn="l">
              <a:spcAft>
                <a:spcPts val="600"/>
              </a:spcAft>
              <a:defRPr/>
            </a:pPr>
            <a:r>
              <a:rPr lang="en-US" kern="1200">
                <a:solidFill>
                  <a:prstClr val="black">
                    <a:lumMod val="50000"/>
                    <a:lumOff val="50000"/>
                  </a:prstClr>
                </a:solidFill>
                <a:latin typeface="+mn-lt"/>
                <a:ea typeface="+mn-ea"/>
                <a:cs typeface="+mn-cs"/>
              </a:rPr>
              <a:t>Psykoterapeut MPF Charlotte Krolykke                                                    Copyright Joanne Dolhanty 2018</a:t>
            </a:r>
          </a:p>
        </p:txBody>
      </p:sp>
      <p:sp>
        <p:nvSpPr>
          <p:cNvPr id="2" name="Tittel 1">
            <a:extLst>
              <a:ext uri="{FF2B5EF4-FFF2-40B4-BE49-F238E27FC236}">
                <a16:creationId xmlns:a16="http://schemas.microsoft.com/office/drawing/2014/main" id="{8BACEDCF-FB83-D943-80B8-06716A8EC9AF}"/>
              </a:ext>
            </a:extLst>
          </p:cNvPr>
          <p:cNvSpPr>
            <a:spLocks noGrp="1"/>
          </p:cNvSpPr>
          <p:nvPr>
            <p:ph type="title" idx="4294967295"/>
          </p:nvPr>
        </p:nvSpPr>
        <p:spPr>
          <a:xfrm>
            <a:off x="1603375" y="977900"/>
            <a:ext cx="10588625" cy="1063625"/>
          </a:xfrm>
        </p:spPr>
        <p:txBody>
          <a:bodyPr vert="horz" lIns="91440" tIns="45720" rIns="91440" bIns="45720" rtlCol="0" anchor="b">
            <a:normAutofit/>
          </a:bodyPr>
          <a:lstStyle/>
          <a:p>
            <a:r>
              <a:rPr lang="en-US" dirty="0"/>
              <a:t>Emotionelle </a:t>
            </a:r>
            <a:r>
              <a:rPr lang="en-US" dirty="0" err="1"/>
              <a:t>hindringer</a:t>
            </a:r>
            <a:r>
              <a:rPr lang="en-US" dirty="0"/>
              <a:t> </a:t>
            </a:r>
          </a:p>
        </p:txBody>
      </p:sp>
      <p:sp>
        <p:nvSpPr>
          <p:cNvPr id="3" name="Plassholder for innhold 2">
            <a:extLst>
              <a:ext uri="{FF2B5EF4-FFF2-40B4-BE49-F238E27FC236}">
                <a16:creationId xmlns:a16="http://schemas.microsoft.com/office/drawing/2014/main" id="{D49E550D-2C23-B047-8744-75066836C119}"/>
              </a:ext>
            </a:extLst>
          </p:cNvPr>
          <p:cNvSpPr>
            <a:spLocks noGrp="1"/>
          </p:cNvSpPr>
          <p:nvPr>
            <p:ph idx="4294967295"/>
          </p:nvPr>
        </p:nvSpPr>
        <p:spPr>
          <a:xfrm>
            <a:off x="5908675" y="2682875"/>
            <a:ext cx="6283325" cy="3214688"/>
          </a:xfrm>
        </p:spPr>
        <p:txBody>
          <a:bodyPr vert="horz" lIns="91440" tIns="45720" rIns="91440" bIns="45720" rtlCol="0">
            <a:normAutofit/>
          </a:bodyPr>
          <a:lstStyle/>
          <a:p>
            <a:r>
              <a:rPr lang="en-US" sz="2400" dirty="0" err="1"/>
              <a:t>Vores</a:t>
            </a:r>
            <a:r>
              <a:rPr lang="en-US" sz="2400" dirty="0"/>
              <a:t> </a:t>
            </a:r>
            <a:r>
              <a:rPr lang="en-US" sz="2400" dirty="0" err="1"/>
              <a:t>egne</a:t>
            </a:r>
            <a:r>
              <a:rPr lang="en-US" sz="2400" dirty="0"/>
              <a:t> </a:t>
            </a:r>
            <a:r>
              <a:rPr lang="en-US" sz="2400" dirty="0" err="1"/>
              <a:t>følelser</a:t>
            </a:r>
            <a:r>
              <a:rPr lang="en-US" sz="2400" dirty="0"/>
              <a:t> </a:t>
            </a:r>
            <a:r>
              <a:rPr lang="en-US" sz="2400" dirty="0" err="1"/>
              <a:t>hindrer</a:t>
            </a:r>
            <a:r>
              <a:rPr lang="en-US" sz="2400" dirty="0"/>
              <a:t> </a:t>
            </a:r>
            <a:r>
              <a:rPr lang="en-US" sz="2400" dirty="0" err="1"/>
              <a:t>os</a:t>
            </a:r>
            <a:r>
              <a:rPr lang="en-US" sz="2400" dirty="0"/>
              <a:t> </a:t>
            </a:r>
            <a:r>
              <a:rPr lang="en-US" sz="2400" dirty="0" err="1"/>
              <a:t>i</a:t>
            </a:r>
            <a:r>
              <a:rPr lang="en-US" sz="2400" dirty="0"/>
              <a:t> at se </a:t>
            </a:r>
            <a:r>
              <a:rPr lang="en-US" sz="2400" dirty="0" err="1"/>
              <a:t>barnets</a:t>
            </a:r>
            <a:r>
              <a:rPr lang="en-US" sz="2400" dirty="0"/>
              <a:t> emotionelle </a:t>
            </a:r>
            <a:r>
              <a:rPr lang="en-US" sz="2400" dirty="0" err="1"/>
              <a:t>behov</a:t>
            </a:r>
            <a:r>
              <a:rPr lang="en-US" sz="2400" dirty="0"/>
              <a:t>.  </a:t>
            </a:r>
          </a:p>
          <a:p>
            <a:endParaRPr lang="en-US" sz="2400" dirty="0"/>
          </a:p>
        </p:txBody>
      </p:sp>
      <p:pic>
        <p:nvPicPr>
          <p:cNvPr id="7" name="Bilde 6"/>
          <p:cNvPicPr>
            <a:picLocks noChangeAspect="1"/>
          </p:cNvPicPr>
          <p:nvPr/>
        </p:nvPicPr>
        <p:blipFill>
          <a:blip r:embed="rId3"/>
          <a:stretch>
            <a:fillRect/>
          </a:stretch>
        </p:blipFill>
        <p:spPr>
          <a:xfrm>
            <a:off x="1333206" y="2811104"/>
            <a:ext cx="2928114" cy="2928114"/>
          </a:xfrm>
          <a:prstGeom prst="rect">
            <a:avLst/>
          </a:prstGeom>
        </p:spPr>
      </p:pic>
    </p:spTree>
    <p:extLst>
      <p:ext uri="{BB962C8B-B14F-4D97-AF65-F5344CB8AC3E}">
        <p14:creationId xmlns:p14="http://schemas.microsoft.com/office/powerpoint/2010/main" val="16748761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65CD5-5E33-43F8-AE14-25A8D3CA467D}"/>
              </a:ext>
            </a:extLst>
          </p:cNvPr>
          <p:cNvSpPr>
            <a:spLocks noGrp="1"/>
          </p:cNvSpPr>
          <p:nvPr>
            <p:ph type="title"/>
          </p:nvPr>
        </p:nvSpPr>
        <p:spPr/>
        <p:txBody>
          <a:bodyPr>
            <a:normAutofit/>
          </a:bodyPr>
          <a:lstStyle/>
          <a:p>
            <a:pPr algn="l"/>
            <a:r>
              <a:rPr lang="en-CA" dirty="0" err="1">
                <a:solidFill>
                  <a:srgbClr val="5EA4C9"/>
                </a:solidFill>
              </a:rPr>
              <a:t>Når</a:t>
            </a:r>
            <a:r>
              <a:rPr lang="en-CA" dirty="0">
                <a:solidFill>
                  <a:srgbClr val="5EA4C9"/>
                </a:solidFill>
              </a:rPr>
              <a:t> det at </a:t>
            </a:r>
            <a:r>
              <a:rPr lang="en-CA" dirty="0" err="1">
                <a:solidFill>
                  <a:srgbClr val="5EA4C9"/>
                </a:solidFill>
              </a:rPr>
              <a:t>validere</a:t>
            </a:r>
            <a:r>
              <a:rPr lang="en-CA" dirty="0">
                <a:solidFill>
                  <a:srgbClr val="5EA4C9"/>
                </a:solidFill>
              </a:rPr>
              <a:t> </a:t>
            </a:r>
            <a:r>
              <a:rPr lang="en-CA" dirty="0" err="1">
                <a:solidFill>
                  <a:srgbClr val="5EA4C9"/>
                </a:solidFill>
              </a:rPr>
              <a:t>bliver</a:t>
            </a:r>
            <a:r>
              <a:rPr lang="en-CA" dirty="0">
                <a:solidFill>
                  <a:srgbClr val="5EA4C9"/>
                </a:solidFill>
              </a:rPr>
              <a:t> </a:t>
            </a:r>
            <a:r>
              <a:rPr lang="en-CA" dirty="0" err="1">
                <a:solidFill>
                  <a:srgbClr val="5EA4C9"/>
                </a:solidFill>
              </a:rPr>
              <a:t>vanskeligt</a:t>
            </a:r>
            <a:endParaRPr lang="en-CA" dirty="0">
              <a:solidFill>
                <a:srgbClr val="5EA4C9"/>
              </a:solidFill>
            </a:endParaRPr>
          </a:p>
        </p:txBody>
      </p:sp>
      <p:sp>
        <p:nvSpPr>
          <p:cNvPr id="3" name="Content Placeholder 2">
            <a:extLst>
              <a:ext uri="{FF2B5EF4-FFF2-40B4-BE49-F238E27FC236}">
                <a16:creationId xmlns:a16="http://schemas.microsoft.com/office/drawing/2014/main" id="{A41E3E6E-93EA-4D85-844D-7418E01C5111}"/>
              </a:ext>
            </a:extLst>
          </p:cNvPr>
          <p:cNvSpPr>
            <a:spLocks noGrp="1"/>
          </p:cNvSpPr>
          <p:nvPr>
            <p:ph idx="1"/>
          </p:nvPr>
        </p:nvSpPr>
        <p:spPr>
          <a:xfrm>
            <a:off x="838200" y="1764665"/>
            <a:ext cx="10515600" cy="4351338"/>
          </a:xfrm>
        </p:spPr>
        <p:txBody>
          <a:bodyPr vert="horz" lIns="91440" tIns="45720" rIns="91440" bIns="45720" rtlCol="0" anchor="t">
            <a:noAutofit/>
          </a:bodyPr>
          <a:lstStyle/>
          <a:p>
            <a:endParaRPr lang="en-CA" sz="2800" dirty="0"/>
          </a:p>
          <a:p>
            <a:r>
              <a:rPr lang="en-CA" sz="2800" dirty="0" err="1"/>
              <a:t>Når</a:t>
            </a:r>
            <a:r>
              <a:rPr lang="en-CA" sz="2800" dirty="0"/>
              <a:t> du </a:t>
            </a:r>
            <a:r>
              <a:rPr lang="en-CA" sz="2800" dirty="0" err="1"/>
              <a:t>virkelig</a:t>
            </a:r>
            <a:r>
              <a:rPr lang="en-CA" sz="2800" dirty="0"/>
              <a:t> </a:t>
            </a:r>
            <a:r>
              <a:rPr lang="en-CA" sz="2800" dirty="0" err="1"/>
              <a:t>ikke</a:t>
            </a:r>
            <a:r>
              <a:rPr lang="en-CA" sz="2800" dirty="0"/>
              <a:t> har </a:t>
            </a:r>
            <a:r>
              <a:rPr lang="en-CA" sz="2800" dirty="0" err="1"/>
              <a:t>lyst</a:t>
            </a:r>
            <a:r>
              <a:rPr lang="en-CA" sz="2800" dirty="0"/>
              <a:t> til at </a:t>
            </a:r>
            <a:r>
              <a:rPr lang="en-CA" sz="2800" dirty="0" err="1"/>
              <a:t>validere</a:t>
            </a:r>
            <a:r>
              <a:rPr lang="en-CA" sz="2800" dirty="0"/>
              <a:t> den </a:t>
            </a:r>
            <a:r>
              <a:rPr lang="en-CA" sz="2800" dirty="0" err="1"/>
              <a:t>anden</a:t>
            </a:r>
            <a:endParaRPr lang="en-CA" sz="2800" dirty="0"/>
          </a:p>
          <a:p>
            <a:endParaRPr lang="en-CA" sz="2800" dirty="0"/>
          </a:p>
          <a:p>
            <a:r>
              <a:rPr lang="en-CA" sz="2800" dirty="0" err="1"/>
              <a:t>Hjernediktatoren</a:t>
            </a:r>
            <a:r>
              <a:rPr lang="en-CA" sz="2800" dirty="0"/>
              <a:t> </a:t>
            </a:r>
            <a:r>
              <a:rPr lang="en-CA" sz="2800" dirty="0" err="1"/>
              <a:t>befaler</a:t>
            </a:r>
            <a:r>
              <a:rPr lang="en-CA" sz="2800" dirty="0"/>
              <a:t>: “</a:t>
            </a:r>
            <a:r>
              <a:rPr lang="en-CA" sz="2800" dirty="0" err="1"/>
              <a:t>Ikke</a:t>
            </a:r>
            <a:r>
              <a:rPr lang="en-CA" sz="2800" dirty="0"/>
              <a:t> </a:t>
            </a:r>
            <a:r>
              <a:rPr lang="en-CA" sz="2800" dirty="0" err="1"/>
              <a:t>validere</a:t>
            </a:r>
            <a:r>
              <a:rPr lang="en-CA" sz="2800" dirty="0"/>
              <a:t>!”</a:t>
            </a:r>
          </a:p>
          <a:p>
            <a:endParaRPr lang="en-CA" sz="2800" dirty="0"/>
          </a:p>
          <a:p>
            <a:r>
              <a:rPr lang="en-CA" sz="2800" dirty="0"/>
              <a:t>Vi </a:t>
            </a:r>
            <a:r>
              <a:rPr lang="en-CA" sz="2800" dirty="0" err="1"/>
              <a:t>er</a:t>
            </a:r>
            <a:r>
              <a:rPr lang="en-CA" sz="2800" dirty="0"/>
              <a:t> mere </a:t>
            </a:r>
            <a:r>
              <a:rPr lang="en-CA" sz="2800" dirty="0" err="1"/>
              <a:t>motiveret</a:t>
            </a:r>
            <a:r>
              <a:rPr lang="en-CA" sz="2800" dirty="0"/>
              <a:t> til at </a:t>
            </a:r>
            <a:r>
              <a:rPr lang="en-CA" sz="2800" dirty="0" err="1"/>
              <a:t>undgå</a:t>
            </a:r>
            <a:r>
              <a:rPr lang="en-CA" sz="2800" dirty="0"/>
              <a:t> </a:t>
            </a:r>
            <a:r>
              <a:rPr lang="en-CA" sz="2800" dirty="0" err="1"/>
              <a:t>eget</a:t>
            </a:r>
            <a:r>
              <a:rPr lang="en-CA" sz="2800" dirty="0"/>
              <a:t> </a:t>
            </a:r>
            <a:r>
              <a:rPr lang="en-CA" sz="2800" dirty="0" err="1"/>
              <a:t>ubehag</a:t>
            </a:r>
            <a:r>
              <a:rPr lang="en-CA" sz="2800" dirty="0"/>
              <a:t> end </a:t>
            </a:r>
            <a:r>
              <a:rPr lang="en-CA" dirty="0"/>
              <a:t>at</a:t>
            </a:r>
            <a:r>
              <a:rPr lang="en-CA" sz="2800" dirty="0"/>
              <a:t> </a:t>
            </a:r>
            <a:r>
              <a:rPr lang="en-CA" sz="2800" dirty="0" err="1"/>
              <a:t>validere</a:t>
            </a:r>
            <a:r>
              <a:rPr lang="en-CA" sz="2800" dirty="0"/>
              <a:t> </a:t>
            </a:r>
            <a:r>
              <a:rPr lang="en-CA" sz="2800" dirty="0" err="1"/>
              <a:t>barnet</a:t>
            </a:r>
            <a:endParaRPr lang="en-CA" sz="2800" dirty="0"/>
          </a:p>
        </p:txBody>
      </p:sp>
      <p:sp>
        <p:nvSpPr>
          <p:cNvPr id="6" name="Footer Placeholder 5"/>
          <p:cNvSpPr>
            <a:spLocks noGrp="1"/>
          </p:cNvSpPr>
          <p:nvPr>
            <p:ph type="ftr" sz="quarter" idx="11"/>
          </p:nvPr>
        </p:nvSpPr>
        <p:spPr/>
        <p:txBody>
          <a:bodyPr/>
          <a:lstStyle/>
          <a:p>
            <a:r>
              <a:rPr lang="en-US" dirty="0" err="1"/>
              <a:t>Psykoterapeut</a:t>
            </a:r>
            <a:r>
              <a:rPr lang="en-US" dirty="0"/>
              <a:t> MPF Charlotte </a:t>
            </a:r>
            <a:r>
              <a:rPr lang="en-US" dirty="0" err="1"/>
              <a:t>Krolykke</a:t>
            </a:r>
            <a:r>
              <a:rPr lang="en-US" dirty="0"/>
              <a:t>                                                    Copyright Joanne Dolhanty 2018</a:t>
            </a:r>
            <a:endParaRPr lang="en-CA" dirty="0"/>
          </a:p>
        </p:txBody>
      </p:sp>
    </p:spTree>
    <p:extLst>
      <p:ext uri="{BB962C8B-B14F-4D97-AF65-F5344CB8AC3E}">
        <p14:creationId xmlns:p14="http://schemas.microsoft.com/office/powerpoint/2010/main" val="14063707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9552414-63C3-844D-B987-3D3113CF9EA1}"/>
              </a:ext>
            </a:extLst>
          </p:cNvPr>
          <p:cNvSpPr>
            <a:spLocks noGrp="1"/>
          </p:cNvSpPr>
          <p:nvPr>
            <p:ph type="ftr" sz="quarter" idx="11"/>
          </p:nvPr>
        </p:nvSpPr>
        <p:spPr/>
        <p:txBody>
          <a:bodyPr/>
          <a:lstStyle/>
          <a:p>
            <a:r>
              <a:rPr lang="en-US" dirty="0" err="1"/>
              <a:t>Psykoterapeut</a:t>
            </a:r>
            <a:r>
              <a:rPr lang="en-US" dirty="0"/>
              <a:t> MPF Charlotte </a:t>
            </a:r>
            <a:r>
              <a:rPr lang="en-US" dirty="0" err="1"/>
              <a:t>Krolykke</a:t>
            </a:r>
            <a:r>
              <a:rPr lang="en-US" dirty="0"/>
              <a:t>                                                    Copyright Joanne Dolhanty 2018</a:t>
            </a:r>
            <a:endParaRPr lang="en-CA" dirty="0"/>
          </a:p>
        </p:txBody>
      </p:sp>
      <p:sp>
        <p:nvSpPr>
          <p:cNvPr id="2" name="Tittel 1"/>
          <p:cNvSpPr>
            <a:spLocks noGrp="1"/>
          </p:cNvSpPr>
          <p:nvPr>
            <p:ph type="title" idx="4294967295"/>
          </p:nvPr>
        </p:nvSpPr>
        <p:spPr>
          <a:xfrm>
            <a:off x="439616" y="215534"/>
            <a:ext cx="4138613" cy="1496158"/>
          </a:xfrm>
        </p:spPr>
        <p:txBody>
          <a:bodyPr vert="horz" lIns="91440" tIns="45720" rIns="91440" bIns="45720" rtlCol="0" anchor="ctr">
            <a:normAutofit/>
          </a:bodyPr>
          <a:lstStyle/>
          <a:p>
            <a:pPr algn="r"/>
            <a:r>
              <a:rPr lang="en-US" kern="1200" dirty="0" err="1">
                <a:solidFill>
                  <a:schemeClr val="accent1"/>
                </a:solidFill>
                <a:latin typeface="+mj-lt"/>
                <a:ea typeface="+mj-ea"/>
                <a:cs typeface="+mj-cs"/>
              </a:rPr>
              <a:t>Hvorfor</a:t>
            </a:r>
            <a:r>
              <a:rPr lang="en-US" kern="1200" dirty="0">
                <a:solidFill>
                  <a:schemeClr val="accent1"/>
                </a:solidFill>
                <a:latin typeface="+mj-lt"/>
                <a:ea typeface="+mj-ea"/>
                <a:cs typeface="+mj-cs"/>
              </a:rPr>
              <a:t> </a:t>
            </a:r>
            <a:r>
              <a:rPr lang="en-US" dirty="0" err="1">
                <a:solidFill>
                  <a:schemeClr val="accent1"/>
                </a:solidFill>
              </a:rPr>
              <a:t>arbejde</a:t>
            </a:r>
            <a:r>
              <a:rPr lang="en-US" kern="1200" dirty="0">
                <a:solidFill>
                  <a:schemeClr val="accent1"/>
                </a:solidFill>
                <a:latin typeface="+mj-lt"/>
                <a:ea typeface="+mj-ea"/>
                <a:cs typeface="+mj-cs"/>
              </a:rPr>
              <a:t> med </a:t>
            </a:r>
            <a:r>
              <a:rPr lang="en-US" kern="1200" dirty="0" err="1">
                <a:solidFill>
                  <a:schemeClr val="accent1"/>
                </a:solidFill>
                <a:latin typeface="+mj-lt"/>
                <a:ea typeface="+mj-ea"/>
                <a:cs typeface="+mj-cs"/>
              </a:rPr>
              <a:t>følefælder</a:t>
            </a:r>
            <a:r>
              <a:rPr lang="en-US" kern="1200" dirty="0">
                <a:solidFill>
                  <a:schemeClr val="accent1"/>
                </a:solidFill>
                <a:latin typeface="+mj-lt"/>
                <a:ea typeface="+mj-ea"/>
                <a:cs typeface="+mj-cs"/>
              </a:rPr>
              <a:t>?</a:t>
            </a:r>
          </a:p>
        </p:txBody>
      </p:sp>
      <p:sp>
        <p:nvSpPr>
          <p:cNvPr id="3" name="Plassholder for innhold 2"/>
          <p:cNvSpPr>
            <a:spLocks noGrp="1"/>
          </p:cNvSpPr>
          <p:nvPr>
            <p:ph idx="4294967295"/>
          </p:nvPr>
        </p:nvSpPr>
        <p:spPr>
          <a:xfrm>
            <a:off x="5815013" y="963613"/>
            <a:ext cx="6376987" cy="4930775"/>
          </a:xfrm>
        </p:spPr>
        <p:txBody>
          <a:bodyPr vert="horz" lIns="91440" tIns="45720" rIns="91440" bIns="45720" rtlCol="0" anchor="ctr">
            <a:normAutofit/>
          </a:bodyPr>
          <a:lstStyle/>
          <a:p>
            <a:r>
              <a:rPr lang="en-US" sz="2400" dirty="0"/>
              <a:t>At </a:t>
            </a:r>
            <a:r>
              <a:rPr lang="en-US" sz="2400" dirty="0" err="1"/>
              <a:t>kende</a:t>
            </a:r>
            <a:r>
              <a:rPr lang="en-US" sz="2400" dirty="0"/>
              <a:t> din </a:t>
            </a:r>
            <a:r>
              <a:rPr lang="en-US" sz="2400" dirty="0" err="1"/>
              <a:t>egen</a:t>
            </a:r>
            <a:r>
              <a:rPr lang="en-US" sz="2400" dirty="0"/>
              <a:t> “</a:t>
            </a:r>
            <a:r>
              <a:rPr lang="en-US" sz="2400" dirty="0" err="1"/>
              <a:t>akilleshæl</a:t>
            </a:r>
            <a:r>
              <a:rPr lang="en-US" sz="2400" dirty="0"/>
              <a:t>” </a:t>
            </a:r>
            <a:r>
              <a:rPr lang="en-US" sz="2400" dirty="0" err="1"/>
              <a:t>er</a:t>
            </a:r>
            <a:r>
              <a:rPr lang="en-US" sz="2400" dirty="0"/>
              <a:t> </a:t>
            </a:r>
            <a:r>
              <a:rPr lang="en-US" sz="2400" dirty="0" err="1"/>
              <a:t>meget</a:t>
            </a:r>
            <a:r>
              <a:rPr lang="en-US" sz="2400" dirty="0"/>
              <a:t> </a:t>
            </a:r>
            <a:r>
              <a:rPr lang="en-US" sz="2400" dirty="0" err="1"/>
              <a:t>vigtigt</a:t>
            </a:r>
            <a:r>
              <a:rPr lang="en-US" sz="2400" dirty="0"/>
              <a:t> </a:t>
            </a:r>
            <a:r>
              <a:rPr lang="en-US" sz="2400" dirty="0" err="1"/>
              <a:t>før</a:t>
            </a:r>
            <a:r>
              <a:rPr lang="en-US" sz="2400" dirty="0"/>
              <a:t> vi starter </a:t>
            </a:r>
            <a:r>
              <a:rPr lang="en-US" sz="2400" dirty="0" err="1"/>
              <a:t>arbejdet</a:t>
            </a:r>
            <a:r>
              <a:rPr lang="en-US" sz="2400" dirty="0"/>
              <a:t> med at </a:t>
            </a:r>
            <a:r>
              <a:rPr lang="en-US" sz="2400" dirty="0" err="1"/>
              <a:t>hjælpe</a:t>
            </a:r>
            <a:r>
              <a:rPr lang="en-US" sz="2400" dirty="0"/>
              <a:t> </a:t>
            </a:r>
            <a:r>
              <a:rPr lang="en-US" sz="2400" dirty="0" err="1"/>
              <a:t>barnet</a:t>
            </a:r>
            <a:r>
              <a:rPr lang="en-US" sz="2400" dirty="0"/>
              <a:t> til </a:t>
            </a:r>
            <a:r>
              <a:rPr lang="en-US" sz="2400" dirty="0" err="1"/>
              <a:t>ændring</a:t>
            </a:r>
            <a:endParaRPr lang="en-US" sz="2400" dirty="0"/>
          </a:p>
          <a:p>
            <a:r>
              <a:rPr lang="en-US" sz="2400" dirty="0" err="1"/>
              <a:t>Nogle</a:t>
            </a:r>
            <a:r>
              <a:rPr lang="en-US" sz="2400" dirty="0"/>
              <a:t> </a:t>
            </a:r>
            <a:r>
              <a:rPr lang="en-US" sz="2400" dirty="0" err="1"/>
              <a:t>omsorgsgivere</a:t>
            </a:r>
            <a:r>
              <a:rPr lang="en-US" sz="2400" dirty="0"/>
              <a:t> </a:t>
            </a:r>
            <a:r>
              <a:rPr lang="en-US" sz="2400" dirty="0" err="1"/>
              <a:t>er</a:t>
            </a:r>
            <a:r>
              <a:rPr lang="en-US" sz="2400" dirty="0"/>
              <a:t> </a:t>
            </a:r>
            <a:r>
              <a:rPr lang="en-US" sz="2400" dirty="0" err="1"/>
              <a:t>særlig</a:t>
            </a:r>
            <a:r>
              <a:rPr lang="en-US" sz="2400" dirty="0"/>
              <a:t> sensitive for </a:t>
            </a:r>
            <a:r>
              <a:rPr lang="en-US" sz="2400" dirty="0" err="1"/>
              <a:t>afvisning</a:t>
            </a:r>
            <a:r>
              <a:rPr lang="en-US" sz="2400" dirty="0"/>
              <a:t> </a:t>
            </a:r>
            <a:r>
              <a:rPr lang="en-US" sz="2400" dirty="0" err="1"/>
              <a:t>og</a:t>
            </a:r>
            <a:r>
              <a:rPr lang="en-US" sz="2400" dirty="0"/>
              <a:t> </a:t>
            </a:r>
            <a:r>
              <a:rPr lang="en-US" sz="2400" dirty="0" err="1"/>
              <a:t>ikke</a:t>
            </a:r>
            <a:r>
              <a:rPr lang="en-US" sz="2400" dirty="0"/>
              <a:t> at </a:t>
            </a:r>
            <a:r>
              <a:rPr lang="en-US" sz="2400" dirty="0" err="1"/>
              <a:t>føle</a:t>
            </a:r>
            <a:r>
              <a:rPr lang="en-US" sz="2400" dirty="0"/>
              <a:t> sig </a:t>
            </a:r>
            <a:r>
              <a:rPr lang="en-US" sz="2400" dirty="0" err="1"/>
              <a:t>respekteret</a:t>
            </a:r>
            <a:endParaRPr lang="en-US" sz="2400" dirty="0"/>
          </a:p>
          <a:p>
            <a:r>
              <a:rPr lang="en-US" sz="2400" dirty="0" err="1"/>
              <a:t>Nogle</a:t>
            </a:r>
            <a:r>
              <a:rPr lang="en-US" sz="2400" dirty="0"/>
              <a:t> </a:t>
            </a:r>
            <a:r>
              <a:rPr lang="en-US" sz="2400" dirty="0" err="1"/>
              <a:t>kan</a:t>
            </a:r>
            <a:r>
              <a:rPr lang="en-US" sz="2400" dirty="0"/>
              <a:t> </a:t>
            </a:r>
            <a:r>
              <a:rPr lang="en-US" sz="2400" dirty="0" err="1"/>
              <a:t>føle</a:t>
            </a:r>
            <a:r>
              <a:rPr lang="en-US" sz="2400" dirty="0"/>
              <a:t> sig mere </a:t>
            </a:r>
            <a:r>
              <a:rPr lang="en-US" sz="2400" dirty="0" err="1"/>
              <a:t>komfortable</a:t>
            </a:r>
            <a:r>
              <a:rPr lang="en-US" sz="2400" dirty="0"/>
              <a:t> med at </a:t>
            </a:r>
            <a:r>
              <a:rPr lang="en-US" sz="2400" dirty="0" err="1"/>
              <a:t>trøste</a:t>
            </a:r>
            <a:r>
              <a:rPr lang="en-US" sz="2400" dirty="0"/>
              <a:t> </a:t>
            </a:r>
            <a:r>
              <a:rPr lang="en-US" sz="2400" dirty="0" err="1"/>
              <a:t>fremfor</a:t>
            </a:r>
            <a:r>
              <a:rPr lang="en-US" sz="2400" dirty="0"/>
              <a:t> at </a:t>
            </a:r>
            <a:r>
              <a:rPr lang="en-US" sz="2400" dirty="0" err="1"/>
              <a:t>sætte</a:t>
            </a:r>
            <a:r>
              <a:rPr lang="en-US" sz="2400" dirty="0"/>
              <a:t> </a:t>
            </a:r>
            <a:r>
              <a:rPr lang="en-US" sz="2400" dirty="0" err="1"/>
              <a:t>grænser</a:t>
            </a:r>
            <a:r>
              <a:rPr lang="en-US" sz="2400" dirty="0"/>
              <a:t> (</a:t>
            </a:r>
            <a:r>
              <a:rPr lang="en-US" sz="2400" dirty="0" err="1"/>
              <a:t>eller</a:t>
            </a:r>
            <a:r>
              <a:rPr lang="en-US" sz="2400" dirty="0"/>
              <a:t> </a:t>
            </a:r>
            <a:r>
              <a:rPr lang="en-US" sz="2400" dirty="0" err="1"/>
              <a:t>omvendt</a:t>
            </a:r>
            <a:r>
              <a:rPr lang="en-US" sz="2400" dirty="0"/>
              <a:t>).</a:t>
            </a:r>
          </a:p>
        </p:txBody>
      </p:sp>
      <p:pic>
        <p:nvPicPr>
          <p:cNvPr id="5" name="Billede 4">
            <a:extLst>
              <a:ext uri="{FF2B5EF4-FFF2-40B4-BE49-F238E27FC236}">
                <a16:creationId xmlns:a16="http://schemas.microsoft.com/office/drawing/2014/main" id="{4D4D5D51-8422-5942-A463-A4EAC3C718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062" y="1909396"/>
            <a:ext cx="4565946" cy="3039208"/>
          </a:xfrm>
          <a:prstGeom prst="rect">
            <a:avLst/>
          </a:prstGeom>
        </p:spPr>
      </p:pic>
    </p:spTree>
    <p:extLst>
      <p:ext uri="{BB962C8B-B14F-4D97-AF65-F5344CB8AC3E}">
        <p14:creationId xmlns:p14="http://schemas.microsoft.com/office/powerpoint/2010/main" val="33268190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Plassholder for bunntekst 1"/>
          <p:cNvSpPr>
            <a:spLocks noGrp="1"/>
          </p:cNvSpPr>
          <p:nvPr>
            <p:ph type="ftr" sz="quarter" idx="11"/>
          </p:nvPr>
        </p:nvSpPr>
        <p:spPr>
          <a:xfrm>
            <a:off x="997792" y="6217920"/>
            <a:ext cx="4114800" cy="365125"/>
          </a:xfrm>
        </p:spPr>
        <p:txBody>
          <a:bodyPr vert="horz" lIns="91440" tIns="45720" rIns="91440" bIns="45720" rtlCol="0" anchor="ctr">
            <a:normAutofit fontScale="92500" lnSpcReduction="20000"/>
          </a:bodyPr>
          <a:lstStyle/>
          <a:p>
            <a:pPr algn="l">
              <a:spcAft>
                <a:spcPts val="600"/>
              </a:spcAft>
            </a:pPr>
            <a:r>
              <a:rPr lang="en-US" kern="1200">
                <a:solidFill>
                  <a:prstClr val="black">
                    <a:lumMod val="50000"/>
                    <a:lumOff val="50000"/>
                  </a:prstClr>
                </a:solidFill>
                <a:latin typeface="+mn-lt"/>
                <a:ea typeface="+mn-ea"/>
                <a:cs typeface="+mn-cs"/>
              </a:rPr>
              <a:t>Psykoterapeut MPF Charlotte Krolykke                                                    Copyright Joanne Dolhanty 2018</a:t>
            </a:r>
          </a:p>
        </p:txBody>
      </p:sp>
      <p:sp>
        <p:nvSpPr>
          <p:cNvPr id="4" name="Tittel 3"/>
          <p:cNvSpPr>
            <a:spLocks noGrp="1"/>
          </p:cNvSpPr>
          <p:nvPr>
            <p:ph type="title" idx="4294967295"/>
          </p:nvPr>
        </p:nvSpPr>
        <p:spPr>
          <a:xfrm>
            <a:off x="1603375" y="977900"/>
            <a:ext cx="10588625" cy="1063625"/>
          </a:xfrm>
        </p:spPr>
        <p:txBody>
          <a:bodyPr vert="horz" lIns="91440" tIns="45720" rIns="91440" bIns="45720" rtlCol="0" anchor="b">
            <a:normAutofit/>
          </a:bodyPr>
          <a:lstStyle/>
          <a:p>
            <a:r>
              <a:rPr lang="en-US" dirty="0" err="1"/>
              <a:t>Følefælder</a:t>
            </a:r>
            <a:r>
              <a:rPr lang="en-US" dirty="0"/>
              <a:t> (</a:t>
            </a:r>
            <a:r>
              <a:rPr lang="en-US" dirty="0" err="1"/>
              <a:t>fortsat</a:t>
            </a:r>
            <a:r>
              <a:rPr lang="en-US" dirty="0"/>
              <a:t>)</a:t>
            </a:r>
          </a:p>
        </p:txBody>
      </p:sp>
      <p:sp>
        <p:nvSpPr>
          <p:cNvPr id="5" name="Plassholder for innhold 4"/>
          <p:cNvSpPr>
            <a:spLocks noGrp="1"/>
          </p:cNvSpPr>
          <p:nvPr>
            <p:ph idx="4294967295"/>
          </p:nvPr>
        </p:nvSpPr>
        <p:spPr>
          <a:xfrm>
            <a:off x="5908675" y="2682875"/>
            <a:ext cx="6283325" cy="3214688"/>
          </a:xfrm>
        </p:spPr>
        <p:txBody>
          <a:bodyPr vert="horz" lIns="91440" tIns="45720" rIns="91440" bIns="45720" rtlCol="0">
            <a:normAutofit/>
          </a:bodyPr>
          <a:lstStyle/>
          <a:p>
            <a:pPr marL="0"/>
            <a:endParaRPr lang="en-US" sz="2400" dirty="0"/>
          </a:p>
          <a:p>
            <a:endParaRPr lang="en-US" sz="2400" dirty="0"/>
          </a:p>
          <a:p>
            <a:r>
              <a:rPr lang="en-US" sz="2400" dirty="0"/>
              <a:t>Indre processer – </a:t>
            </a:r>
            <a:r>
              <a:rPr lang="en-US" sz="2400" dirty="0" err="1"/>
              <a:t>vores</a:t>
            </a:r>
            <a:r>
              <a:rPr lang="en-US" sz="2400" dirty="0"/>
              <a:t> forhold til </a:t>
            </a:r>
            <a:r>
              <a:rPr lang="en-US" sz="2400" dirty="0" err="1"/>
              <a:t>os</a:t>
            </a:r>
            <a:r>
              <a:rPr lang="en-US" sz="2400" dirty="0"/>
              <a:t> </a:t>
            </a:r>
            <a:r>
              <a:rPr lang="en-US" sz="2400" dirty="0" err="1"/>
              <a:t>selv</a:t>
            </a:r>
            <a:r>
              <a:rPr lang="en-US" sz="2400" dirty="0"/>
              <a:t> – </a:t>
            </a:r>
            <a:r>
              <a:rPr lang="en-US" sz="2400" dirty="0" err="1"/>
              <a:t>kan</a:t>
            </a:r>
            <a:r>
              <a:rPr lang="en-US" sz="2400" dirty="0"/>
              <a:t> </a:t>
            </a:r>
            <a:r>
              <a:rPr lang="en-US" sz="2400" dirty="0" err="1"/>
              <a:t>også</a:t>
            </a:r>
            <a:r>
              <a:rPr lang="en-US" sz="2400" dirty="0"/>
              <a:t> </a:t>
            </a:r>
            <a:r>
              <a:rPr lang="en-US" sz="2400" dirty="0" err="1"/>
              <a:t>skygge</a:t>
            </a:r>
            <a:r>
              <a:rPr lang="en-US" sz="2400" dirty="0"/>
              <a:t> for </a:t>
            </a:r>
            <a:r>
              <a:rPr lang="en-US" sz="2400" dirty="0" err="1"/>
              <a:t>vores</a:t>
            </a:r>
            <a:r>
              <a:rPr lang="en-US" sz="2400" dirty="0"/>
              <a:t> </a:t>
            </a:r>
            <a:r>
              <a:rPr lang="en-US" sz="2400" dirty="0" err="1"/>
              <a:t>empati</a:t>
            </a:r>
            <a:r>
              <a:rPr lang="en-US" sz="2400" dirty="0"/>
              <a:t> </a:t>
            </a:r>
            <a:r>
              <a:rPr lang="en-US" sz="2400" dirty="0" err="1"/>
              <a:t>overfor</a:t>
            </a:r>
            <a:r>
              <a:rPr lang="en-US" sz="2400" dirty="0"/>
              <a:t> </a:t>
            </a:r>
            <a:r>
              <a:rPr lang="en-US" sz="2400" dirty="0" err="1"/>
              <a:t>andre</a:t>
            </a:r>
            <a:r>
              <a:rPr lang="en-US" sz="2400" dirty="0"/>
              <a:t>.</a:t>
            </a:r>
          </a:p>
          <a:p>
            <a:pPr lvl="1"/>
            <a:endParaRPr lang="en-US" dirty="0"/>
          </a:p>
        </p:txBody>
      </p:sp>
      <p:pic>
        <p:nvPicPr>
          <p:cNvPr id="6" name="Bilde 5"/>
          <p:cNvPicPr>
            <a:picLocks noChangeAspect="1"/>
          </p:cNvPicPr>
          <p:nvPr/>
        </p:nvPicPr>
        <p:blipFill>
          <a:blip r:embed="rId3"/>
          <a:stretch>
            <a:fillRect/>
          </a:stretch>
        </p:blipFill>
        <p:spPr>
          <a:xfrm>
            <a:off x="1333206" y="2811104"/>
            <a:ext cx="2928114" cy="2928114"/>
          </a:xfrm>
          <a:prstGeom prst="rect">
            <a:avLst/>
          </a:prstGeom>
        </p:spPr>
      </p:pic>
    </p:spTree>
    <p:extLst>
      <p:ext uri="{BB962C8B-B14F-4D97-AF65-F5344CB8AC3E}">
        <p14:creationId xmlns:p14="http://schemas.microsoft.com/office/powerpoint/2010/main" val="75190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4" name="Tittel 3"/>
          <p:cNvSpPr>
            <a:spLocks noGrp="1"/>
          </p:cNvSpPr>
          <p:nvPr>
            <p:ph type="title" idx="4294967295"/>
          </p:nvPr>
        </p:nvSpPr>
        <p:spPr>
          <a:xfrm>
            <a:off x="351693" y="249665"/>
            <a:ext cx="3494088" cy="1427895"/>
          </a:xfrm>
        </p:spPr>
        <p:txBody>
          <a:bodyPr vert="horz" lIns="91440" tIns="45720" rIns="91440" bIns="45720" rtlCol="0" anchor="ctr">
            <a:normAutofit/>
          </a:bodyPr>
          <a:lstStyle/>
          <a:p>
            <a:pPr algn="r"/>
            <a:r>
              <a:rPr lang="en-US" kern="1200" dirty="0" err="1">
                <a:solidFill>
                  <a:schemeClr val="accent1"/>
                </a:solidFill>
                <a:latin typeface="+mj-lt"/>
                <a:ea typeface="+mj-ea"/>
                <a:cs typeface="+mj-cs"/>
              </a:rPr>
              <a:t>Selvkritik</a:t>
            </a:r>
            <a:r>
              <a:rPr lang="en-US" kern="1200" dirty="0">
                <a:solidFill>
                  <a:schemeClr val="accent1"/>
                </a:solidFill>
                <a:latin typeface="+mj-lt"/>
                <a:ea typeface="+mj-ea"/>
                <a:cs typeface="+mj-cs"/>
              </a:rPr>
              <a:t> </a:t>
            </a:r>
            <a:r>
              <a:rPr lang="en-US" kern="1200" dirty="0" err="1">
                <a:solidFill>
                  <a:schemeClr val="accent1"/>
                </a:solidFill>
                <a:latin typeface="+mj-lt"/>
                <a:ea typeface="+mj-ea"/>
                <a:cs typeface="+mj-cs"/>
              </a:rPr>
              <a:t>og</a:t>
            </a:r>
            <a:r>
              <a:rPr lang="en-US" kern="1200" dirty="0">
                <a:solidFill>
                  <a:schemeClr val="accent1"/>
                </a:solidFill>
                <a:latin typeface="+mj-lt"/>
                <a:ea typeface="+mj-ea"/>
                <a:cs typeface="+mj-cs"/>
              </a:rPr>
              <a:t> </a:t>
            </a:r>
            <a:r>
              <a:rPr lang="en-US" kern="1200" dirty="0" err="1">
                <a:solidFill>
                  <a:schemeClr val="accent1"/>
                </a:solidFill>
                <a:latin typeface="+mj-lt"/>
                <a:ea typeface="+mj-ea"/>
                <a:cs typeface="+mj-cs"/>
              </a:rPr>
              <a:t>perfektion</a:t>
            </a:r>
            <a:endParaRPr lang="en-US" kern="1200" dirty="0">
              <a:solidFill>
                <a:schemeClr val="accent1"/>
              </a:solidFill>
              <a:latin typeface="+mj-lt"/>
              <a:ea typeface="+mj-ea"/>
              <a:cs typeface="+mj-cs"/>
            </a:endParaRPr>
          </a:p>
        </p:txBody>
      </p:sp>
      <p:sp>
        <p:nvSpPr>
          <p:cNvPr id="5" name="Plassholder for innhold 4"/>
          <p:cNvSpPr>
            <a:spLocks noGrp="1"/>
          </p:cNvSpPr>
          <p:nvPr>
            <p:ph idx="4294967295"/>
          </p:nvPr>
        </p:nvSpPr>
        <p:spPr>
          <a:xfrm>
            <a:off x="5815013" y="963613"/>
            <a:ext cx="6376987" cy="4930775"/>
          </a:xfrm>
        </p:spPr>
        <p:txBody>
          <a:bodyPr vert="horz" lIns="91440" tIns="45720" rIns="91440" bIns="45720" rtlCol="0" anchor="ctr">
            <a:normAutofit/>
          </a:bodyPr>
          <a:lstStyle/>
          <a:p>
            <a:pPr marL="0"/>
            <a:endParaRPr lang="en-US" sz="2400" b="1" i="1" dirty="0"/>
          </a:p>
          <a:p>
            <a:pPr marL="0"/>
            <a:r>
              <a:rPr lang="en-US" sz="2400" dirty="0" err="1"/>
              <a:t>Perfektionisme</a:t>
            </a:r>
            <a:r>
              <a:rPr lang="en-US" sz="2400" dirty="0"/>
              <a:t> </a:t>
            </a:r>
            <a:r>
              <a:rPr lang="en-US" sz="2400" dirty="0" err="1"/>
              <a:t>er</a:t>
            </a:r>
            <a:r>
              <a:rPr lang="en-US" sz="2400" dirty="0"/>
              <a:t> </a:t>
            </a:r>
            <a:r>
              <a:rPr lang="en-US" sz="2400" dirty="0" err="1"/>
              <a:t>ikke</a:t>
            </a:r>
            <a:r>
              <a:rPr lang="en-US" sz="2400" dirty="0"/>
              <a:t> </a:t>
            </a:r>
            <a:r>
              <a:rPr lang="en-US" sz="2400" dirty="0" err="1"/>
              <a:t>stræben</a:t>
            </a:r>
            <a:r>
              <a:rPr lang="en-US" sz="2400" dirty="0"/>
              <a:t> </a:t>
            </a:r>
            <a:r>
              <a:rPr lang="en-US" sz="2400" dirty="0" err="1"/>
              <a:t>efter</a:t>
            </a:r>
            <a:r>
              <a:rPr lang="en-US" sz="2400" dirty="0"/>
              <a:t> </a:t>
            </a:r>
            <a:r>
              <a:rPr lang="en-US" sz="2400" dirty="0" err="1"/>
              <a:t>det</a:t>
            </a:r>
            <a:r>
              <a:rPr lang="en-US" sz="2400" dirty="0"/>
              <a:t> </a:t>
            </a:r>
            <a:r>
              <a:rPr lang="en-US" sz="2400" dirty="0" err="1"/>
              <a:t>bedste</a:t>
            </a:r>
            <a:r>
              <a:rPr lang="en-US" sz="2400" dirty="0"/>
              <a:t>, men </a:t>
            </a:r>
            <a:r>
              <a:rPr lang="en-US" sz="2400" dirty="0" err="1"/>
              <a:t>tvært</a:t>
            </a:r>
            <a:r>
              <a:rPr lang="en-US" sz="2400" dirty="0"/>
              <a:t> </a:t>
            </a:r>
            <a:r>
              <a:rPr lang="en-US" sz="2400" dirty="0" err="1"/>
              <a:t>imod</a:t>
            </a:r>
            <a:r>
              <a:rPr lang="en-US" sz="2400" dirty="0"/>
              <a:t> </a:t>
            </a:r>
            <a:r>
              <a:rPr lang="en-US" sz="2400" dirty="0" err="1"/>
              <a:t>jagten</a:t>
            </a:r>
            <a:r>
              <a:rPr lang="en-US" sz="2400" dirty="0"/>
              <a:t> </a:t>
            </a:r>
            <a:r>
              <a:rPr lang="en-US" sz="2400" dirty="0" err="1"/>
              <a:t>på</a:t>
            </a:r>
            <a:r>
              <a:rPr lang="en-US" sz="2400" dirty="0"/>
              <a:t> </a:t>
            </a:r>
            <a:r>
              <a:rPr lang="en-US" sz="2400" dirty="0" err="1"/>
              <a:t>det</a:t>
            </a:r>
            <a:r>
              <a:rPr lang="en-US" sz="2400" dirty="0"/>
              <a:t> </a:t>
            </a:r>
            <a:r>
              <a:rPr lang="en-US" sz="2400" dirty="0" err="1"/>
              <a:t>værste</a:t>
            </a:r>
            <a:r>
              <a:rPr lang="en-US" sz="2400" dirty="0"/>
              <a:t> </a:t>
            </a:r>
            <a:r>
              <a:rPr lang="en-US" sz="2400" dirty="0" err="1"/>
              <a:t>i</a:t>
            </a:r>
            <a:r>
              <a:rPr lang="en-US" sz="2400" dirty="0"/>
              <a:t> </a:t>
            </a:r>
            <a:r>
              <a:rPr lang="en-US" sz="2400" dirty="0" err="1"/>
              <a:t>os</a:t>
            </a:r>
            <a:r>
              <a:rPr lang="en-US" sz="2400" dirty="0"/>
              <a:t> </a:t>
            </a:r>
            <a:r>
              <a:rPr lang="en-US" sz="2400" dirty="0" err="1"/>
              <a:t>selv</a:t>
            </a:r>
            <a:r>
              <a:rPr lang="en-US" sz="2400" dirty="0"/>
              <a:t>. </a:t>
            </a:r>
            <a:endParaRPr lang="en-US" sz="2400" b="1" dirty="0"/>
          </a:p>
          <a:p>
            <a:pPr marL="0"/>
            <a:r>
              <a:rPr lang="en-US" sz="2400" dirty="0" err="1"/>
              <a:t>Det</a:t>
            </a:r>
            <a:r>
              <a:rPr lang="en-US" sz="2400" dirty="0"/>
              <a:t> </a:t>
            </a:r>
            <a:r>
              <a:rPr lang="en-US" sz="2400" dirty="0" err="1"/>
              <a:t>perfekte</a:t>
            </a:r>
            <a:r>
              <a:rPr lang="en-US" sz="2400" dirty="0"/>
              <a:t> </a:t>
            </a:r>
            <a:r>
              <a:rPr lang="en-US" sz="2400" dirty="0" err="1"/>
              <a:t>er</a:t>
            </a:r>
            <a:r>
              <a:rPr lang="en-US" sz="2400" dirty="0"/>
              <a:t> et </a:t>
            </a:r>
            <a:r>
              <a:rPr lang="en-US" sz="2400" dirty="0" err="1"/>
              <a:t>bevægeligt</a:t>
            </a:r>
            <a:r>
              <a:rPr lang="en-US" sz="2400" dirty="0"/>
              <a:t> </a:t>
            </a:r>
            <a:r>
              <a:rPr lang="en-US" sz="2400" dirty="0" err="1"/>
              <a:t>mål</a:t>
            </a:r>
            <a:r>
              <a:rPr lang="en-US" sz="2400" dirty="0"/>
              <a:t> - </a:t>
            </a:r>
            <a:r>
              <a:rPr lang="en-US" sz="2400" dirty="0" err="1"/>
              <a:t>når</a:t>
            </a:r>
            <a:r>
              <a:rPr lang="en-US" sz="2400" dirty="0"/>
              <a:t> du </a:t>
            </a:r>
            <a:r>
              <a:rPr lang="en-US" sz="2400" dirty="0" err="1"/>
              <a:t>kommer</a:t>
            </a:r>
            <a:r>
              <a:rPr lang="en-US" sz="2400" dirty="0"/>
              <a:t> </a:t>
            </a:r>
            <a:r>
              <a:rPr lang="en-US" sz="2400" dirty="0" err="1"/>
              <a:t>frem</a:t>
            </a:r>
            <a:r>
              <a:rPr lang="en-US" sz="2400" dirty="0"/>
              <a:t> </a:t>
            </a:r>
            <a:r>
              <a:rPr lang="en-US" sz="2400" dirty="0" err="1"/>
              <a:t>har</a:t>
            </a:r>
            <a:r>
              <a:rPr lang="en-US" sz="2400" dirty="0"/>
              <a:t> </a:t>
            </a:r>
            <a:r>
              <a:rPr lang="en-US" sz="2400" dirty="0" err="1"/>
              <a:t>det</a:t>
            </a:r>
            <a:r>
              <a:rPr lang="en-US" sz="2400" dirty="0"/>
              <a:t> </a:t>
            </a:r>
            <a:r>
              <a:rPr lang="en-US" sz="2400" dirty="0" err="1"/>
              <a:t>flyttet</a:t>
            </a:r>
            <a:r>
              <a:rPr lang="en-US" sz="2400" dirty="0"/>
              <a:t> sig </a:t>
            </a:r>
            <a:r>
              <a:rPr lang="en-US" sz="2400" dirty="0" err="1"/>
              <a:t>længere</a:t>
            </a:r>
            <a:r>
              <a:rPr lang="en-US" sz="2400" dirty="0"/>
              <a:t> op </a:t>
            </a:r>
            <a:r>
              <a:rPr lang="en-US" sz="2400" dirty="0" err="1"/>
              <a:t>og</a:t>
            </a:r>
            <a:r>
              <a:rPr lang="en-US" sz="2400" dirty="0"/>
              <a:t> </a:t>
            </a:r>
            <a:r>
              <a:rPr lang="en-US" sz="2400" dirty="0" err="1"/>
              <a:t>frem</a:t>
            </a:r>
            <a:r>
              <a:rPr lang="en-US" sz="2400" dirty="0"/>
              <a:t>.			</a:t>
            </a:r>
          </a:p>
        </p:txBody>
      </p:sp>
      <p:sp>
        <p:nvSpPr>
          <p:cNvPr id="6" name="Footer Placeholder 5">
            <a:extLst>
              <a:ext uri="{FF2B5EF4-FFF2-40B4-BE49-F238E27FC236}">
                <a16:creationId xmlns:a16="http://schemas.microsoft.com/office/drawing/2014/main" id="{35CCB87F-CCA7-EB4D-8E05-9EB1F6EB5643}"/>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Psykoterapeut</a:t>
            </a:r>
            <a:r>
              <a:rPr lang="en-US" dirty="0"/>
              <a:t> MPF Charlotte </a:t>
            </a:r>
            <a:r>
              <a:rPr lang="en-US" dirty="0" err="1"/>
              <a:t>Krolykke</a:t>
            </a:r>
            <a:r>
              <a:rPr lang="en-US" dirty="0"/>
              <a:t>                                                    Copyright Joanne Dolhanty 2018</a:t>
            </a:r>
            <a:endParaRPr lang="en-CA" dirty="0"/>
          </a:p>
        </p:txBody>
      </p:sp>
      <p:pic>
        <p:nvPicPr>
          <p:cNvPr id="7" name="Billede 6">
            <a:extLst>
              <a:ext uri="{FF2B5EF4-FFF2-40B4-BE49-F238E27FC236}">
                <a16:creationId xmlns:a16="http://schemas.microsoft.com/office/drawing/2014/main" id="{2787A0D3-D419-624C-A1E4-D68711D437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693" y="2004648"/>
            <a:ext cx="5035044" cy="3556000"/>
          </a:xfrm>
          <a:prstGeom prst="rect">
            <a:avLst/>
          </a:prstGeom>
        </p:spPr>
      </p:pic>
    </p:spTree>
    <p:extLst>
      <p:ext uri="{BB962C8B-B14F-4D97-AF65-F5344CB8AC3E}">
        <p14:creationId xmlns:p14="http://schemas.microsoft.com/office/powerpoint/2010/main" val="27279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E6FA83-7585-46A0-8896-EC5D938F1414}"/>
              </a:ext>
            </a:extLst>
          </p:cNvPr>
          <p:cNvSpPr>
            <a:spLocks noGrp="1"/>
          </p:cNvSpPr>
          <p:nvPr>
            <p:ph type="title"/>
          </p:nvPr>
        </p:nvSpPr>
        <p:spPr>
          <a:xfrm>
            <a:off x="3401785" y="2618468"/>
            <a:ext cx="5388429" cy="1325563"/>
          </a:xfrm>
        </p:spPr>
        <p:txBody>
          <a:bodyPr/>
          <a:lstStyle/>
          <a:p>
            <a:r>
              <a:rPr lang="nb-NO" dirty="0">
                <a:solidFill>
                  <a:srgbClr val="5EA4C9"/>
                </a:solidFill>
              </a:rPr>
              <a:t>PAUSE 15:15-15:30</a:t>
            </a:r>
          </a:p>
        </p:txBody>
      </p:sp>
      <p:sp>
        <p:nvSpPr>
          <p:cNvPr id="3" name="Plassholder for bunntekst 2">
            <a:extLst>
              <a:ext uri="{FF2B5EF4-FFF2-40B4-BE49-F238E27FC236}">
                <a16:creationId xmlns:a16="http://schemas.microsoft.com/office/drawing/2014/main" id="{804E0209-4D71-441D-B7DD-89DE17363851}"/>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3707063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BB4A8044-AD17-4395-A473-B39688483504}"/>
              </a:ext>
            </a:extLst>
          </p:cNvPr>
          <p:cNvSpPr>
            <a:spLocks noGrp="1"/>
          </p:cNvSpPr>
          <p:nvPr>
            <p:ph type="ftr" sz="quarter" idx="11"/>
          </p:nvPr>
        </p:nvSpPr>
        <p:spPr/>
        <p:txBody>
          <a:bodyPr/>
          <a:lstStyle/>
          <a:p>
            <a:r>
              <a:rPr lang="nn-NO"/>
              <a:t>Psykoterapeut MPF Charlotte Krolykke                                                    Copyright Joanne Dolhanty 2018</a:t>
            </a:r>
            <a:endParaRPr lang="en-US"/>
          </a:p>
        </p:txBody>
      </p:sp>
      <p:sp>
        <p:nvSpPr>
          <p:cNvPr id="7" name="TekstSylinder 6"/>
          <p:cNvSpPr txBox="1"/>
          <p:nvPr/>
        </p:nvSpPr>
        <p:spPr>
          <a:xfrm>
            <a:off x="2310383" y="2080534"/>
            <a:ext cx="4310013" cy="1477328"/>
          </a:xfrm>
          <a:prstGeom prst="rect">
            <a:avLst/>
          </a:prstGeom>
          <a:noFill/>
        </p:spPr>
        <p:txBody>
          <a:bodyPr wrap="square" rtlCol="0">
            <a:spAutoFit/>
          </a:bodyPr>
          <a:lstStyle/>
          <a:p>
            <a:pPr algn="ctr"/>
            <a:r>
              <a:rPr lang="nb-NO" b="1" dirty="0">
                <a:solidFill>
                  <a:srgbClr val="2F5597"/>
                </a:solidFill>
              </a:rPr>
              <a:t>Film: Alfred og skyggen </a:t>
            </a:r>
            <a:r>
              <a:rPr lang="mr-IN" b="1" dirty="0">
                <a:solidFill>
                  <a:srgbClr val="2F5597"/>
                </a:solidFill>
              </a:rPr>
              <a:t>–</a:t>
            </a:r>
            <a:r>
              <a:rPr lang="nb-NO" b="1" dirty="0">
                <a:solidFill>
                  <a:srgbClr val="2F5597"/>
                </a:solidFill>
              </a:rPr>
              <a:t> En liten film om selvkritikk</a:t>
            </a:r>
          </a:p>
          <a:p>
            <a:pPr algn="ctr"/>
            <a:endParaRPr lang="nb-NO" b="1" dirty="0">
              <a:solidFill>
                <a:srgbClr val="2F5597"/>
              </a:solidFill>
            </a:endParaRPr>
          </a:p>
          <a:p>
            <a:pPr algn="ctr"/>
            <a:r>
              <a:rPr lang="nb-NO" b="1" dirty="0" err="1">
                <a:solidFill>
                  <a:srgbClr val="2F5597"/>
                </a:solidFill>
              </a:rPr>
              <a:t>https</a:t>
            </a:r>
            <a:r>
              <a:rPr lang="nb-NO" b="1" dirty="0">
                <a:solidFill>
                  <a:srgbClr val="2F5597"/>
                </a:solidFill>
              </a:rPr>
              <a:t>://</a:t>
            </a:r>
            <a:r>
              <a:rPr lang="nb-NO" b="1" dirty="0" err="1">
                <a:solidFill>
                  <a:srgbClr val="2F5597"/>
                </a:solidFill>
              </a:rPr>
              <a:t>www.youtube.com</a:t>
            </a:r>
            <a:r>
              <a:rPr lang="nb-NO" b="1" dirty="0">
                <a:solidFill>
                  <a:srgbClr val="2F5597"/>
                </a:solidFill>
              </a:rPr>
              <a:t>/</a:t>
            </a:r>
            <a:r>
              <a:rPr lang="nb-NO" b="1" dirty="0" err="1">
                <a:solidFill>
                  <a:srgbClr val="2F5597"/>
                </a:solidFill>
              </a:rPr>
              <a:t>watch?v</a:t>
            </a:r>
            <a:r>
              <a:rPr lang="nb-NO" b="1" dirty="0">
                <a:solidFill>
                  <a:srgbClr val="2F5597"/>
                </a:solidFill>
              </a:rPr>
              <a:t>=YX5Qoi2pD34</a:t>
            </a:r>
            <a:endParaRPr lang="nb-NO" dirty="0"/>
          </a:p>
        </p:txBody>
      </p:sp>
      <p:pic>
        <p:nvPicPr>
          <p:cNvPr id="8" name="Bilde 7" descr="Alfred-selvkritik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1455" y="1544281"/>
            <a:ext cx="2557760" cy="2557760"/>
          </a:xfrm>
          <a:prstGeom prst="rect">
            <a:avLst/>
          </a:prstGeom>
        </p:spPr>
      </p:pic>
    </p:spTree>
    <p:extLst>
      <p:ext uri="{BB962C8B-B14F-4D97-AF65-F5344CB8AC3E}">
        <p14:creationId xmlns:p14="http://schemas.microsoft.com/office/powerpoint/2010/main" val="2758215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441B7A65-5928-4519-8636-04B811FC3921}"/>
              </a:ext>
            </a:extLst>
          </p:cNvPr>
          <p:cNvPicPr>
            <a:picLocks noChangeAspect="1"/>
          </p:cNvPicPr>
          <p:nvPr/>
        </p:nvPicPr>
        <p:blipFill rotWithShape="1">
          <a:blip r:embed="rId3">
            <a:extLst>
              <a:ext uri="{28A0092B-C50C-407E-A947-70E740481C1C}">
                <a14:useLocalDpi xmlns:a14="http://schemas.microsoft.com/office/drawing/2010/main" val="0"/>
              </a:ext>
            </a:extLst>
          </a:blip>
          <a:srcRect t="7424" b="8306"/>
          <a:stretch/>
        </p:blipFill>
        <p:spPr>
          <a:xfrm>
            <a:off x="-1" y="10"/>
            <a:ext cx="12192000" cy="6857990"/>
          </a:xfrm>
          <a:prstGeom prst="rect">
            <a:avLst/>
          </a:prstGeom>
        </p:spPr>
      </p:pic>
      <p:sp>
        <p:nvSpPr>
          <p:cNvPr id="2" name="Title 1">
            <a:extLst>
              <a:ext uri="{FF2B5EF4-FFF2-40B4-BE49-F238E27FC236}">
                <a16:creationId xmlns:a16="http://schemas.microsoft.com/office/drawing/2014/main" id="{7113B25B-32E9-4644-A3C6-D20CB8D59585}"/>
              </a:ext>
            </a:extLst>
          </p:cNvPr>
          <p:cNvSpPr>
            <a:spLocks noGrp="1"/>
          </p:cNvSpPr>
          <p:nvPr>
            <p:ph type="title"/>
          </p:nvPr>
        </p:nvSpPr>
        <p:spPr>
          <a:xfrm>
            <a:off x="709448" y="1913950"/>
            <a:ext cx="4204137" cy="1342754"/>
          </a:xfrm>
        </p:spPr>
        <p:txBody>
          <a:bodyPr vert="horz" lIns="91440" tIns="45720" rIns="91440" bIns="45720" rtlCol="0">
            <a:normAutofit/>
          </a:bodyPr>
          <a:lstStyle/>
          <a:p>
            <a:pPr algn="ctr"/>
            <a:r>
              <a:rPr lang="en-US" dirty="0"/>
              <a:t>DYADEØVELSE</a:t>
            </a:r>
          </a:p>
        </p:txBody>
      </p:sp>
      <p:sp>
        <p:nvSpPr>
          <p:cNvPr id="3" name="Content Placeholder 2">
            <a:extLst>
              <a:ext uri="{FF2B5EF4-FFF2-40B4-BE49-F238E27FC236}">
                <a16:creationId xmlns:a16="http://schemas.microsoft.com/office/drawing/2014/main" id="{3FCA1A3A-F2B5-4028-BCE8-CCA345E42273}"/>
              </a:ext>
            </a:extLst>
          </p:cNvPr>
          <p:cNvSpPr>
            <a:spLocks noGrp="1"/>
          </p:cNvSpPr>
          <p:nvPr>
            <p:ph idx="1"/>
          </p:nvPr>
        </p:nvSpPr>
        <p:spPr>
          <a:xfrm>
            <a:off x="534362" y="3451439"/>
            <a:ext cx="4554308" cy="2619839"/>
          </a:xfrm>
        </p:spPr>
        <p:txBody>
          <a:bodyPr vert="horz" lIns="91440" tIns="45720" rIns="91440" bIns="45720" rtlCol="0" anchor="ctr">
            <a:normAutofit/>
          </a:bodyPr>
          <a:lstStyle/>
          <a:p>
            <a:pPr marL="0" indent="0" algn="ctr">
              <a:buNone/>
            </a:pPr>
            <a:r>
              <a:rPr lang="en-US" sz="3200" dirty="0"/>
              <a:t>IKKE VALIDER</a:t>
            </a:r>
          </a:p>
          <a:p>
            <a:pPr marL="0" indent="0" algn="ctr">
              <a:buNone/>
            </a:pPr>
            <a:endParaRPr lang="en-US" sz="3200" dirty="0"/>
          </a:p>
          <a:p>
            <a:pPr marL="0" indent="0" algn="ctr">
              <a:buNone/>
            </a:pPr>
            <a:r>
              <a:rPr lang="nb-NO" sz="2400" dirty="0"/>
              <a:t>PUNKT 2, SIDE 2 I ØVELSESHÆFTET </a:t>
            </a:r>
            <a:endParaRPr lang="en-US" sz="2400" dirty="0"/>
          </a:p>
          <a:p>
            <a:pPr marL="0" indent="0" algn="ctr">
              <a:buNone/>
            </a:pPr>
            <a:endParaRPr lang="en-US" sz="3200" dirty="0"/>
          </a:p>
        </p:txBody>
      </p:sp>
      <p:sp>
        <p:nvSpPr>
          <p:cNvPr id="4" name="Pladsholder til sidefod 3">
            <a:extLst>
              <a:ext uri="{FF2B5EF4-FFF2-40B4-BE49-F238E27FC236}">
                <a16:creationId xmlns:a16="http://schemas.microsoft.com/office/drawing/2014/main" id="{71EEF7A3-6C4C-2340-908D-2C64199186A5}"/>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35314045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D9B2EEF-D57D-441E-AE90-E363BFC25D12}"/>
              </a:ext>
            </a:extLst>
          </p:cNvPr>
          <p:cNvPicPr>
            <a:picLocks noChangeAspect="1"/>
          </p:cNvPicPr>
          <p:nvPr/>
        </p:nvPicPr>
        <p:blipFill rotWithShape="1">
          <a:blip r:embed="rId3">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
        <p:nvSpPr>
          <p:cNvPr id="2" name="Tittel 1">
            <a:extLst>
              <a:ext uri="{FF2B5EF4-FFF2-40B4-BE49-F238E27FC236}">
                <a16:creationId xmlns:a16="http://schemas.microsoft.com/office/drawing/2014/main" id="{E8F14190-558F-4DEA-BB1C-5201AAC300D1}"/>
              </a:ext>
            </a:extLst>
          </p:cNvPr>
          <p:cNvSpPr>
            <a:spLocks noGrp="1"/>
          </p:cNvSpPr>
          <p:nvPr>
            <p:ph type="title"/>
          </p:nvPr>
        </p:nvSpPr>
        <p:spPr>
          <a:xfrm>
            <a:off x="8022021" y="2962911"/>
            <a:ext cx="3852041" cy="1834056"/>
          </a:xfrm>
        </p:spPr>
        <p:txBody>
          <a:bodyPr vert="horz" lIns="91440" tIns="45720" rIns="91440" bIns="45720" rtlCol="0" anchor="b">
            <a:normAutofit/>
          </a:bodyPr>
          <a:lstStyle/>
          <a:p>
            <a:pPr algn="ctr"/>
            <a:r>
              <a:rPr lang="en-US" sz="4000" dirty="0" err="1"/>
              <a:t>Løse</a:t>
            </a:r>
            <a:r>
              <a:rPr lang="en-US" sz="4000" dirty="0"/>
              <a:t> </a:t>
            </a:r>
            <a:r>
              <a:rPr lang="en-US" sz="4000" dirty="0" err="1"/>
              <a:t>relationelle</a:t>
            </a:r>
            <a:r>
              <a:rPr lang="en-US" sz="4000" dirty="0"/>
              <a:t> </a:t>
            </a:r>
            <a:r>
              <a:rPr lang="en-US" sz="4000" dirty="0" err="1"/>
              <a:t>vanskeligheder</a:t>
            </a:r>
            <a:endParaRPr lang="en-US" sz="4000" dirty="0"/>
          </a:p>
        </p:txBody>
      </p:sp>
      <p:sp>
        <p:nvSpPr>
          <p:cNvPr id="3" name="Pladsholder til sidefod 2">
            <a:extLst>
              <a:ext uri="{FF2B5EF4-FFF2-40B4-BE49-F238E27FC236}">
                <a16:creationId xmlns:a16="http://schemas.microsoft.com/office/drawing/2014/main" id="{6DD2460D-FB99-E84E-B46E-1AC6D52FC89F}"/>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131459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E715477-F2D8-4D44-AC39-19201BC291AB}"/>
              </a:ext>
            </a:extLst>
          </p:cNvPr>
          <p:cNvSpPr>
            <a:spLocks noGrp="1"/>
          </p:cNvSpPr>
          <p:nvPr>
            <p:ph type="title"/>
          </p:nvPr>
        </p:nvSpPr>
        <p:spPr>
          <a:xfrm>
            <a:off x="709448" y="1913950"/>
            <a:ext cx="4204137" cy="1342754"/>
          </a:xfrm>
        </p:spPr>
        <p:txBody>
          <a:bodyPr vert="horz" lIns="91440" tIns="45720" rIns="91440" bIns="45720" rtlCol="0" anchor="ctr">
            <a:normAutofit/>
          </a:bodyPr>
          <a:lstStyle/>
          <a:p>
            <a:r>
              <a:rPr lang="en-US" sz="3600"/>
              <a:t>STRUKTUR</a:t>
            </a:r>
            <a:br>
              <a:rPr lang="en-US" sz="3600"/>
            </a:br>
            <a:r>
              <a:rPr lang="en-US" sz="3600"/>
              <a:t>FOR DAGENE</a:t>
            </a:r>
          </a:p>
        </p:txBody>
      </p:sp>
      <p:pic>
        <p:nvPicPr>
          <p:cNvPr id="8" name="Plassholder for innhold 9">
            <a:extLst>
              <a:ext uri="{FF2B5EF4-FFF2-40B4-BE49-F238E27FC236}">
                <a16:creationId xmlns:a16="http://schemas.microsoft.com/office/drawing/2014/main" id="{6D03D82D-2365-3E48-B260-C94B47803585}"/>
              </a:ext>
            </a:extLst>
          </p:cNvPr>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t="15730"/>
          <a:stretch/>
        </p:blipFill>
        <p:spPr>
          <a:xfrm>
            <a:off x="-1" y="10"/>
            <a:ext cx="12192000" cy="6857990"/>
          </a:xfrm>
          <a:prstGeom prst="rect">
            <a:avLst/>
          </a:prstGeom>
        </p:spPr>
      </p:pic>
      <p:sp>
        <p:nvSpPr>
          <p:cNvPr id="3" name="Ellipse 2">
            <a:extLst>
              <a:ext uri="{FF2B5EF4-FFF2-40B4-BE49-F238E27FC236}">
                <a16:creationId xmlns:a16="http://schemas.microsoft.com/office/drawing/2014/main" id="{0A8AE94D-9A3F-8A48-AD6A-C93C73BBF7D0}"/>
              </a:ext>
            </a:extLst>
          </p:cNvPr>
          <p:cNvSpPr/>
          <p:nvPr/>
        </p:nvSpPr>
        <p:spPr>
          <a:xfrm>
            <a:off x="193430" y="2479428"/>
            <a:ext cx="4737739" cy="448407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Plassholder for tekst 3">
            <a:extLst>
              <a:ext uri="{FF2B5EF4-FFF2-40B4-BE49-F238E27FC236}">
                <a16:creationId xmlns:a16="http://schemas.microsoft.com/office/drawing/2014/main" id="{66770BDF-808B-4A4C-83AF-4DEA297E1B8C}"/>
              </a:ext>
            </a:extLst>
          </p:cNvPr>
          <p:cNvSpPr>
            <a:spLocks noGrp="1"/>
          </p:cNvSpPr>
          <p:nvPr>
            <p:ph type="body" sz="half" idx="2"/>
          </p:nvPr>
        </p:nvSpPr>
        <p:spPr>
          <a:xfrm>
            <a:off x="525516" y="3417573"/>
            <a:ext cx="4593021" cy="2619839"/>
          </a:xfrm>
        </p:spPr>
        <p:txBody>
          <a:bodyPr vert="horz" lIns="91440" tIns="45720" rIns="91440" bIns="45720" rtlCol="0" anchor="ctr">
            <a:normAutofit/>
          </a:bodyPr>
          <a:lstStyle/>
          <a:p>
            <a:pPr indent="-228600" algn="l">
              <a:buFont typeface="Arial" panose="020B0604020202020204" pitchFamily="34" charset="0"/>
              <a:buChar char="•"/>
            </a:pPr>
            <a:endParaRPr lang="en-US" sz="1800" dirty="0"/>
          </a:p>
          <a:p>
            <a:pPr marL="457200" indent="-228600" algn="l">
              <a:buFont typeface="Arial" panose="020B0604020202020204" pitchFamily="34" charset="0"/>
              <a:buChar char="•"/>
            </a:pPr>
            <a:r>
              <a:rPr lang="en-US" sz="1800" dirty="0" err="1"/>
              <a:t>Kurset</a:t>
            </a:r>
            <a:r>
              <a:rPr lang="en-US" sz="1800" dirty="0"/>
              <a:t> </a:t>
            </a:r>
            <a:r>
              <a:rPr lang="en-US" sz="1800" dirty="0" err="1"/>
              <a:t>varer</a:t>
            </a:r>
            <a:r>
              <a:rPr lang="en-US" sz="1800" dirty="0"/>
              <a:t> </a:t>
            </a:r>
            <a:r>
              <a:rPr lang="en-US" sz="1800" dirty="0" err="1"/>
              <a:t>fra</a:t>
            </a:r>
            <a:r>
              <a:rPr lang="en-US" sz="1800" dirty="0"/>
              <a:t> kl. 09:30-16:30</a:t>
            </a:r>
          </a:p>
          <a:p>
            <a:pPr marL="457200" indent="-228600" algn="l">
              <a:buFont typeface="Arial" panose="020B0604020202020204" pitchFamily="34" charset="0"/>
              <a:buChar char="•"/>
            </a:pPr>
            <a:r>
              <a:rPr lang="en-US" sz="1800" dirty="0"/>
              <a:t>Pause kl. 10:30 </a:t>
            </a:r>
            <a:r>
              <a:rPr lang="en-US" sz="1800" dirty="0" err="1"/>
              <a:t>og</a:t>
            </a:r>
            <a:r>
              <a:rPr lang="en-US" sz="1800" dirty="0"/>
              <a:t> 11:30.</a:t>
            </a:r>
          </a:p>
          <a:p>
            <a:pPr marL="457200" indent="-228600" algn="l">
              <a:buFont typeface="Arial" panose="020B0604020202020204" pitchFamily="34" charset="0"/>
              <a:buChar char="•"/>
            </a:pPr>
            <a:r>
              <a:rPr lang="en-US" sz="1800" dirty="0" err="1"/>
              <a:t>Frokost</a:t>
            </a:r>
            <a:r>
              <a:rPr lang="en-US" sz="1800" dirty="0"/>
              <a:t> kl. 12:30-13:15</a:t>
            </a:r>
          </a:p>
          <a:p>
            <a:pPr marL="457200" indent="-228600" algn="l">
              <a:buFont typeface="Arial" panose="020B0604020202020204" pitchFamily="34" charset="0"/>
              <a:buChar char="•"/>
            </a:pPr>
            <a:r>
              <a:rPr lang="en-US" sz="1800" dirty="0"/>
              <a:t>Pause kl. 14:15 </a:t>
            </a:r>
            <a:r>
              <a:rPr lang="en-US" sz="1800" dirty="0" err="1"/>
              <a:t>og</a:t>
            </a:r>
            <a:r>
              <a:rPr lang="en-US" sz="1800" dirty="0"/>
              <a:t> 15:15</a:t>
            </a:r>
          </a:p>
        </p:txBody>
      </p:sp>
      <p:sp>
        <p:nvSpPr>
          <p:cNvPr id="6" name="Plassholder for bunntekst 5">
            <a:extLst>
              <a:ext uri="{FF2B5EF4-FFF2-40B4-BE49-F238E27FC236}">
                <a16:creationId xmlns:a16="http://schemas.microsoft.com/office/drawing/2014/main" id="{D6E53B82-A0B9-1F41-84B3-81D0516AC041}"/>
              </a:ext>
            </a:extLst>
          </p:cNvPr>
          <p:cNvSpPr>
            <a:spLocks noGrp="1"/>
          </p:cNvSpPr>
          <p:nvPr>
            <p:ph type="ftr" sz="quarter" idx="11"/>
          </p:nvPr>
        </p:nvSpPr>
        <p:spPr>
          <a:xfrm>
            <a:off x="1128648" y="6144611"/>
            <a:ext cx="3069020" cy="361977"/>
          </a:xfrm>
        </p:spPr>
        <p:txBody>
          <a:bodyPr vert="horz" lIns="91440" tIns="45720" rIns="91440" bIns="45720" rtlCol="0" anchor="ctr">
            <a:normAutofit/>
          </a:bodyPr>
          <a:lstStyle/>
          <a:p>
            <a:pPr>
              <a:lnSpc>
                <a:spcPct val="90000"/>
              </a:lnSpc>
              <a:spcAft>
                <a:spcPts val="600"/>
              </a:spcAft>
              <a:defRPr/>
            </a:pPr>
            <a:r>
              <a:rPr lang="en-US" sz="900" kern="1200" dirty="0" err="1">
                <a:solidFill>
                  <a:schemeClr val="tx1"/>
                </a:solidFill>
                <a:latin typeface="Calibri" panose="020F0502020204030204"/>
                <a:ea typeface="+mn-ea"/>
                <a:cs typeface="+mn-cs"/>
              </a:rPr>
              <a:t>Psykoterapeut</a:t>
            </a:r>
            <a:r>
              <a:rPr lang="en-US" sz="900" kern="1200" dirty="0">
                <a:solidFill>
                  <a:schemeClr val="tx1"/>
                </a:solidFill>
                <a:latin typeface="Calibri" panose="020F0502020204030204"/>
                <a:ea typeface="+mn-ea"/>
                <a:cs typeface="+mn-cs"/>
              </a:rPr>
              <a:t> MPF Charlotte </a:t>
            </a:r>
            <a:r>
              <a:rPr lang="en-US" sz="900" kern="1200" dirty="0" err="1">
                <a:solidFill>
                  <a:schemeClr val="tx1"/>
                </a:solidFill>
                <a:latin typeface="Calibri" panose="020F0502020204030204"/>
                <a:ea typeface="+mn-ea"/>
                <a:cs typeface="+mn-cs"/>
              </a:rPr>
              <a:t>Krolykke</a:t>
            </a:r>
            <a:r>
              <a:rPr lang="en-US" sz="900" kern="1200" dirty="0">
                <a:solidFill>
                  <a:schemeClr val="tx1"/>
                </a:solidFill>
                <a:latin typeface="Calibri" panose="020F0502020204030204"/>
                <a:ea typeface="+mn-ea"/>
                <a:cs typeface="+mn-cs"/>
              </a:rPr>
              <a:t>                                                    Copyright Joanne Dolhanty 2018</a:t>
            </a:r>
          </a:p>
        </p:txBody>
      </p:sp>
      <p:pic>
        <p:nvPicPr>
          <p:cNvPr id="10" name="Billede 9">
            <a:extLst>
              <a:ext uri="{FF2B5EF4-FFF2-40B4-BE49-F238E27FC236}">
                <a16:creationId xmlns:a16="http://schemas.microsoft.com/office/drawing/2014/main" id="{8BB344AC-67E9-2040-BD6C-B7ADB50E08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8288" y="5264568"/>
            <a:ext cx="1377405" cy="826443"/>
          </a:xfrm>
          <a:prstGeom prst="rect">
            <a:avLst/>
          </a:prstGeom>
        </p:spPr>
      </p:pic>
      <p:sp>
        <p:nvSpPr>
          <p:cNvPr id="12" name="Tittel 1">
            <a:extLst>
              <a:ext uri="{FF2B5EF4-FFF2-40B4-BE49-F238E27FC236}">
                <a16:creationId xmlns:a16="http://schemas.microsoft.com/office/drawing/2014/main" id="{8653DFE4-E2D2-8F4B-9E6D-AE8C571D6305}"/>
              </a:ext>
            </a:extLst>
          </p:cNvPr>
          <p:cNvSpPr txBox="1">
            <a:spLocks/>
          </p:cNvSpPr>
          <p:nvPr/>
        </p:nvSpPr>
        <p:spPr>
          <a:xfrm>
            <a:off x="949774" y="2980750"/>
            <a:ext cx="3024352" cy="999811"/>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3600" dirty="0"/>
              <a:t>STRUKTUR</a:t>
            </a:r>
            <a:br>
              <a:rPr lang="en-US" sz="3600" dirty="0"/>
            </a:br>
            <a:r>
              <a:rPr lang="en-US" sz="3600" dirty="0"/>
              <a:t>FOR DAGENE</a:t>
            </a:r>
          </a:p>
        </p:txBody>
      </p:sp>
    </p:spTree>
    <p:extLst>
      <p:ext uri="{BB962C8B-B14F-4D97-AF65-F5344CB8AC3E}">
        <p14:creationId xmlns:p14="http://schemas.microsoft.com/office/powerpoint/2010/main" val="35578978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3700" dirty="0" err="1"/>
              <a:t>Styrke</a:t>
            </a:r>
            <a:r>
              <a:rPr lang="en-US" sz="3700" dirty="0"/>
              <a:t> </a:t>
            </a:r>
            <a:r>
              <a:rPr lang="en-US" sz="3700" dirty="0" err="1"/>
              <a:t>relationen</a:t>
            </a:r>
            <a:r>
              <a:rPr lang="en-US" sz="3700" dirty="0"/>
              <a:t> </a:t>
            </a:r>
            <a:r>
              <a:rPr lang="en-US" sz="3700" dirty="0" err="1"/>
              <a:t>ved</a:t>
            </a:r>
            <a:r>
              <a:rPr lang="en-US" sz="3700" dirty="0"/>
              <a:t> at </a:t>
            </a:r>
            <a:r>
              <a:rPr lang="en-US" sz="3700" dirty="0" err="1"/>
              <a:t>udtrykke</a:t>
            </a:r>
            <a:r>
              <a:rPr lang="en-US" sz="3700" dirty="0"/>
              <a:t> positive </a:t>
            </a:r>
            <a:r>
              <a:rPr lang="en-US" sz="3700" dirty="0" err="1"/>
              <a:t>følelser</a:t>
            </a:r>
            <a:endParaRPr lang="en-US" sz="3700" dirty="0"/>
          </a:p>
        </p:txBody>
      </p:sp>
      <p:pic>
        <p:nvPicPr>
          <p:cNvPr id="6" name="Bilde 6">
            <a:extLst>
              <a:ext uri="{FF2B5EF4-FFF2-40B4-BE49-F238E27FC236}">
                <a16:creationId xmlns:a16="http://schemas.microsoft.com/office/drawing/2014/main" id="{E43DE082-3EC6-464B-B681-A8A3A6D1868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7865" b="7865"/>
          <a:stretch/>
        </p:blipFill>
        <p:spPr>
          <a:xfrm>
            <a:off x="20" y="10"/>
            <a:ext cx="12191980" cy="6857990"/>
          </a:xfrm>
          <a:prstGeom prst="rect">
            <a:avLst/>
          </a:prstGeom>
        </p:spPr>
      </p:pic>
      <p:sp>
        <p:nvSpPr>
          <p:cNvPr id="4" name="Plassholder for bunntekst 3"/>
          <p:cNvSpPr>
            <a:spLocks noGrp="1"/>
          </p:cNvSpPr>
          <p:nvPr>
            <p:ph type="ftr" sz="quarter" idx="11"/>
          </p:nvPr>
        </p:nvSpPr>
        <p:spPr>
          <a:xfrm>
            <a:off x="8413531" y="6137248"/>
            <a:ext cx="3069020" cy="361977"/>
          </a:xfrm>
        </p:spPr>
        <p:txBody>
          <a:bodyPr vert="horz" lIns="91440" tIns="45720" rIns="91440" bIns="45720" rtlCol="0" anchor="ctr">
            <a:normAutofit/>
          </a:bodyPr>
          <a:lstStyle/>
          <a:p>
            <a:pPr>
              <a:lnSpc>
                <a:spcPct val="90000"/>
              </a:lnSpc>
              <a:spcAft>
                <a:spcPts val="600"/>
              </a:spcAft>
              <a:defRPr/>
            </a:pPr>
            <a:r>
              <a:rPr lang="en-US" sz="900" kern="1200">
                <a:solidFill>
                  <a:schemeClr val="tx1"/>
                </a:solidFill>
                <a:latin typeface="Calibri" panose="020F0502020204030204"/>
                <a:ea typeface="+mn-ea"/>
                <a:cs typeface="+mn-cs"/>
              </a:rPr>
              <a:t>Psykoterapeut MPF Charlotte Krolykke                                                    Copyright Joanne Dolhanty 2018</a:t>
            </a:r>
          </a:p>
        </p:txBody>
      </p:sp>
    </p:spTree>
    <p:extLst>
      <p:ext uri="{BB962C8B-B14F-4D97-AF65-F5344CB8AC3E}">
        <p14:creationId xmlns:p14="http://schemas.microsoft.com/office/powerpoint/2010/main" val="18551414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p:cNvSpPr>
            <a:spLocks noGrp="1"/>
          </p:cNvSpPr>
          <p:nvPr>
            <p:ph type="ftr" sz="quarter" idx="11"/>
          </p:nvPr>
        </p:nvSpPr>
        <p:spPr/>
        <p:txBody>
          <a:bodyPr/>
          <a:lstStyle/>
          <a:p>
            <a:r>
              <a:rPr lang="nn-NO"/>
              <a:t>Psykoterapeut MPF Charlotte Krolykke                                                    Copyright Joanne Dolhanty 2018</a:t>
            </a:r>
            <a:endParaRPr lang="en-US"/>
          </a:p>
        </p:txBody>
      </p:sp>
      <p:pic>
        <p:nvPicPr>
          <p:cNvPr id="4" name="An Experiment in Gratitude _ The Science of Happines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293756" cy="6915238"/>
          </a:xfrm>
          <a:prstGeom prst="rect">
            <a:avLst/>
          </a:prstGeom>
        </p:spPr>
      </p:pic>
    </p:spTree>
    <p:extLst>
      <p:ext uri="{BB962C8B-B14F-4D97-AF65-F5344CB8AC3E}">
        <p14:creationId xmlns:p14="http://schemas.microsoft.com/office/powerpoint/2010/main" val="8055578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441B7A65-5928-4519-8636-04B811FC3921}"/>
              </a:ext>
            </a:extLst>
          </p:cNvPr>
          <p:cNvPicPr>
            <a:picLocks noChangeAspect="1"/>
          </p:cNvPicPr>
          <p:nvPr/>
        </p:nvPicPr>
        <p:blipFill rotWithShape="1">
          <a:blip r:embed="rId3">
            <a:extLst>
              <a:ext uri="{28A0092B-C50C-407E-A947-70E740481C1C}">
                <a14:useLocalDpi xmlns:a14="http://schemas.microsoft.com/office/drawing/2010/main" val="0"/>
              </a:ext>
            </a:extLst>
          </a:blip>
          <a:srcRect t="7424" b="8306"/>
          <a:stretch/>
        </p:blipFill>
        <p:spPr>
          <a:xfrm>
            <a:off x="-1" y="10"/>
            <a:ext cx="12192000" cy="6857990"/>
          </a:xfrm>
          <a:prstGeom prst="rect">
            <a:avLst/>
          </a:prstGeom>
        </p:spPr>
      </p:pic>
      <p:sp>
        <p:nvSpPr>
          <p:cNvPr id="2" name="Title 1">
            <a:extLst>
              <a:ext uri="{FF2B5EF4-FFF2-40B4-BE49-F238E27FC236}">
                <a16:creationId xmlns:a16="http://schemas.microsoft.com/office/drawing/2014/main" id="{7113B25B-32E9-4644-A3C6-D20CB8D59585}"/>
              </a:ext>
            </a:extLst>
          </p:cNvPr>
          <p:cNvSpPr>
            <a:spLocks noGrp="1"/>
          </p:cNvSpPr>
          <p:nvPr>
            <p:ph type="title"/>
          </p:nvPr>
        </p:nvSpPr>
        <p:spPr>
          <a:xfrm>
            <a:off x="709448" y="1913950"/>
            <a:ext cx="4204137" cy="1342754"/>
          </a:xfrm>
        </p:spPr>
        <p:txBody>
          <a:bodyPr vert="horz" lIns="91440" tIns="45720" rIns="91440" bIns="45720" rtlCol="0">
            <a:normAutofit/>
          </a:bodyPr>
          <a:lstStyle/>
          <a:p>
            <a:pPr algn="ctr"/>
            <a:r>
              <a:rPr lang="en-US"/>
              <a:t>ØVELSE</a:t>
            </a:r>
          </a:p>
        </p:txBody>
      </p:sp>
      <p:sp>
        <p:nvSpPr>
          <p:cNvPr id="3" name="Content Placeholder 2">
            <a:extLst>
              <a:ext uri="{FF2B5EF4-FFF2-40B4-BE49-F238E27FC236}">
                <a16:creationId xmlns:a16="http://schemas.microsoft.com/office/drawing/2014/main" id="{3FCA1A3A-F2B5-4028-BCE8-CCA345E42273}"/>
              </a:ext>
            </a:extLst>
          </p:cNvPr>
          <p:cNvSpPr>
            <a:spLocks noGrp="1"/>
          </p:cNvSpPr>
          <p:nvPr>
            <p:ph idx="1"/>
          </p:nvPr>
        </p:nvSpPr>
        <p:spPr>
          <a:xfrm>
            <a:off x="649014" y="2966601"/>
            <a:ext cx="4204137" cy="2619839"/>
          </a:xfrm>
        </p:spPr>
        <p:txBody>
          <a:bodyPr vert="horz" lIns="91440" tIns="45720" rIns="91440" bIns="45720" rtlCol="0" anchor="ctr">
            <a:normAutofit/>
          </a:bodyPr>
          <a:lstStyle/>
          <a:p>
            <a:pPr marL="0" indent="0" algn="ctr">
              <a:buNone/>
            </a:pPr>
            <a:r>
              <a:rPr lang="en-US" sz="3200" dirty="0"/>
              <a:t>UDTRYK TAKNEMMELIGHED</a:t>
            </a:r>
          </a:p>
        </p:txBody>
      </p:sp>
      <p:sp>
        <p:nvSpPr>
          <p:cNvPr id="4" name="Pladsholder til sidefod 3">
            <a:extLst>
              <a:ext uri="{FF2B5EF4-FFF2-40B4-BE49-F238E27FC236}">
                <a16:creationId xmlns:a16="http://schemas.microsoft.com/office/drawing/2014/main" id="{A8A2A0FA-F587-EC40-9EBE-63D016AEDF4C}"/>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41504501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441B7A65-5928-4519-8636-04B811FC3921}"/>
              </a:ext>
            </a:extLst>
          </p:cNvPr>
          <p:cNvPicPr>
            <a:picLocks noChangeAspect="1"/>
          </p:cNvPicPr>
          <p:nvPr/>
        </p:nvPicPr>
        <p:blipFill rotWithShape="1">
          <a:blip r:embed="rId3">
            <a:extLst>
              <a:ext uri="{28A0092B-C50C-407E-A947-70E740481C1C}">
                <a14:useLocalDpi xmlns:a14="http://schemas.microsoft.com/office/drawing/2010/main" val="0"/>
              </a:ext>
            </a:extLst>
          </a:blip>
          <a:srcRect t="7424" b="8306"/>
          <a:stretch/>
        </p:blipFill>
        <p:spPr>
          <a:xfrm>
            <a:off x="-1" y="10"/>
            <a:ext cx="12192000" cy="6857990"/>
          </a:xfrm>
          <a:prstGeom prst="rect">
            <a:avLst/>
          </a:prstGeom>
        </p:spPr>
      </p:pic>
      <p:sp>
        <p:nvSpPr>
          <p:cNvPr id="2" name="Title 1">
            <a:extLst>
              <a:ext uri="{FF2B5EF4-FFF2-40B4-BE49-F238E27FC236}">
                <a16:creationId xmlns:a16="http://schemas.microsoft.com/office/drawing/2014/main" id="{7113B25B-32E9-4644-A3C6-D20CB8D59585}"/>
              </a:ext>
            </a:extLst>
          </p:cNvPr>
          <p:cNvSpPr>
            <a:spLocks noGrp="1"/>
          </p:cNvSpPr>
          <p:nvPr>
            <p:ph type="title"/>
          </p:nvPr>
        </p:nvSpPr>
        <p:spPr>
          <a:xfrm>
            <a:off x="709448" y="1913950"/>
            <a:ext cx="4204137" cy="1342754"/>
          </a:xfrm>
        </p:spPr>
        <p:txBody>
          <a:bodyPr vert="horz" lIns="91440" tIns="45720" rIns="91440" bIns="45720" rtlCol="0">
            <a:normAutofit/>
          </a:bodyPr>
          <a:lstStyle/>
          <a:p>
            <a:pPr algn="ctr"/>
            <a:r>
              <a:rPr lang="en-US"/>
              <a:t>ØVELSE</a:t>
            </a:r>
          </a:p>
        </p:txBody>
      </p:sp>
      <p:sp>
        <p:nvSpPr>
          <p:cNvPr id="3" name="Content Placeholder 2">
            <a:extLst>
              <a:ext uri="{FF2B5EF4-FFF2-40B4-BE49-F238E27FC236}">
                <a16:creationId xmlns:a16="http://schemas.microsoft.com/office/drawing/2014/main" id="{3FCA1A3A-F2B5-4028-BCE8-CCA345E42273}"/>
              </a:ext>
            </a:extLst>
          </p:cNvPr>
          <p:cNvSpPr>
            <a:spLocks noGrp="1"/>
          </p:cNvSpPr>
          <p:nvPr>
            <p:ph idx="1"/>
          </p:nvPr>
        </p:nvSpPr>
        <p:spPr>
          <a:xfrm>
            <a:off x="652692" y="3337139"/>
            <a:ext cx="4204137" cy="2619839"/>
          </a:xfrm>
        </p:spPr>
        <p:txBody>
          <a:bodyPr vert="horz" lIns="91440" tIns="45720" rIns="91440" bIns="45720" rtlCol="0" anchor="ctr">
            <a:normAutofit/>
          </a:bodyPr>
          <a:lstStyle/>
          <a:p>
            <a:pPr marL="0" indent="0" algn="ctr">
              <a:buNone/>
            </a:pPr>
            <a:r>
              <a:rPr lang="en-US" sz="3200" dirty="0"/>
              <a:t>AT SIGE UNDSKYLD </a:t>
            </a:r>
          </a:p>
          <a:p>
            <a:pPr marL="0" indent="0" algn="ctr">
              <a:buNone/>
            </a:pPr>
            <a:endParaRPr lang="en-US" sz="3200" dirty="0"/>
          </a:p>
          <a:p>
            <a:pPr marL="0" indent="0" algn="ctr">
              <a:buNone/>
            </a:pPr>
            <a:r>
              <a:rPr lang="en-US" sz="2400" dirty="0"/>
              <a:t>SIDE 6 I ØVELSESHÆFTET</a:t>
            </a:r>
          </a:p>
        </p:txBody>
      </p:sp>
      <p:sp>
        <p:nvSpPr>
          <p:cNvPr id="4" name="Pladsholder til sidefod 3">
            <a:extLst>
              <a:ext uri="{FF2B5EF4-FFF2-40B4-BE49-F238E27FC236}">
                <a16:creationId xmlns:a16="http://schemas.microsoft.com/office/drawing/2014/main" id="{4A57387A-6859-B049-B374-622CB82A4BB1}"/>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7143505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60418" name="Title 1"/>
          <p:cNvSpPr>
            <a:spLocks noGrp="1"/>
          </p:cNvSpPr>
          <p:nvPr>
            <p:ph type="title"/>
          </p:nvPr>
        </p:nvSpPr>
        <p:spPr>
          <a:xfrm>
            <a:off x="986589" y="404664"/>
            <a:ext cx="11205411" cy="1143000"/>
          </a:xfrm>
        </p:spPr>
        <p:txBody>
          <a:bodyPr>
            <a:normAutofit fontScale="90000"/>
          </a:bodyPr>
          <a:lstStyle/>
          <a:p>
            <a:pPr eaLnBrk="1" hangingPunct="1">
              <a:defRPr/>
            </a:pPr>
            <a:r>
              <a:rPr lang="nb-NO" dirty="0"/>
              <a:t>Tage radikalt ansvar og sige </a:t>
            </a:r>
            <a:r>
              <a:rPr lang="nb-NO" dirty="0" err="1"/>
              <a:t>undskyld</a:t>
            </a:r>
            <a:r>
              <a:rPr lang="nb-NO" dirty="0"/>
              <a:t>: </a:t>
            </a:r>
            <a:br>
              <a:rPr lang="nb-NO" dirty="0"/>
            </a:br>
            <a:r>
              <a:rPr lang="nb-NO" dirty="0"/>
              <a:t>4(+1) magiske ingredienser</a:t>
            </a:r>
          </a:p>
        </p:txBody>
      </p:sp>
      <p:sp>
        <p:nvSpPr>
          <p:cNvPr id="38915" name="Content Placeholder 2"/>
          <p:cNvSpPr>
            <a:spLocks noGrp="1"/>
          </p:cNvSpPr>
          <p:nvPr>
            <p:ph idx="1"/>
          </p:nvPr>
        </p:nvSpPr>
        <p:spPr>
          <a:xfrm>
            <a:off x="986589" y="2296512"/>
            <a:ext cx="11205411" cy="4867837"/>
          </a:xfrm>
        </p:spPr>
        <p:txBody>
          <a:bodyPr>
            <a:noAutofit/>
          </a:bodyPr>
          <a:lstStyle/>
          <a:p>
            <a:pPr marL="457200" indent="-457200">
              <a:buFont typeface="+mj-lt"/>
              <a:buAutoNum type="arabicPeriod"/>
              <a:defRPr/>
            </a:pPr>
            <a:r>
              <a:rPr lang="nb-NO" sz="3200" dirty="0">
                <a:solidFill>
                  <a:schemeClr val="tx1"/>
                </a:solidFill>
              </a:rPr>
              <a:t>Sig </a:t>
            </a:r>
            <a:r>
              <a:rPr lang="nb-NO" sz="3200" dirty="0" err="1">
                <a:solidFill>
                  <a:schemeClr val="tx1"/>
                </a:solidFill>
              </a:rPr>
              <a:t>hvad</a:t>
            </a:r>
            <a:r>
              <a:rPr lang="nb-NO" sz="3200" dirty="0">
                <a:solidFill>
                  <a:schemeClr val="tx1"/>
                </a:solidFill>
              </a:rPr>
              <a:t> du har </a:t>
            </a:r>
            <a:r>
              <a:rPr lang="nb-NO" sz="3200" dirty="0" err="1"/>
              <a:t>brug</a:t>
            </a:r>
            <a:r>
              <a:rPr lang="nb-NO" sz="3200" dirty="0"/>
              <a:t> for at</a:t>
            </a:r>
            <a:r>
              <a:rPr lang="nb-NO" sz="3200" dirty="0">
                <a:solidFill>
                  <a:schemeClr val="tx1"/>
                </a:solidFill>
              </a:rPr>
              <a:t> sige </a:t>
            </a:r>
            <a:r>
              <a:rPr lang="nb-NO" sz="3200" dirty="0" err="1">
                <a:solidFill>
                  <a:schemeClr val="tx1"/>
                </a:solidFill>
              </a:rPr>
              <a:t>undskyld</a:t>
            </a:r>
            <a:r>
              <a:rPr lang="nb-NO" sz="3200" dirty="0">
                <a:solidFill>
                  <a:schemeClr val="tx1"/>
                </a:solidFill>
              </a:rPr>
              <a:t> for</a:t>
            </a:r>
          </a:p>
          <a:p>
            <a:pPr marL="457200" indent="-457200">
              <a:buFont typeface="+mj-lt"/>
              <a:buAutoNum type="arabicPeriod"/>
              <a:defRPr/>
            </a:pPr>
            <a:r>
              <a:rPr lang="nb-NO" sz="3200" dirty="0">
                <a:solidFill>
                  <a:schemeClr val="tx1"/>
                </a:solidFill>
              </a:rPr>
              <a:t>Sæt ord på, hvordan det må have været for barnet (valider!)</a:t>
            </a:r>
          </a:p>
          <a:p>
            <a:pPr marL="457200" indent="-457200">
              <a:buFont typeface="+mj-lt"/>
              <a:buAutoNum type="arabicPeriod"/>
              <a:defRPr/>
            </a:pPr>
            <a:r>
              <a:rPr lang="nb-NO" sz="3200" dirty="0">
                <a:solidFill>
                  <a:schemeClr val="tx1"/>
                </a:solidFill>
              </a:rPr>
              <a:t>Sige </a:t>
            </a:r>
            <a:r>
              <a:rPr lang="nb-NO" sz="3200" dirty="0" err="1">
                <a:solidFill>
                  <a:schemeClr val="tx1"/>
                </a:solidFill>
              </a:rPr>
              <a:t>undskyld</a:t>
            </a:r>
            <a:r>
              <a:rPr lang="nb-NO" sz="3200" dirty="0">
                <a:solidFill>
                  <a:schemeClr val="tx1"/>
                </a:solidFill>
              </a:rPr>
              <a:t> og formidle autentisk anger</a:t>
            </a:r>
          </a:p>
          <a:p>
            <a:pPr marL="457200" indent="-457200">
              <a:buFont typeface="+mj-lt"/>
              <a:buAutoNum type="arabicPeriod"/>
              <a:defRPr/>
            </a:pPr>
            <a:r>
              <a:rPr lang="nb-NO" sz="3200" dirty="0"/>
              <a:t>Tal</a:t>
            </a:r>
            <a:r>
              <a:rPr lang="nb-NO" sz="3200" dirty="0">
                <a:solidFill>
                  <a:schemeClr val="tx1"/>
                </a:solidFill>
              </a:rPr>
              <a:t> om </a:t>
            </a:r>
            <a:r>
              <a:rPr lang="nb-NO" sz="3200" dirty="0" err="1">
                <a:solidFill>
                  <a:schemeClr val="tx1"/>
                </a:solidFill>
              </a:rPr>
              <a:t>hvad</a:t>
            </a:r>
            <a:r>
              <a:rPr lang="nb-NO" sz="3200" dirty="0">
                <a:solidFill>
                  <a:schemeClr val="tx1"/>
                </a:solidFill>
              </a:rPr>
              <a:t> du kunne </a:t>
            </a:r>
            <a:r>
              <a:rPr lang="nb-NO" sz="3200" dirty="0"/>
              <a:t>have</a:t>
            </a:r>
            <a:r>
              <a:rPr lang="nb-NO" sz="3200" dirty="0">
                <a:solidFill>
                  <a:schemeClr val="tx1"/>
                </a:solidFill>
              </a:rPr>
              <a:t> gjort i stedet (om ikke andet, så “Jeg burde have </a:t>
            </a:r>
            <a:r>
              <a:rPr lang="nb-NO" sz="3200" dirty="0" err="1">
                <a:solidFill>
                  <a:schemeClr val="tx1"/>
                </a:solidFill>
              </a:rPr>
              <a:t>fundet</a:t>
            </a:r>
            <a:r>
              <a:rPr lang="nb-NO" sz="3200" dirty="0">
                <a:solidFill>
                  <a:schemeClr val="tx1"/>
                </a:solidFill>
              </a:rPr>
              <a:t> en anden løsning”).</a:t>
            </a:r>
          </a:p>
          <a:p>
            <a:pPr marL="457200" indent="-457200">
              <a:buFont typeface="+mj-lt"/>
              <a:buAutoNum type="arabicPeriod"/>
              <a:defRPr/>
            </a:pPr>
            <a:r>
              <a:rPr lang="nb-NO" sz="3200" dirty="0">
                <a:solidFill>
                  <a:schemeClr val="tx1"/>
                </a:solidFill>
              </a:rPr>
              <a:t>(Vent på </a:t>
            </a:r>
            <a:r>
              <a:rPr lang="nb-NO" sz="3200" dirty="0" err="1">
                <a:solidFill>
                  <a:schemeClr val="tx1"/>
                </a:solidFill>
              </a:rPr>
              <a:t>følelsesudbruddet</a:t>
            </a:r>
            <a:r>
              <a:rPr lang="nb-NO" sz="3200" dirty="0">
                <a:solidFill>
                  <a:schemeClr val="tx1"/>
                </a:solidFill>
              </a:rPr>
              <a:t> og repeter </a:t>
            </a:r>
            <a:r>
              <a:rPr lang="nb-NO" sz="3200" dirty="0"/>
              <a:t>trin</a:t>
            </a:r>
            <a:r>
              <a:rPr lang="nb-NO" sz="3200" dirty="0">
                <a:solidFill>
                  <a:schemeClr val="tx1"/>
                </a:solidFill>
              </a:rPr>
              <a:t> 1-4)</a:t>
            </a:r>
            <a:endParaRPr lang="en-CA" sz="3200" dirty="0">
              <a:solidFill>
                <a:schemeClr val="tx1"/>
              </a:solidFill>
            </a:endParaRPr>
          </a:p>
        </p:txBody>
      </p:sp>
      <p:sp>
        <p:nvSpPr>
          <p:cNvPr id="2" name="Plassholder for bunntekst 1">
            <a:extLst>
              <a:ext uri="{FF2B5EF4-FFF2-40B4-BE49-F238E27FC236}">
                <a16:creationId xmlns:a16="http://schemas.microsoft.com/office/drawing/2014/main" id="{584A9153-FD3E-4F82-B925-DCA770125926}"/>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35546365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F103F9F-021B-4838-B604-6A6FA8624699}"/>
              </a:ext>
            </a:extLst>
          </p:cNvPr>
          <p:cNvSpPr>
            <a:spLocks noGrp="1"/>
          </p:cNvSpPr>
          <p:nvPr>
            <p:ph type="title"/>
          </p:nvPr>
        </p:nvSpPr>
        <p:spPr/>
        <p:txBody>
          <a:bodyPr/>
          <a:lstStyle/>
          <a:p>
            <a:r>
              <a:rPr lang="nb-NO" dirty="0">
                <a:solidFill>
                  <a:srgbClr val="5EA4C9"/>
                </a:solidFill>
                <a:cs typeface="Calibri Light"/>
              </a:rPr>
              <a:t>Mulige </a:t>
            </a:r>
            <a:r>
              <a:rPr lang="nb-NO" dirty="0" err="1">
                <a:solidFill>
                  <a:srgbClr val="5EA4C9"/>
                </a:solidFill>
                <a:cs typeface="Calibri Light"/>
              </a:rPr>
              <a:t>reaktioner</a:t>
            </a:r>
            <a:r>
              <a:rPr lang="nb-NO" dirty="0">
                <a:solidFill>
                  <a:srgbClr val="5EA4C9"/>
                </a:solidFill>
                <a:cs typeface="Calibri Light"/>
              </a:rPr>
              <a:t> på en </a:t>
            </a:r>
            <a:r>
              <a:rPr lang="nb-NO" dirty="0" err="1">
                <a:solidFill>
                  <a:srgbClr val="5EA4C9"/>
                </a:solidFill>
                <a:cs typeface="Calibri Light"/>
              </a:rPr>
              <a:t>reparation</a:t>
            </a:r>
            <a:endParaRPr lang="nb-NO" dirty="0">
              <a:solidFill>
                <a:srgbClr val="5EA4C9"/>
              </a:solidFill>
            </a:endParaRPr>
          </a:p>
        </p:txBody>
      </p:sp>
      <p:sp>
        <p:nvSpPr>
          <p:cNvPr id="3" name="Plassholder for innhold 2">
            <a:extLst>
              <a:ext uri="{FF2B5EF4-FFF2-40B4-BE49-F238E27FC236}">
                <a16:creationId xmlns:a16="http://schemas.microsoft.com/office/drawing/2014/main" id="{FFC77203-4D56-4B35-BD9C-CB61888F75AC}"/>
              </a:ext>
            </a:extLst>
          </p:cNvPr>
          <p:cNvSpPr>
            <a:spLocks noGrp="1"/>
          </p:cNvSpPr>
          <p:nvPr>
            <p:ph idx="1"/>
          </p:nvPr>
        </p:nvSpPr>
        <p:spPr/>
        <p:txBody>
          <a:bodyPr vert="horz" lIns="91440" tIns="45720" rIns="91440" bIns="45720" rtlCol="0" anchor="t">
            <a:normAutofit lnSpcReduction="10000"/>
          </a:bodyPr>
          <a:lstStyle/>
          <a:p>
            <a:pPr lvl="0" algn="l" rtl="0">
              <a:buChar char="•"/>
            </a:pPr>
            <a:r>
              <a:rPr lang="nb-NO" b="1" dirty="0" err="1">
                <a:solidFill>
                  <a:srgbClr val="5EA4C9"/>
                </a:solidFill>
                <a:latin typeface="Calibri"/>
                <a:ea typeface="Arial"/>
                <a:cs typeface="Arial"/>
              </a:rPr>
              <a:t>Udbruddet</a:t>
            </a:r>
            <a:r>
              <a:rPr lang="nb-NO" b="1" i="0" u="none" strike="noStrike" dirty="0">
                <a:solidFill>
                  <a:srgbClr val="5EA4C9"/>
                </a:solidFill>
                <a:latin typeface="Calibri"/>
                <a:ea typeface="Arial"/>
                <a:cs typeface="Arial"/>
              </a:rPr>
              <a:t>:</a:t>
            </a:r>
            <a:r>
              <a:rPr lang="nb-NO" b="0" i="0" u="none" strike="noStrike" dirty="0">
                <a:solidFill>
                  <a:srgbClr val="5EA4C9"/>
                </a:solidFill>
                <a:latin typeface="Calibri"/>
                <a:ea typeface="Arial"/>
                <a:cs typeface="Arial"/>
              </a:rPr>
              <a:t> </a:t>
            </a:r>
            <a:r>
              <a:rPr lang="nb-NO" b="0" i="0" u="none" strike="noStrike" dirty="0">
                <a:solidFill>
                  <a:srgbClr val="000000"/>
                </a:solidFill>
                <a:latin typeface="Calibri"/>
                <a:ea typeface="Arial"/>
                <a:cs typeface="Arial"/>
              </a:rPr>
              <a:t>Det er barnet, som bliver vred og kommer med anklager, eller </a:t>
            </a:r>
            <a:r>
              <a:rPr lang="nb-NO" b="0" i="0" u="none" strike="noStrike" dirty="0" err="1">
                <a:solidFill>
                  <a:srgbClr val="000000"/>
                </a:solidFill>
                <a:latin typeface="Calibri"/>
                <a:ea typeface="Arial"/>
                <a:cs typeface="Arial"/>
              </a:rPr>
              <a:t>afviser</a:t>
            </a:r>
            <a:r>
              <a:rPr lang="nb-NO" b="0" i="0" u="none" strike="noStrike" dirty="0">
                <a:solidFill>
                  <a:srgbClr val="000000"/>
                </a:solidFill>
                <a:latin typeface="Calibri"/>
                <a:ea typeface="Arial"/>
                <a:cs typeface="Arial"/>
              </a:rPr>
              <a:t> </a:t>
            </a:r>
            <a:r>
              <a:rPr lang="nb-NO" b="0" i="0" u="none" strike="noStrike" dirty="0" err="1">
                <a:solidFill>
                  <a:srgbClr val="000000"/>
                </a:solidFill>
                <a:latin typeface="Calibri"/>
                <a:ea typeface="Arial"/>
                <a:cs typeface="Arial"/>
              </a:rPr>
              <a:t>forældrene</a:t>
            </a:r>
            <a:r>
              <a:rPr lang="nb-NO" b="0" i="0" u="none" strike="noStrike" dirty="0">
                <a:solidFill>
                  <a:srgbClr val="000000"/>
                </a:solidFill>
                <a:latin typeface="Calibri"/>
                <a:ea typeface="Arial"/>
                <a:cs typeface="Arial"/>
              </a:rPr>
              <a:t>.</a:t>
            </a:r>
            <a:r>
              <a:rPr lang="en-US" b="0" i="0" dirty="0">
                <a:latin typeface="Calibri"/>
                <a:ea typeface="Arial"/>
                <a:cs typeface="Arial"/>
              </a:rPr>
              <a:t>​</a:t>
            </a:r>
          </a:p>
          <a:p>
            <a:pPr lvl="0" algn="l" rtl="0">
              <a:buChar char="•"/>
            </a:pPr>
            <a:r>
              <a:rPr lang="nb-NO" b="1" i="0" u="none" strike="noStrike" dirty="0" err="1">
                <a:solidFill>
                  <a:srgbClr val="5EA4C9"/>
                </a:solidFill>
                <a:latin typeface="Calibri"/>
                <a:ea typeface="Arial"/>
                <a:cs typeface="Arial"/>
              </a:rPr>
              <a:t>Fortælleren</a:t>
            </a:r>
            <a:r>
              <a:rPr lang="nb-NO" b="1" i="0" u="none" strike="noStrike" dirty="0">
                <a:solidFill>
                  <a:srgbClr val="5EA4C9"/>
                </a:solidFill>
                <a:latin typeface="Calibri"/>
                <a:ea typeface="Arial"/>
                <a:cs typeface="Arial"/>
              </a:rPr>
              <a:t>:</a:t>
            </a:r>
            <a:r>
              <a:rPr lang="nb-NO" b="0" i="0" u="none" strike="noStrike" dirty="0">
                <a:solidFill>
                  <a:srgbClr val="5EA4C9"/>
                </a:solidFill>
                <a:latin typeface="Calibri"/>
                <a:ea typeface="Arial"/>
                <a:cs typeface="Arial"/>
              </a:rPr>
              <a:t> </a:t>
            </a:r>
            <a:r>
              <a:rPr lang="nb-NO" b="0" i="0" u="none" strike="noStrike" dirty="0">
                <a:solidFill>
                  <a:srgbClr val="000000"/>
                </a:solidFill>
                <a:latin typeface="Calibri"/>
                <a:ea typeface="Arial"/>
                <a:cs typeface="Arial"/>
              </a:rPr>
              <a:t>Det er barnet, som </a:t>
            </a:r>
            <a:r>
              <a:rPr lang="nb-NO" b="0" i="0" u="none" strike="noStrike" dirty="0" err="1">
                <a:solidFill>
                  <a:srgbClr val="000000"/>
                </a:solidFill>
                <a:latin typeface="Calibri"/>
                <a:ea typeface="Arial"/>
                <a:cs typeface="Arial"/>
              </a:rPr>
              <a:t>pludselig</a:t>
            </a:r>
            <a:r>
              <a:rPr lang="nb-NO" b="0" i="0" u="none" strike="noStrike" dirty="0">
                <a:solidFill>
                  <a:srgbClr val="000000"/>
                </a:solidFill>
                <a:latin typeface="Calibri"/>
                <a:ea typeface="Arial"/>
                <a:cs typeface="Arial"/>
              </a:rPr>
              <a:t> </a:t>
            </a:r>
            <a:r>
              <a:rPr lang="nb-NO" b="0" i="0" u="none" strike="noStrike" dirty="0" err="1">
                <a:solidFill>
                  <a:srgbClr val="000000"/>
                </a:solidFill>
                <a:latin typeface="Calibri"/>
                <a:ea typeface="Arial"/>
                <a:cs typeface="Arial"/>
              </a:rPr>
              <a:t>fortæller</a:t>
            </a:r>
            <a:r>
              <a:rPr lang="nb-NO" b="0" i="0" u="none" strike="noStrike" dirty="0">
                <a:solidFill>
                  <a:srgbClr val="000000"/>
                </a:solidFill>
                <a:latin typeface="Calibri"/>
                <a:ea typeface="Arial"/>
                <a:cs typeface="Arial"/>
              </a:rPr>
              <a:t> meget mere om </a:t>
            </a:r>
            <a:r>
              <a:rPr lang="nb-NO" b="0" i="0" u="none" strike="noStrike" dirty="0" err="1">
                <a:solidFill>
                  <a:srgbClr val="000000"/>
                </a:solidFill>
                <a:latin typeface="Calibri"/>
                <a:ea typeface="Arial"/>
                <a:cs typeface="Arial"/>
              </a:rPr>
              <a:t>sit</a:t>
            </a:r>
            <a:r>
              <a:rPr lang="nb-NO" b="0" i="0" u="none" strike="noStrike" dirty="0">
                <a:solidFill>
                  <a:srgbClr val="000000"/>
                </a:solidFill>
                <a:latin typeface="Calibri"/>
                <a:ea typeface="Arial"/>
                <a:cs typeface="Arial"/>
              </a:rPr>
              <a:t> eget hverdagsliv.</a:t>
            </a:r>
            <a:r>
              <a:rPr lang="en-US" b="0" i="0" dirty="0">
                <a:latin typeface="Calibri"/>
                <a:ea typeface="Arial"/>
                <a:cs typeface="Arial"/>
              </a:rPr>
              <a:t>​</a:t>
            </a:r>
            <a:endParaRPr lang="en-US" b="0" i="0" dirty="0">
              <a:latin typeface="Arial"/>
              <a:ea typeface="Arial"/>
              <a:cs typeface="Arial"/>
            </a:endParaRPr>
          </a:p>
          <a:p>
            <a:pPr lvl="0" algn="l" rtl="0">
              <a:buChar char="•"/>
            </a:pPr>
            <a:r>
              <a:rPr lang="nb-NO" b="1" i="0" u="none" strike="noStrike" dirty="0" err="1">
                <a:solidFill>
                  <a:srgbClr val="5EA4C9"/>
                </a:solidFill>
                <a:latin typeface="Calibri"/>
                <a:ea typeface="Arial"/>
                <a:cs typeface="Arial"/>
              </a:rPr>
              <a:t>Følelseshelvede</a:t>
            </a:r>
            <a:r>
              <a:rPr lang="nb-NO" b="1" i="0" u="none" strike="noStrike" dirty="0">
                <a:solidFill>
                  <a:srgbClr val="5EA4C9"/>
                </a:solidFill>
                <a:latin typeface="Calibri"/>
                <a:ea typeface="Arial"/>
                <a:cs typeface="Arial"/>
              </a:rPr>
              <a:t>: </a:t>
            </a:r>
            <a:r>
              <a:rPr lang="nb-NO" b="0" i="0" u="none" strike="noStrike" dirty="0">
                <a:solidFill>
                  <a:srgbClr val="000000"/>
                </a:solidFill>
                <a:latin typeface="Calibri"/>
                <a:ea typeface="Arial"/>
                <a:cs typeface="Arial"/>
              </a:rPr>
              <a:t>Det er barnet, som får tilgang til </a:t>
            </a:r>
            <a:r>
              <a:rPr lang="nb-NO" dirty="0" err="1">
                <a:solidFill>
                  <a:srgbClr val="000000"/>
                </a:solidFill>
                <a:latin typeface="Calibri"/>
                <a:ea typeface="Arial"/>
                <a:cs typeface="Arial"/>
              </a:rPr>
              <a:t>smertefulde</a:t>
            </a:r>
            <a:r>
              <a:rPr lang="nb-NO" b="0" i="0" u="none" strike="noStrike" dirty="0">
                <a:solidFill>
                  <a:srgbClr val="000000"/>
                </a:solidFill>
                <a:latin typeface="Calibri"/>
                <a:ea typeface="Arial"/>
                <a:cs typeface="Arial"/>
              </a:rPr>
              <a:t> primære følelser og </a:t>
            </a:r>
            <a:r>
              <a:rPr lang="nb-NO" b="0" i="0" u="none" strike="noStrike" dirty="0" err="1">
                <a:solidFill>
                  <a:srgbClr val="000000"/>
                </a:solidFill>
                <a:latin typeface="Calibri"/>
                <a:ea typeface="Arial"/>
                <a:cs typeface="Arial"/>
              </a:rPr>
              <a:t>udtrykker</a:t>
            </a:r>
            <a:r>
              <a:rPr lang="nb-NO" b="0" i="0" u="none" strike="noStrike" dirty="0">
                <a:solidFill>
                  <a:srgbClr val="000000"/>
                </a:solidFill>
                <a:latin typeface="Calibri"/>
                <a:ea typeface="Arial"/>
                <a:cs typeface="Arial"/>
              </a:rPr>
              <a:t> disse. </a:t>
            </a:r>
            <a:r>
              <a:rPr lang="en-US" b="0" i="0" dirty="0">
                <a:latin typeface="Calibri"/>
                <a:ea typeface="Arial"/>
                <a:cs typeface="Arial"/>
              </a:rPr>
              <a:t>​</a:t>
            </a:r>
            <a:endParaRPr lang="en-US" b="0" i="0" dirty="0">
              <a:latin typeface="Arial"/>
              <a:ea typeface="Arial"/>
              <a:cs typeface="Arial"/>
            </a:endParaRPr>
          </a:p>
          <a:p>
            <a:pPr lvl="0" algn="l" rtl="0">
              <a:buChar char="•"/>
            </a:pPr>
            <a:r>
              <a:rPr lang="nb-NO" b="1" i="0" u="none" strike="noStrike" dirty="0">
                <a:solidFill>
                  <a:srgbClr val="5EA4C9"/>
                </a:solidFill>
                <a:latin typeface="Calibri"/>
                <a:ea typeface="Arial"/>
                <a:cs typeface="Arial"/>
              </a:rPr>
              <a:t>Omsorgsresponsen:</a:t>
            </a:r>
            <a:r>
              <a:rPr lang="nb-NO" b="0" i="0" u="none" strike="noStrike" dirty="0">
                <a:solidFill>
                  <a:srgbClr val="000000"/>
                </a:solidFill>
                <a:latin typeface="Calibri"/>
                <a:ea typeface="Arial"/>
                <a:cs typeface="Arial"/>
              </a:rPr>
              <a:t> Det er barnet, som varetager </a:t>
            </a:r>
            <a:r>
              <a:rPr lang="nb-NO" b="0" i="0" u="none" strike="noStrike" dirty="0" err="1">
                <a:solidFill>
                  <a:srgbClr val="000000"/>
                </a:solidFill>
                <a:latin typeface="Calibri"/>
                <a:ea typeface="Arial"/>
                <a:cs typeface="Arial"/>
              </a:rPr>
              <a:t>forældrene</a:t>
            </a:r>
            <a:r>
              <a:rPr lang="nb-NO" b="0" i="0" u="none" strike="noStrike" dirty="0">
                <a:solidFill>
                  <a:srgbClr val="000000"/>
                </a:solidFill>
                <a:latin typeface="Calibri"/>
                <a:ea typeface="Arial"/>
                <a:cs typeface="Arial"/>
              </a:rPr>
              <a:t>.</a:t>
            </a:r>
            <a:r>
              <a:rPr lang="en-US" b="0" i="0" dirty="0">
                <a:latin typeface="Calibri"/>
                <a:ea typeface="Arial"/>
                <a:cs typeface="Arial"/>
              </a:rPr>
              <a:t>​</a:t>
            </a:r>
          </a:p>
          <a:p>
            <a:pPr lvl="0" algn="l" rtl="0">
              <a:buChar char="•"/>
            </a:pPr>
            <a:r>
              <a:rPr lang="en-US" b="1" dirty="0">
                <a:solidFill>
                  <a:srgbClr val="5EA4C9"/>
                </a:solidFill>
                <a:ea typeface="Arial"/>
                <a:cs typeface="Arial"/>
              </a:rPr>
              <a:t>Ingen </a:t>
            </a:r>
            <a:r>
              <a:rPr lang="en-US" b="1" dirty="0" err="1">
                <a:solidFill>
                  <a:srgbClr val="5EA4C9"/>
                </a:solidFill>
                <a:ea typeface="Arial"/>
                <a:cs typeface="Arial"/>
              </a:rPr>
              <a:t>respons</a:t>
            </a:r>
            <a:r>
              <a:rPr lang="en-US" b="1" dirty="0">
                <a:solidFill>
                  <a:srgbClr val="5EA4C9"/>
                </a:solidFill>
                <a:ea typeface="Arial"/>
                <a:cs typeface="Arial"/>
              </a:rPr>
              <a:t>:</a:t>
            </a:r>
            <a:r>
              <a:rPr lang="en-US" dirty="0">
                <a:ea typeface="Arial"/>
                <a:cs typeface="Arial"/>
              </a:rPr>
              <a:t> Barnet, </a:t>
            </a:r>
            <a:r>
              <a:rPr lang="en-US" dirty="0" err="1">
                <a:ea typeface="Arial"/>
                <a:cs typeface="Arial"/>
              </a:rPr>
              <a:t>som</a:t>
            </a:r>
            <a:r>
              <a:rPr lang="en-US" dirty="0">
                <a:ea typeface="Arial"/>
                <a:cs typeface="Arial"/>
              </a:rPr>
              <a:t> </a:t>
            </a:r>
            <a:r>
              <a:rPr lang="en-US" dirty="0" err="1">
                <a:ea typeface="Arial"/>
                <a:cs typeface="Arial"/>
              </a:rPr>
              <a:t>tilsyneladende</a:t>
            </a:r>
            <a:r>
              <a:rPr lang="en-US" dirty="0">
                <a:ea typeface="Arial"/>
                <a:cs typeface="Arial"/>
              </a:rPr>
              <a:t> </a:t>
            </a:r>
            <a:r>
              <a:rPr lang="en-US" dirty="0" err="1">
                <a:ea typeface="Arial"/>
                <a:cs typeface="Arial"/>
              </a:rPr>
              <a:t>ikke</a:t>
            </a:r>
            <a:r>
              <a:rPr lang="en-US" dirty="0">
                <a:ea typeface="Arial"/>
                <a:cs typeface="Arial"/>
              </a:rPr>
              <a:t> </a:t>
            </a:r>
            <a:r>
              <a:rPr lang="en-US" dirty="0" err="1">
                <a:ea typeface="Arial"/>
                <a:cs typeface="Arial"/>
              </a:rPr>
              <a:t>reagerer</a:t>
            </a:r>
            <a:r>
              <a:rPr lang="en-US" dirty="0">
                <a:ea typeface="Arial"/>
                <a:cs typeface="Arial"/>
              </a:rPr>
              <a:t>.</a:t>
            </a:r>
            <a:endParaRPr lang="en-US" b="0" i="0" dirty="0">
              <a:ea typeface="Arial"/>
              <a:cs typeface="Arial"/>
            </a:endParaRPr>
          </a:p>
          <a:p>
            <a:pPr lvl="0" algn="l" rtl="0">
              <a:buChar char="•"/>
            </a:pPr>
            <a:r>
              <a:rPr lang="nb-NO" b="1" i="0" u="none" strike="noStrike" dirty="0">
                <a:solidFill>
                  <a:srgbClr val="5EA4C9"/>
                </a:solidFill>
                <a:latin typeface="Calibri"/>
                <a:ea typeface="Arial"/>
                <a:cs typeface="Arial"/>
              </a:rPr>
              <a:t>Ikke relevant:</a:t>
            </a:r>
            <a:r>
              <a:rPr lang="nb-NO" b="0" i="0" u="none" strike="noStrike" dirty="0">
                <a:solidFill>
                  <a:srgbClr val="000000"/>
                </a:solidFill>
                <a:latin typeface="Calibri"/>
                <a:ea typeface="Arial"/>
                <a:cs typeface="Arial"/>
              </a:rPr>
              <a:t> Det er barnet, som ikke husker episoden </a:t>
            </a:r>
            <a:r>
              <a:rPr lang="nb-NO" b="0" i="0" u="none" strike="noStrike" dirty="0" err="1">
                <a:solidFill>
                  <a:srgbClr val="000000"/>
                </a:solidFill>
                <a:latin typeface="Calibri"/>
                <a:ea typeface="Arial"/>
                <a:cs typeface="Arial"/>
              </a:rPr>
              <a:t>forældrene</a:t>
            </a:r>
            <a:r>
              <a:rPr lang="nb-NO" b="0" i="0" u="none" strike="noStrike" dirty="0">
                <a:solidFill>
                  <a:srgbClr val="000000"/>
                </a:solidFill>
                <a:latin typeface="Calibri"/>
                <a:ea typeface="Arial"/>
                <a:cs typeface="Arial"/>
              </a:rPr>
              <a:t> siger </a:t>
            </a:r>
            <a:r>
              <a:rPr lang="nb-NO" b="0" i="0" u="none" strike="noStrike" dirty="0" err="1">
                <a:solidFill>
                  <a:srgbClr val="000000"/>
                </a:solidFill>
                <a:latin typeface="Calibri"/>
                <a:ea typeface="Arial"/>
                <a:cs typeface="Arial"/>
              </a:rPr>
              <a:t>undskyld</a:t>
            </a:r>
            <a:r>
              <a:rPr lang="nb-NO" b="0" i="0" u="none" strike="noStrike" dirty="0">
                <a:solidFill>
                  <a:srgbClr val="000000"/>
                </a:solidFill>
                <a:latin typeface="Calibri"/>
                <a:ea typeface="Arial"/>
                <a:cs typeface="Arial"/>
              </a:rPr>
              <a:t> for.</a:t>
            </a:r>
            <a:r>
              <a:rPr lang="en-US" b="0" i="0" dirty="0">
                <a:latin typeface="Calibri"/>
                <a:ea typeface="Arial"/>
                <a:cs typeface="Arial"/>
              </a:rPr>
              <a:t>​</a:t>
            </a:r>
            <a:endParaRPr lang="en-US" b="0" i="0" dirty="0">
              <a:latin typeface="Arial"/>
              <a:ea typeface="Arial"/>
              <a:cs typeface="Arial"/>
            </a:endParaRPr>
          </a:p>
          <a:p>
            <a:pPr algn="l" rtl="0"/>
            <a:endParaRPr lang="nb-NO" b="0" i="0" dirty="0">
              <a:latin typeface="Calibri"/>
              <a:cs typeface="Calibri"/>
            </a:endParaRPr>
          </a:p>
        </p:txBody>
      </p:sp>
      <p:sp>
        <p:nvSpPr>
          <p:cNvPr id="4" name="Plassholder for bunntekst 3">
            <a:extLst>
              <a:ext uri="{FF2B5EF4-FFF2-40B4-BE49-F238E27FC236}">
                <a16:creationId xmlns:a16="http://schemas.microsoft.com/office/drawing/2014/main" id="{2309E531-6E51-4EF4-A22C-12D63C369A64}"/>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8964435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6C1AC6-F595-4825-A66C-D5666BA0AB22}"/>
              </a:ext>
            </a:extLst>
          </p:cNvPr>
          <p:cNvSpPr>
            <a:spLocks noGrp="1"/>
          </p:cNvSpPr>
          <p:nvPr>
            <p:ph type="title"/>
          </p:nvPr>
        </p:nvSpPr>
        <p:spPr>
          <a:xfrm>
            <a:off x="3766820" y="2766218"/>
            <a:ext cx="4483100" cy="1325563"/>
          </a:xfrm>
        </p:spPr>
        <p:txBody>
          <a:bodyPr>
            <a:normAutofit/>
          </a:bodyPr>
          <a:lstStyle/>
          <a:p>
            <a:r>
              <a:rPr lang="nb-NO" sz="6000" dirty="0">
                <a:solidFill>
                  <a:srgbClr val="5EA4C9"/>
                </a:solidFill>
              </a:rPr>
              <a:t>Tak for i dag!</a:t>
            </a:r>
          </a:p>
        </p:txBody>
      </p:sp>
      <p:sp>
        <p:nvSpPr>
          <p:cNvPr id="4" name="Plassholder for bunntekst 3">
            <a:extLst>
              <a:ext uri="{FF2B5EF4-FFF2-40B4-BE49-F238E27FC236}">
                <a16:creationId xmlns:a16="http://schemas.microsoft.com/office/drawing/2014/main" id="{DEC1A5D3-E3D6-4FE7-9BF3-6D1A1DAB5CCD}"/>
              </a:ext>
            </a:extLst>
          </p:cNvPr>
          <p:cNvSpPr>
            <a:spLocks noGrp="1"/>
          </p:cNvSpPr>
          <p:nvPr>
            <p:ph type="ftr" sz="quarter" idx="11"/>
          </p:nvPr>
        </p:nvSpPr>
        <p:spPr/>
        <p:txBody>
          <a:bodyPr/>
          <a:lstStyle/>
          <a:p>
            <a:r>
              <a:rPr lang="en-US"/>
              <a:t>Psykoterapeut MPF Charlotte Krolykke                                                    Copyright Joanne Dolhanty 2018</a:t>
            </a:r>
            <a:endParaRPr lang="nb-NO" dirty="0"/>
          </a:p>
        </p:txBody>
      </p:sp>
    </p:spTree>
    <p:extLst>
      <p:ext uri="{BB962C8B-B14F-4D97-AF65-F5344CB8AC3E}">
        <p14:creationId xmlns:p14="http://schemas.microsoft.com/office/powerpoint/2010/main" val="42820999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D9B2EEF-D57D-441E-AE90-E363BFC25D12}"/>
              </a:ext>
            </a:extLst>
          </p:cNvPr>
          <p:cNvPicPr>
            <a:picLocks noChangeAspect="1"/>
          </p:cNvPicPr>
          <p:nvPr/>
        </p:nvPicPr>
        <p:blipFill rotWithShape="1">
          <a:blip r:embed="rId3">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
        <p:nvSpPr>
          <p:cNvPr id="2" name="Tittel 1">
            <a:extLst>
              <a:ext uri="{FF2B5EF4-FFF2-40B4-BE49-F238E27FC236}">
                <a16:creationId xmlns:a16="http://schemas.microsoft.com/office/drawing/2014/main" id="{E8F14190-558F-4DEA-BB1C-5201AAC300D1}"/>
              </a:ext>
            </a:extLst>
          </p:cNvPr>
          <p:cNvSpPr>
            <a:spLocks noGrp="1"/>
          </p:cNvSpPr>
          <p:nvPr>
            <p:ph type="title"/>
          </p:nvPr>
        </p:nvSpPr>
        <p:spPr>
          <a:xfrm>
            <a:off x="8022021" y="2962911"/>
            <a:ext cx="3852041" cy="1834056"/>
          </a:xfrm>
        </p:spPr>
        <p:txBody>
          <a:bodyPr vert="horz" lIns="91440" tIns="45720" rIns="91440" bIns="45720" rtlCol="0" anchor="b">
            <a:normAutofit/>
          </a:bodyPr>
          <a:lstStyle/>
          <a:p>
            <a:pPr algn="ctr"/>
            <a:r>
              <a:rPr lang="en-US" sz="4000" dirty="0" err="1"/>
              <a:t>Løse</a:t>
            </a:r>
            <a:r>
              <a:rPr lang="en-US" sz="4000" dirty="0"/>
              <a:t> </a:t>
            </a:r>
            <a:r>
              <a:rPr lang="en-US" sz="4000" dirty="0" err="1"/>
              <a:t>relationelle</a:t>
            </a:r>
            <a:r>
              <a:rPr lang="en-US" sz="4000" dirty="0"/>
              <a:t> </a:t>
            </a:r>
            <a:r>
              <a:rPr lang="en-US" sz="4000" dirty="0" err="1"/>
              <a:t>vanskeligheder</a:t>
            </a:r>
            <a:endParaRPr lang="en-US" sz="4000" dirty="0"/>
          </a:p>
        </p:txBody>
      </p:sp>
      <p:sp>
        <p:nvSpPr>
          <p:cNvPr id="3" name="Pladsholder til sidefod 2">
            <a:extLst>
              <a:ext uri="{FF2B5EF4-FFF2-40B4-BE49-F238E27FC236}">
                <a16:creationId xmlns:a16="http://schemas.microsoft.com/office/drawing/2014/main" id="{4D6F5118-04D8-B445-9BDB-47E4D1D94232}"/>
              </a:ext>
            </a:extLst>
          </p:cNvPr>
          <p:cNvSpPr>
            <a:spLocks noGrp="1"/>
          </p:cNvSpPr>
          <p:nvPr>
            <p:ph type="ftr" sz="quarter" idx="11"/>
          </p:nvPr>
        </p:nvSpPr>
        <p:spPr/>
        <p:txBody>
          <a:bodyPr/>
          <a:lstStyle/>
          <a:p>
            <a:r>
              <a:rPr lang="en-US"/>
              <a:t>Psykoterapeut MPF Charlotte Krolykke                                                    Copyright Joanne Dolhanty 2018</a:t>
            </a:r>
            <a:endParaRPr lang="nb-NO"/>
          </a:p>
        </p:txBody>
      </p:sp>
      <p:sp>
        <p:nvSpPr>
          <p:cNvPr id="7" name="TekstSylinder 6">
            <a:extLst>
              <a:ext uri="{FF2B5EF4-FFF2-40B4-BE49-F238E27FC236}">
                <a16:creationId xmlns:a16="http://schemas.microsoft.com/office/drawing/2014/main" id="{1FBF81C0-0BE0-49A2-B309-49A0EBAC212B}"/>
              </a:ext>
            </a:extLst>
          </p:cNvPr>
          <p:cNvSpPr txBox="1"/>
          <p:nvPr/>
        </p:nvSpPr>
        <p:spPr>
          <a:xfrm>
            <a:off x="8440615" y="5356023"/>
            <a:ext cx="3521221" cy="707886"/>
          </a:xfrm>
          <a:prstGeom prst="rect">
            <a:avLst/>
          </a:prstGeom>
          <a:noFill/>
        </p:spPr>
        <p:txBody>
          <a:bodyPr wrap="square" rtlCol="0">
            <a:spAutoFit/>
          </a:bodyPr>
          <a:lstStyle/>
          <a:p>
            <a:r>
              <a:rPr lang="en-US" sz="4000" dirty="0">
                <a:latin typeface="+mj-lt"/>
              </a:rPr>
              <a:t>At </a:t>
            </a:r>
            <a:r>
              <a:rPr lang="en-US" sz="4000" dirty="0" err="1">
                <a:latin typeface="+mj-lt"/>
              </a:rPr>
              <a:t>sige</a:t>
            </a:r>
            <a:r>
              <a:rPr lang="en-US" sz="4000" dirty="0">
                <a:latin typeface="+mj-lt"/>
              </a:rPr>
              <a:t> </a:t>
            </a:r>
            <a:r>
              <a:rPr lang="en-US" sz="4000" dirty="0" err="1">
                <a:latin typeface="+mj-lt"/>
              </a:rPr>
              <a:t>undskyld</a:t>
            </a:r>
            <a:endParaRPr lang="nb-NO" sz="4000" dirty="0">
              <a:latin typeface="+mj-lt"/>
            </a:endParaRPr>
          </a:p>
        </p:txBody>
      </p:sp>
    </p:spTree>
    <p:extLst>
      <p:ext uri="{BB962C8B-B14F-4D97-AF65-F5344CB8AC3E}">
        <p14:creationId xmlns:p14="http://schemas.microsoft.com/office/powerpoint/2010/main" val="35330837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E6FA83-7585-46A0-8896-EC5D938F1414}"/>
              </a:ext>
            </a:extLst>
          </p:cNvPr>
          <p:cNvSpPr>
            <a:spLocks noGrp="1"/>
          </p:cNvSpPr>
          <p:nvPr>
            <p:ph type="title"/>
          </p:nvPr>
        </p:nvSpPr>
        <p:spPr>
          <a:xfrm>
            <a:off x="3401785" y="2618468"/>
            <a:ext cx="5388429" cy="1325563"/>
          </a:xfrm>
        </p:spPr>
        <p:txBody>
          <a:bodyPr/>
          <a:lstStyle/>
          <a:p>
            <a:r>
              <a:rPr lang="nb-NO" dirty="0">
                <a:solidFill>
                  <a:srgbClr val="5EA4C9"/>
                </a:solidFill>
              </a:rPr>
              <a:t>PAUSE 10:30-10:45</a:t>
            </a:r>
          </a:p>
        </p:txBody>
      </p:sp>
      <p:sp>
        <p:nvSpPr>
          <p:cNvPr id="3" name="Plassholder for bunntekst 2">
            <a:extLst>
              <a:ext uri="{FF2B5EF4-FFF2-40B4-BE49-F238E27FC236}">
                <a16:creationId xmlns:a16="http://schemas.microsoft.com/office/drawing/2014/main" id="{804E0209-4D71-441D-B7DD-89DE17363851}"/>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26940792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4" name="Tittel 3"/>
          <p:cNvSpPr>
            <a:spLocks noGrp="1"/>
          </p:cNvSpPr>
          <p:nvPr>
            <p:ph type="title"/>
          </p:nvPr>
        </p:nvSpPr>
        <p:spPr>
          <a:xfrm>
            <a:off x="780569" y="296543"/>
            <a:ext cx="11515339" cy="1507067"/>
          </a:xfrm>
        </p:spPr>
        <p:txBody>
          <a:bodyPr>
            <a:normAutofit/>
          </a:bodyPr>
          <a:lstStyle/>
          <a:p>
            <a:r>
              <a:rPr lang="nb-NO" sz="4400" dirty="0"/>
              <a:t>Løse </a:t>
            </a:r>
            <a:r>
              <a:rPr lang="nb-NO" sz="4400" dirty="0" err="1"/>
              <a:t>relationelle</a:t>
            </a:r>
            <a:r>
              <a:rPr lang="nb-NO" sz="4400" dirty="0"/>
              <a:t> </a:t>
            </a:r>
            <a:r>
              <a:rPr lang="nb-NO" sz="4400" dirty="0" err="1"/>
              <a:t>vanskeligheder</a:t>
            </a:r>
            <a:r>
              <a:rPr lang="nb-NO" sz="4400" dirty="0"/>
              <a:t> – sige </a:t>
            </a:r>
            <a:r>
              <a:rPr lang="nb-NO" sz="4400" dirty="0" err="1"/>
              <a:t>undskyld</a:t>
            </a:r>
            <a:endParaRPr lang="nb-NO" sz="4400" dirty="0"/>
          </a:p>
        </p:txBody>
      </p:sp>
      <p:sp>
        <p:nvSpPr>
          <p:cNvPr id="5" name="Plassholder for innhold 4"/>
          <p:cNvSpPr>
            <a:spLocks noGrp="1"/>
          </p:cNvSpPr>
          <p:nvPr>
            <p:ph idx="1"/>
          </p:nvPr>
        </p:nvSpPr>
        <p:spPr>
          <a:xfrm>
            <a:off x="2" y="1627117"/>
            <a:ext cx="12191998" cy="4284953"/>
          </a:xfrm>
        </p:spPr>
        <p:txBody>
          <a:bodyPr vert="horz" lIns="91440" tIns="45720" rIns="91440" bIns="45720" rtlCol="0" anchor="t">
            <a:normAutofit/>
          </a:bodyPr>
          <a:lstStyle/>
          <a:p>
            <a:pPr lvl="1"/>
            <a:endParaRPr lang="nb-NO" sz="3000" dirty="0">
              <a:solidFill>
                <a:schemeClr val="tx1"/>
              </a:solidFill>
            </a:endParaRPr>
          </a:p>
          <a:p>
            <a:pPr lvl="1"/>
            <a:r>
              <a:rPr lang="nb-NO" sz="3000" dirty="0" err="1"/>
              <a:t>Forældre</a:t>
            </a:r>
            <a:r>
              <a:rPr lang="nb-NO" sz="3000" dirty="0"/>
              <a:t> kan reparere både gamle og nye sår</a:t>
            </a:r>
            <a:endParaRPr lang="nb-NO" sz="3000" dirty="0">
              <a:cs typeface="Calibri"/>
            </a:endParaRPr>
          </a:p>
          <a:p>
            <a:pPr lvl="1"/>
            <a:r>
              <a:rPr lang="nb-NO" sz="3000" dirty="0"/>
              <a:t>Møde gamle, umødte behov i barnet</a:t>
            </a:r>
            <a:endParaRPr lang="nb-NO" sz="3000" dirty="0">
              <a:cs typeface="Calibri"/>
            </a:endParaRPr>
          </a:p>
          <a:p>
            <a:pPr lvl="1"/>
            <a:r>
              <a:rPr lang="nb-NO" sz="3000" dirty="0"/>
              <a:t>Reparere skaden i </a:t>
            </a:r>
            <a:r>
              <a:rPr lang="nb-NO" sz="3000" dirty="0" err="1"/>
              <a:t>relationen</a:t>
            </a:r>
            <a:endParaRPr lang="nb-NO" sz="3000" dirty="0">
              <a:cs typeface="Calibri"/>
            </a:endParaRPr>
          </a:p>
          <a:p>
            <a:pPr lvl="1"/>
            <a:r>
              <a:rPr lang="nb-NO" sz="3000" dirty="0"/>
              <a:t>Fremme forsoning og tilgivelse (ikke bede om tilgivelse!)</a:t>
            </a:r>
            <a:endParaRPr lang="nb-NO" sz="3000" dirty="0">
              <a:cs typeface="Calibri"/>
            </a:endParaRPr>
          </a:p>
          <a:p>
            <a:pPr marL="457200" lvl="1" indent="0">
              <a:buNone/>
            </a:pPr>
            <a:endParaRPr lang="nb-NO" sz="3000" dirty="0">
              <a:solidFill>
                <a:srgbClr val="00B050"/>
              </a:solidFill>
            </a:endParaRPr>
          </a:p>
          <a:p>
            <a:pPr marL="457200" lvl="1" indent="0">
              <a:buNone/>
            </a:pPr>
            <a:r>
              <a:rPr lang="nb-NO" sz="3000" b="1" i="1" dirty="0">
                <a:solidFill>
                  <a:srgbClr val="5EA4C9"/>
                </a:solidFill>
              </a:rPr>
              <a:t>Det er </a:t>
            </a:r>
            <a:r>
              <a:rPr lang="nb-NO" sz="3000" b="1" i="1" dirty="0" err="1">
                <a:solidFill>
                  <a:srgbClr val="5EA4C9"/>
                </a:solidFill>
              </a:rPr>
              <a:t>aldrig</a:t>
            </a:r>
            <a:r>
              <a:rPr lang="nb-NO" sz="3000" b="1" i="1" dirty="0">
                <a:solidFill>
                  <a:srgbClr val="5EA4C9"/>
                </a:solidFill>
              </a:rPr>
              <a:t> for </a:t>
            </a:r>
            <a:r>
              <a:rPr lang="nb-NO" sz="3000" b="1" i="1" dirty="0" err="1">
                <a:solidFill>
                  <a:srgbClr val="5EA4C9"/>
                </a:solidFill>
              </a:rPr>
              <a:t>tidligt</a:t>
            </a:r>
            <a:r>
              <a:rPr lang="nb-NO" sz="3000" b="1" i="1" dirty="0">
                <a:solidFill>
                  <a:srgbClr val="5EA4C9"/>
                </a:solidFill>
              </a:rPr>
              <a:t> og </a:t>
            </a:r>
            <a:r>
              <a:rPr lang="nb-NO" sz="3000" b="1" i="1" dirty="0" err="1">
                <a:solidFill>
                  <a:srgbClr val="5EA4C9"/>
                </a:solidFill>
              </a:rPr>
              <a:t>aldrig</a:t>
            </a:r>
            <a:r>
              <a:rPr lang="nb-NO" sz="3000" b="1" i="1" dirty="0">
                <a:solidFill>
                  <a:srgbClr val="5EA4C9"/>
                </a:solidFill>
              </a:rPr>
              <a:t> for sent at </a:t>
            </a:r>
            <a:r>
              <a:rPr lang="nb-NO" sz="3000" b="1" i="1" dirty="0" err="1">
                <a:solidFill>
                  <a:srgbClr val="5EA4C9"/>
                </a:solidFill>
              </a:rPr>
              <a:t>gøre</a:t>
            </a:r>
            <a:r>
              <a:rPr lang="nb-NO" sz="3000" b="1" i="1" dirty="0">
                <a:solidFill>
                  <a:srgbClr val="5EA4C9"/>
                </a:solidFill>
              </a:rPr>
              <a:t> </a:t>
            </a:r>
            <a:r>
              <a:rPr lang="nb-NO" sz="3000" b="1" i="1" dirty="0" err="1">
                <a:solidFill>
                  <a:srgbClr val="5EA4C9"/>
                </a:solidFill>
              </a:rPr>
              <a:t>noget</a:t>
            </a:r>
            <a:r>
              <a:rPr lang="nb-NO" sz="3000" b="1" i="1" dirty="0">
                <a:solidFill>
                  <a:srgbClr val="5EA4C9"/>
                </a:solidFill>
              </a:rPr>
              <a:t> nyt og bedre</a:t>
            </a:r>
          </a:p>
        </p:txBody>
      </p:sp>
      <p:sp>
        <p:nvSpPr>
          <p:cNvPr id="2" name="Plassholder for bunntekst 1">
            <a:extLst>
              <a:ext uri="{FF2B5EF4-FFF2-40B4-BE49-F238E27FC236}">
                <a16:creationId xmlns:a16="http://schemas.microsoft.com/office/drawing/2014/main" id="{FE29E71D-DF9E-4A3F-98D1-670F074E8EB9}"/>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374174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 calcmode="lin" valueType="num">
                                      <p:cBhvr>
                                        <p:cTn id="7"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8"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9"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E715477-F2D8-4D44-AC39-19201BC291AB}"/>
              </a:ext>
            </a:extLst>
          </p:cNvPr>
          <p:cNvSpPr>
            <a:spLocks noGrp="1"/>
          </p:cNvSpPr>
          <p:nvPr>
            <p:ph type="title"/>
          </p:nvPr>
        </p:nvSpPr>
        <p:spPr>
          <a:xfrm>
            <a:off x="709448" y="1913950"/>
            <a:ext cx="4204137" cy="1342754"/>
          </a:xfrm>
        </p:spPr>
        <p:txBody>
          <a:bodyPr vert="horz" lIns="91440" tIns="45720" rIns="91440" bIns="45720" rtlCol="0" anchor="ctr">
            <a:normAutofit/>
          </a:bodyPr>
          <a:lstStyle/>
          <a:p>
            <a:r>
              <a:rPr lang="en-US" sz="3600"/>
              <a:t>TEMA</a:t>
            </a:r>
            <a:br>
              <a:rPr lang="en-US" sz="3600"/>
            </a:br>
            <a:r>
              <a:rPr lang="en-US" sz="3600"/>
              <a:t>FOR DAGENE</a:t>
            </a:r>
          </a:p>
        </p:txBody>
      </p:sp>
      <p:pic>
        <p:nvPicPr>
          <p:cNvPr id="8" name="Plassholder for innhold 9" descr="Et billede, der indeholder person, vindue, indendørs, sidder&#10;&#10;Automatisk genereret beskrivelse">
            <a:extLst>
              <a:ext uri="{FF2B5EF4-FFF2-40B4-BE49-F238E27FC236}">
                <a16:creationId xmlns:a16="http://schemas.microsoft.com/office/drawing/2014/main" id="{23DFB93B-6903-2348-BDDC-55472E8BEC38}"/>
              </a:ext>
            </a:extLst>
          </p:cNvPr>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t="15730"/>
          <a:stretch/>
        </p:blipFill>
        <p:spPr>
          <a:xfrm>
            <a:off x="-1" y="10"/>
            <a:ext cx="12192000" cy="6857990"/>
          </a:xfrm>
          <a:prstGeom prst="rect">
            <a:avLst/>
          </a:prstGeom>
        </p:spPr>
      </p:pic>
      <p:sp>
        <p:nvSpPr>
          <p:cNvPr id="7" name="Ellipse 6">
            <a:extLst>
              <a:ext uri="{FF2B5EF4-FFF2-40B4-BE49-F238E27FC236}">
                <a16:creationId xmlns:a16="http://schemas.microsoft.com/office/drawing/2014/main" id="{F11FB9F0-BC8A-F94E-880F-1AB6084DD81D}"/>
              </a:ext>
            </a:extLst>
          </p:cNvPr>
          <p:cNvSpPr/>
          <p:nvPr/>
        </p:nvSpPr>
        <p:spPr>
          <a:xfrm>
            <a:off x="175845" y="2338757"/>
            <a:ext cx="4737740" cy="4572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Plassholder for tekst 3">
            <a:extLst>
              <a:ext uri="{FF2B5EF4-FFF2-40B4-BE49-F238E27FC236}">
                <a16:creationId xmlns:a16="http://schemas.microsoft.com/office/drawing/2014/main" id="{66770BDF-808B-4A4C-83AF-4DEA297E1B8C}"/>
              </a:ext>
            </a:extLst>
          </p:cNvPr>
          <p:cNvSpPr>
            <a:spLocks noGrp="1"/>
          </p:cNvSpPr>
          <p:nvPr>
            <p:ph type="body" sz="half" idx="2"/>
          </p:nvPr>
        </p:nvSpPr>
        <p:spPr>
          <a:xfrm>
            <a:off x="279326" y="3276893"/>
            <a:ext cx="4593021" cy="2619839"/>
          </a:xfrm>
        </p:spPr>
        <p:txBody>
          <a:bodyPr vert="horz" lIns="91440" tIns="45720" rIns="91440" bIns="45720" rtlCol="0" anchor="ctr">
            <a:normAutofit/>
          </a:bodyPr>
          <a:lstStyle/>
          <a:p>
            <a:pPr indent="-228600" algn="l">
              <a:buFont typeface="Arial" panose="020B0604020202020204" pitchFamily="34" charset="0"/>
              <a:buChar char="•"/>
            </a:pPr>
            <a:endParaRPr lang="en-US" sz="1800" dirty="0"/>
          </a:p>
          <a:p>
            <a:pPr marL="457200" indent="-228600" algn="l">
              <a:buFont typeface="Arial" panose="020B0604020202020204" pitchFamily="34" charset="0"/>
              <a:buChar char="•"/>
            </a:pPr>
            <a:r>
              <a:rPr lang="en-US" sz="1800" dirty="0" err="1"/>
              <a:t>Forståelse</a:t>
            </a:r>
            <a:r>
              <a:rPr lang="en-US" sz="1800" dirty="0"/>
              <a:t> </a:t>
            </a:r>
            <a:r>
              <a:rPr lang="en-US" sz="1800" dirty="0" err="1"/>
              <a:t>af</a:t>
            </a:r>
            <a:r>
              <a:rPr lang="en-US" sz="1800" dirty="0"/>
              <a:t> </a:t>
            </a:r>
            <a:r>
              <a:rPr lang="en-US" sz="1800" dirty="0" err="1"/>
              <a:t>hvorfor</a:t>
            </a:r>
            <a:r>
              <a:rPr lang="en-US" sz="1800" dirty="0"/>
              <a:t> </a:t>
            </a:r>
            <a:r>
              <a:rPr lang="en-US" sz="1800" dirty="0" err="1"/>
              <a:t>følelser</a:t>
            </a:r>
            <a:r>
              <a:rPr lang="en-US" sz="1800" dirty="0"/>
              <a:t> </a:t>
            </a:r>
            <a:r>
              <a:rPr lang="en-US" sz="1800" dirty="0" err="1"/>
              <a:t>er</a:t>
            </a:r>
            <a:r>
              <a:rPr lang="en-US" sz="1800" dirty="0"/>
              <a:t> </a:t>
            </a:r>
            <a:r>
              <a:rPr lang="en-US" sz="1800" dirty="0" err="1"/>
              <a:t>vigtige</a:t>
            </a:r>
            <a:endParaRPr lang="en-US" sz="1800" dirty="0"/>
          </a:p>
          <a:p>
            <a:pPr marL="457200" indent="-228600" algn="l">
              <a:buFont typeface="Arial" panose="020B0604020202020204" pitchFamily="34" charset="0"/>
              <a:buChar char="•"/>
            </a:pPr>
            <a:r>
              <a:rPr lang="en-US" sz="1800" dirty="0"/>
              <a:t>At </a:t>
            </a:r>
            <a:r>
              <a:rPr lang="en-US" sz="1800" dirty="0" err="1"/>
              <a:t>validere</a:t>
            </a:r>
            <a:r>
              <a:rPr lang="en-US" sz="1800" dirty="0"/>
              <a:t> </a:t>
            </a:r>
            <a:r>
              <a:rPr lang="en-US" sz="1800" dirty="0" err="1"/>
              <a:t>følelser</a:t>
            </a:r>
            <a:endParaRPr lang="en-US" sz="1800" dirty="0"/>
          </a:p>
          <a:p>
            <a:pPr marL="457200" indent="-228600" algn="l">
              <a:buFont typeface="Arial" panose="020B0604020202020204" pitchFamily="34" charset="0"/>
              <a:buChar char="•"/>
            </a:pPr>
            <a:r>
              <a:rPr lang="en-US" sz="1800" dirty="0"/>
              <a:t>At </a:t>
            </a:r>
            <a:r>
              <a:rPr lang="en-US" sz="1800" dirty="0" err="1"/>
              <a:t>sige</a:t>
            </a:r>
            <a:r>
              <a:rPr lang="en-US" sz="1800" dirty="0"/>
              <a:t> </a:t>
            </a:r>
            <a:r>
              <a:rPr lang="en-US" sz="1800" dirty="0" err="1"/>
              <a:t>undskyld</a:t>
            </a:r>
            <a:endParaRPr lang="en-US" sz="1800" dirty="0"/>
          </a:p>
          <a:p>
            <a:pPr marL="457200" indent="-228600" algn="l">
              <a:buFont typeface="Arial" panose="020B0604020202020204" pitchFamily="34" charset="0"/>
              <a:buChar char="•"/>
            </a:pPr>
            <a:r>
              <a:rPr lang="en-US" sz="1800" dirty="0"/>
              <a:t>At have </a:t>
            </a:r>
            <a:r>
              <a:rPr lang="en-US" sz="1800" dirty="0" err="1"/>
              <a:t>gode</a:t>
            </a:r>
            <a:r>
              <a:rPr lang="en-US" sz="1800" dirty="0"/>
              <a:t> </a:t>
            </a:r>
            <a:r>
              <a:rPr lang="en-US" sz="1800" dirty="0" err="1"/>
              <a:t>grænser</a:t>
            </a:r>
            <a:endParaRPr lang="en-US" sz="1800" dirty="0"/>
          </a:p>
          <a:p>
            <a:pPr marL="457200" indent="-228600" algn="l">
              <a:buFont typeface="Arial" panose="020B0604020202020204" pitchFamily="34" charset="0"/>
              <a:buChar char="•"/>
            </a:pPr>
            <a:r>
              <a:rPr lang="en-US" sz="1800" dirty="0" err="1"/>
              <a:t>Jeg</a:t>
            </a:r>
            <a:r>
              <a:rPr lang="en-US" sz="1800" dirty="0"/>
              <a:t> </a:t>
            </a:r>
            <a:r>
              <a:rPr lang="en-US" sz="1800" dirty="0" err="1"/>
              <a:t>ved</a:t>
            </a:r>
            <a:r>
              <a:rPr lang="en-US" sz="1800" dirty="0"/>
              <a:t> </a:t>
            </a:r>
            <a:r>
              <a:rPr lang="en-US" sz="1800" dirty="0" err="1"/>
              <a:t>hvad</a:t>
            </a:r>
            <a:r>
              <a:rPr lang="en-US" sz="1800" dirty="0"/>
              <a:t> </a:t>
            </a:r>
            <a:r>
              <a:rPr lang="en-US" sz="1800" dirty="0" err="1"/>
              <a:t>jeg</a:t>
            </a:r>
            <a:r>
              <a:rPr lang="en-US" sz="1800" dirty="0"/>
              <a:t> </a:t>
            </a:r>
            <a:r>
              <a:rPr lang="en-US" sz="1800" dirty="0" err="1"/>
              <a:t>bør</a:t>
            </a:r>
            <a:r>
              <a:rPr lang="en-US" sz="1800" dirty="0"/>
              <a:t> </a:t>
            </a:r>
            <a:r>
              <a:rPr lang="en-US" sz="1800" dirty="0" err="1"/>
              <a:t>gøre</a:t>
            </a:r>
            <a:r>
              <a:rPr lang="en-US" sz="1800" dirty="0"/>
              <a:t>, men </a:t>
            </a:r>
            <a:r>
              <a:rPr lang="en-US" sz="1800" dirty="0" err="1"/>
              <a:t>jeg</a:t>
            </a:r>
            <a:r>
              <a:rPr lang="en-US" sz="1800" dirty="0"/>
              <a:t> </a:t>
            </a:r>
            <a:r>
              <a:rPr lang="en-US" sz="1800" dirty="0" err="1"/>
              <a:t>klarer</a:t>
            </a:r>
            <a:r>
              <a:rPr lang="en-US" sz="1800" dirty="0"/>
              <a:t> </a:t>
            </a:r>
            <a:r>
              <a:rPr lang="en-US" sz="1800" dirty="0" err="1"/>
              <a:t>det</a:t>
            </a:r>
            <a:r>
              <a:rPr lang="en-US" sz="1800" dirty="0"/>
              <a:t> </a:t>
            </a:r>
            <a:r>
              <a:rPr lang="en-US" sz="1800" dirty="0" err="1"/>
              <a:t>ikke</a:t>
            </a:r>
            <a:r>
              <a:rPr lang="en-US" sz="1800" dirty="0"/>
              <a:t>!</a:t>
            </a:r>
          </a:p>
        </p:txBody>
      </p:sp>
      <p:sp>
        <p:nvSpPr>
          <p:cNvPr id="6" name="Plassholder for bunntekst 5">
            <a:extLst>
              <a:ext uri="{FF2B5EF4-FFF2-40B4-BE49-F238E27FC236}">
                <a16:creationId xmlns:a16="http://schemas.microsoft.com/office/drawing/2014/main" id="{D6E53B82-A0B9-1F41-84B3-81D0516AC041}"/>
              </a:ext>
            </a:extLst>
          </p:cNvPr>
          <p:cNvSpPr>
            <a:spLocks noGrp="1"/>
          </p:cNvSpPr>
          <p:nvPr>
            <p:ph type="ftr" sz="quarter" idx="11"/>
          </p:nvPr>
        </p:nvSpPr>
        <p:spPr>
          <a:xfrm>
            <a:off x="1216573" y="6144611"/>
            <a:ext cx="3069020" cy="361977"/>
          </a:xfrm>
        </p:spPr>
        <p:txBody>
          <a:bodyPr vert="horz" lIns="91440" tIns="45720" rIns="91440" bIns="45720" rtlCol="0" anchor="ctr">
            <a:normAutofit/>
          </a:bodyPr>
          <a:lstStyle/>
          <a:p>
            <a:pPr>
              <a:lnSpc>
                <a:spcPct val="90000"/>
              </a:lnSpc>
              <a:spcAft>
                <a:spcPts val="600"/>
              </a:spcAft>
              <a:defRPr/>
            </a:pPr>
            <a:r>
              <a:rPr lang="en-US" sz="900" kern="1200">
                <a:solidFill>
                  <a:schemeClr val="tx1"/>
                </a:solidFill>
                <a:latin typeface="Calibri" panose="020F0502020204030204"/>
                <a:ea typeface="+mn-ea"/>
                <a:cs typeface="+mn-cs"/>
              </a:rPr>
              <a:t>Psykoterapeut MPF Charlotte Krolykke                                                    Copyright Joanne Dolhanty 2018</a:t>
            </a:r>
          </a:p>
        </p:txBody>
      </p:sp>
      <p:pic>
        <p:nvPicPr>
          <p:cNvPr id="9" name="Billede 8">
            <a:extLst>
              <a:ext uri="{FF2B5EF4-FFF2-40B4-BE49-F238E27FC236}">
                <a16:creationId xmlns:a16="http://schemas.microsoft.com/office/drawing/2014/main" id="{933635B4-8845-9542-8718-4CE498843A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0450" y="5671090"/>
            <a:ext cx="966850" cy="580110"/>
          </a:xfrm>
          <a:prstGeom prst="rect">
            <a:avLst/>
          </a:prstGeom>
        </p:spPr>
      </p:pic>
      <p:sp>
        <p:nvSpPr>
          <p:cNvPr id="10" name="Tittel 1">
            <a:extLst>
              <a:ext uri="{FF2B5EF4-FFF2-40B4-BE49-F238E27FC236}">
                <a16:creationId xmlns:a16="http://schemas.microsoft.com/office/drawing/2014/main" id="{98B4984B-B59F-2A41-8CFF-A35D7841BB58}"/>
              </a:ext>
            </a:extLst>
          </p:cNvPr>
          <p:cNvSpPr txBox="1">
            <a:spLocks/>
          </p:cNvSpPr>
          <p:nvPr/>
        </p:nvSpPr>
        <p:spPr>
          <a:xfrm>
            <a:off x="442646" y="2443097"/>
            <a:ext cx="4204137" cy="134275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3600" dirty="0"/>
              <a:t>TEMA</a:t>
            </a:r>
            <a:br>
              <a:rPr lang="en-US" sz="3600" dirty="0"/>
            </a:br>
            <a:r>
              <a:rPr lang="en-US" sz="3600" dirty="0"/>
              <a:t>FOR DAGENE</a:t>
            </a:r>
          </a:p>
        </p:txBody>
      </p:sp>
    </p:spTree>
    <p:extLst>
      <p:ext uri="{BB962C8B-B14F-4D97-AF65-F5344CB8AC3E}">
        <p14:creationId xmlns:p14="http://schemas.microsoft.com/office/powerpoint/2010/main" val="24725989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4C55070-3741-4234-9456-1C1A2341EEB0}"/>
              </a:ext>
            </a:extLst>
          </p:cNvPr>
          <p:cNvSpPr>
            <a:spLocks noGrp="1"/>
          </p:cNvSpPr>
          <p:nvPr>
            <p:ph type="title"/>
          </p:nvPr>
        </p:nvSpPr>
        <p:spPr>
          <a:xfrm>
            <a:off x="838200" y="128642"/>
            <a:ext cx="10515600" cy="1325563"/>
          </a:xfrm>
        </p:spPr>
        <p:txBody>
          <a:bodyPr/>
          <a:lstStyle/>
          <a:p>
            <a:r>
              <a:rPr lang="nb-NO" dirty="0" err="1">
                <a:solidFill>
                  <a:srgbClr val="5EA4C9"/>
                </a:solidFill>
                <a:cs typeface="Calibri Light"/>
              </a:rPr>
              <a:t>Hvad</a:t>
            </a:r>
            <a:r>
              <a:rPr lang="nb-NO" dirty="0">
                <a:solidFill>
                  <a:srgbClr val="5EA4C9"/>
                </a:solidFill>
                <a:cs typeface="Calibri Light"/>
              </a:rPr>
              <a:t> er virkningen </a:t>
            </a:r>
            <a:r>
              <a:rPr lang="nb-NO" dirty="0" err="1">
                <a:solidFill>
                  <a:srgbClr val="5EA4C9"/>
                </a:solidFill>
                <a:cs typeface="Calibri Light"/>
              </a:rPr>
              <a:t>af</a:t>
            </a:r>
            <a:r>
              <a:rPr lang="nb-NO" dirty="0">
                <a:solidFill>
                  <a:srgbClr val="5EA4C9"/>
                </a:solidFill>
                <a:cs typeface="Calibri Light"/>
              </a:rPr>
              <a:t> at sige </a:t>
            </a:r>
            <a:r>
              <a:rPr lang="nb-NO" dirty="0" err="1">
                <a:solidFill>
                  <a:srgbClr val="5EA4C9"/>
                </a:solidFill>
                <a:cs typeface="Calibri Light"/>
              </a:rPr>
              <a:t>undskyld</a:t>
            </a:r>
            <a:r>
              <a:rPr lang="nb-NO" dirty="0">
                <a:solidFill>
                  <a:srgbClr val="5EA4C9"/>
                </a:solidFill>
                <a:cs typeface="Calibri Light"/>
              </a:rPr>
              <a:t>?</a:t>
            </a:r>
            <a:endParaRPr lang="nb-NO" dirty="0">
              <a:solidFill>
                <a:srgbClr val="5EA4C9"/>
              </a:solidFill>
            </a:endParaRPr>
          </a:p>
        </p:txBody>
      </p:sp>
      <p:sp>
        <p:nvSpPr>
          <p:cNvPr id="3" name="Plassholder for innhold 2">
            <a:extLst>
              <a:ext uri="{FF2B5EF4-FFF2-40B4-BE49-F238E27FC236}">
                <a16:creationId xmlns:a16="http://schemas.microsoft.com/office/drawing/2014/main" id="{D9BBEACF-0C6E-44FD-BE87-B6C55D443121}"/>
              </a:ext>
            </a:extLst>
          </p:cNvPr>
          <p:cNvSpPr>
            <a:spLocks noGrp="1"/>
          </p:cNvSpPr>
          <p:nvPr>
            <p:ph idx="1"/>
          </p:nvPr>
        </p:nvSpPr>
        <p:spPr>
          <a:xfrm>
            <a:off x="381000" y="1253331"/>
            <a:ext cx="11658600" cy="4351338"/>
          </a:xfrm>
        </p:spPr>
        <p:txBody>
          <a:bodyPr vert="horz" lIns="91440" tIns="45720" rIns="91440" bIns="45720" rtlCol="0" anchor="t">
            <a:noAutofit/>
          </a:bodyPr>
          <a:lstStyle/>
          <a:p>
            <a:r>
              <a:rPr lang="nb-NO" sz="2400" b="1" dirty="0" err="1">
                <a:latin typeface="Calibri"/>
                <a:ea typeface="Arial"/>
                <a:cs typeface="Calibri"/>
              </a:rPr>
              <a:t>Oplevelse</a:t>
            </a:r>
            <a:r>
              <a:rPr lang="nb-NO" sz="2400" dirty="0">
                <a:latin typeface="Calibri"/>
                <a:ea typeface="Arial"/>
                <a:cs typeface="Calibri"/>
              </a:rPr>
              <a:t>: Det føles godt, når nogen siger </a:t>
            </a:r>
            <a:r>
              <a:rPr lang="nb-NO" sz="2400" dirty="0" err="1">
                <a:latin typeface="Calibri"/>
                <a:ea typeface="Arial"/>
                <a:cs typeface="Calibri"/>
              </a:rPr>
              <a:t>undskyld</a:t>
            </a:r>
            <a:endParaRPr lang="nb-NO" sz="2400" dirty="0">
              <a:latin typeface="Calibri"/>
              <a:ea typeface="Arial"/>
              <a:cs typeface="Calibri"/>
            </a:endParaRPr>
          </a:p>
          <a:p>
            <a:r>
              <a:rPr lang="nb-NO" sz="2400" b="1" dirty="0">
                <a:latin typeface="Calibri"/>
                <a:ea typeface="Arial"/>
                <a:cs typeface="Calibri"/>
              </a:rPr>
              <a:t>Modellæring: </a:t>
            </a:r>
            <a:r>
              <a:rPr lang="nb-NO" sz="2400" dirty="0">
                <a:latin typeface="Calibri"/>
                <a:ea typeface="Arial"/>
                <a:cs typeface="Calibri"/>
              </a:rPr>
              <a:t>Barnet lærer at </a:t>
            </a:r>
            <a:r>
              <a:rPr lang="nb-NO" sz="2400" dirty="0" err="1">
                <a:latin typeface="Calibri"/>
                <a:ea typeface="Arial"/>
                <a:cs typeface="Calibri"/>
              </a:rPr>
              <a:t>relationelle</a:t>
            </a:r>
            <a:r>
              <a:rPr lang="nb-NO" sz="2400" dirty="0">
                <a:latin typeface="Calibri"/>
                <a:ea typeface="Arial"/>
                <a:cs typeface="Calibri"/>
              </a:rPr>
              <a:t> sår ikke er så </a:t>
            </a:r>
            <a:r>
              <a:rPr lang="nb-NO" sz="2400" dirty="0" err="1">
                <a:latin typeface="Calibri"/>
                <a:ea typeface="Arial"/>
                <a:cs typeface="Calibri"/>
              </a:rPr>
              <a:t>skræmmende</a:t>
            </a:r>
            <a:r>
              <a:rPr lang="nb-NO" sz="2400" dirty="0">
                <a:latin typeface="Calibri"/>
                <a:ea typeface="Arial"/>
                <a:cs typeface="Calibri"/>
              </a:rPr>
              <a:t> og at de kan repareres. Jeg kan også sige </a:t>
            </a:r>
            <a:r>
              <a:rPr lang="nb-NO" sz="2400" dirty="0" err="1">
                <a:latin typeface="Calibri"/>
                <a:ea typeface="Arial"/>
                <a:cs typeface="Calibri"/>
              </a:rPr>
              <a:t>undskyld</a:t>
            </a:r>
            <a:r>
              <a:rPr lang="nb-NO" sz="2400" dirty="0">
                <a:latin typeface="Calibri"/>
                <a:ea typeface="Arial"/>
                <a:cs typeface="Calibri"/>
              </a:rPr>
              <a:t>.</a:t>
            </a:r>
            <a:endParaRPr lang="en-US" sz="2400" dirty="0">
              <a:latin typeface="Calibri"/>
              <a:ea typeface="Arial"/>
              <a:cs typeface="Calibri"/>
            </a:endParaRPr>
          </a:p>
          <a:p>
            <a:r>
              <a:rPr lang="nb-NO" sz="2400" b="1" dirty="0" err="1">
                <a:latin typeface="Calibri"/>
                <a:ea typeface="Arial"/>
                <a:cs typeface="Calibri"/>
              </a:rPr>
              <a:t>Gavmildhed</a:t>
            </a:r>
            <a:r>
              <a:rPr lang="nb-NO" sz="2400" b="1" dirty="0">
                <a:latin typeface="Calibri"/>
                <a:ea typeface="Arial"/>
                <a:cs typeface="Calibri"/>
              </a:rPr>
              <a:t>: </a:t>
            </a:r>
            <a:r>
              <a:rPr lang="nb-NO" sz="2400" dirty="0">
                <a:latin typeface="Calibri"/>
                <a:ea typeface="Arial"/>
                <a:cs typeface="Calibri"/>
              </a:rPr>
              <a:t>Det er i orden at lave </a:t>
            </a:r>
            <a:r>
              <a:rPr lang="nb-NO" sz="2400" dirty="0" err="1">
                <a:latin typeface="Calibri"/>
                <a:ea typeface="Arial"/>
                <a:cs typeface="Calibri"/>
              </a:rPr>
              <a:t>fejl</a:t>
            </a:r>
            <a:r>
              <a:rPr lang="nb-NO" sz="2400" dirty="0">
                <a:latin typeface="Calibri"/>
                <a:ea typeface="Arial"/>
                <a:cs typeface="Calibri"/>
              </a:rPr>
              <a:t>.</a:t>
            </a:r>
          </a:p>
          <a:p>
            <a:r>
              <a:rPr lang="nb-NO" sz="2400" b="1" dirty="0" err="1">
                <a:latin typeface="Calibri"/>
                <a:ea typeface="Arial"/>
                <a:cs typeface="Calibri"/>
              </a:rPr>
              <a:t>Å</a:t>
            </a:r>
            <a:r>
              <a:rPr lang="nb-NO" sz="2400" b="1" dirty="0" err="1">
                <a:latin typeface="Calibri"/>
                <a:ea typeface="Arial"/>
                <a:cs typeface="Arial"/>
              </a:rPr>
              <a:t>benhed</a:t>
            </a:r>
            <a:r>
              <a:rPr lang="nb-NO" sz="2400" b="1" dirty="0">
                <a:latin typeface="Calibri"/>
                <a:ea typeface="Arial"/>
                <a:cs typeface="Arial"/>
              </a:rPr>
              <a:t>: </a:t>
            </a:r>
            <a:r>
              <a:rPr lang="nb-NO" sz="2400" dirty="0" err="1">
                <a:latin typeface="Calibri"/>
                <a:ea typeface="Arial"/>
                <a:cs typeface="Arial"/>
              </a:rPr>
              <a:t>Gør</a:t>
            </a:r>
            <a:r>
              <a:rPr lang="nb-NO" sz="2400" dirty="0">
                <a:latin typeface="Calibri"/>
                <a:ea typeface="Arial"/>
                <a:cs typeface="Arial"/>
              </a:rPr>
              <a:t> barnet bedre i stand til at snakke om egne følelser og </a:t>
            </a:r>
            <a:r>
              <a:rPr lang="nb-NO" sz="2400" dirty="0" err="1">
                <a:latin typeface="Calibri"/>
                <a:ea typeface="Arial"/>
                <a:cs typeface="Arial"/>
              </a:rPr>
              <a:t>oplevelser</a:t>
            </a:r>
            <a:r>
              <a:rPr lang="nb-NO" sz="2400" dirty="0">
                <a:latin typeface="Calibri"/>
                <a:ea typeface="Arial"/>
                <a:cs typeface="Arial"/>
              </a:rPr>
              <a:t>, kilden til smerte, </a:t>
            </a:r>
            <a:r>
              <a:rPr lang="nb-NO" sz="2400" dirty="0" err="1">
                <a:latin typeface="Calibri"/>
                <a:ea typeface="Arial"/>
                <a:cs typeface="Arial"/>
              </a:rPr>
              <a:t>frygt</a:t>
            </a:r>
            <a:r>
              <a:rPr lang="nb-NO" sz="2400" dirty="0">
                <a:latin typeface="Calibri"/>
                <a:ea typeface="Arial"/>
                <a:cs typeface="Arial"/>
              </a:rPr>
              <a:t>, vrede.</a:t>
            </a:r>
          </a:p>
          <a:p>
            <a:r>
              <a:rPr lang="nb-NO" sz="2400" b="1" dirty="0" err="1">
                <a:latin typeface="Calibri"/>
                <a:ea typeface="Arial"/>
                <a:cs typeface="Arial"/>
              </a:rPr>
              <a:t>Tillid</a:t>
            </a:r>
            <a:r>
              <a:rPr lang="nb-NO" sz="2400" b="1" dirty="0">
                <a:latin typeface="Calibri"/>
                <a:ea typeface="Arial"/>
                <a:cs typeface="Arial"/>
              </a:rPr>
              <a:t>: </a:t>
            </a:r>
            <a:r>
              <a:rPr lang="nb-NO" sz="2400" dirty="0">
                <a:latin typeface="Calibri"/>
                <a:ea typeface="Arial"/>
                <a:cs typeface="Arial"/>
              </a:rPr>
              <a:t>Du som voksen kan håndtere vanskelige følelser – det er trygt at komme til </a:t>
            </a:r>
            <a:r>
              <a:rPr lang="nb-NO" sz="2400" dirty="0" err="1">
                <a:latin typeface="Calibri"/>
                <a:ea typeface="Arial"/>
                <a:cs typeface="Arial"/>
              </a:rPr>
              <a:t>dig</a:t>
            </a:r>
            <a:r>
              <a:rPr lang="nb-NO" sz="2400" dirty="0">
                <a:latin typeface="Calibri"/>
                <a:ea typeface="Arial"/>
                <a:cs typeface="Arial"/>
              </a:rPr>
              <a:t>.</a:t>
            </a:r>
            <a:endParaRPr lang="en-US" sz="2400" dirty="0">
              <a:latin typeface="Calibri"/>
              <a:ea typeface="Arial"/>
              <a:cs typeface="Calibri"/>
            </a:endParaRPr>
          </a:p>
          <a:p>
            <a:r>
              <a:rPr lang="nb-NO" sz="2400" b="1" dirty="0" err="1">
                <a:latin typeface="Calibri"/>
                <a:ea typeface="Arial"/>
                <a:cs typeface="Arial"/>
              </a:rPr>
              <a:t>Følelseskompetance</a:t>
            </a:r>
            <a:r>
              <a:rPr lang="nb-NO" sz="2400" b="1" dirty="0">
                <a:latin typeface="Calibri"/>
                <a:ea typeface="Arial"/>
                <a:cs typeface="Arial"/>
              </a:rPr>
              <a:t>: </a:t>
            </a:r>
            <a:r>
              <a:rPr lang="nb-NO" sz="2400" dirty="0" err="1">
                <a:latin typeface="Calibri"/>
                <a:ea typeface="Arial"/>
                <a:cs typeface="Arial"/>
              </a:rPr>
              <a:t>Hjælper</a:t>
            </a:r>
            <a:r>
              <a:rPr lang="nb-NO" sz="2400" dirty="0">
                <a:latin typeface="Calibri"/>
                <a:ea typeface="Arial"/>
                <a:cs typeface="Arial"/>
              </a:rPr>
              <a:t> barnet i at håndtere egne og andres følelser, og </a:t>
            </a:r>
            <a:r>
              <a:rPr lang="nb-NO" sz="2400" dirty="0" err="1">
                <a:latin typeface="Calibri"/>
                <a:ea typeface="Arial"/>
                <a:cs typeface="Arial"/>
              </a:rPr>
              <a:t>hjælper</a:t>
            </a:r>
            <a:r>
              <a:rPr lang="nb-NO" sz="2400" dirty="0">
                <a:latin typeface="Calibri"/>
                <a:ea typeface="Arial"/>
                <a:cs typeface="Arial"/>
              </a:rPr>
              <a:t> </a:t>
            </a:r>
            <a:r>
              <a:rPr lang="nb-NO" sz="2400" dirty="0" err="1">
                <a:latin typeface="Calibri"/>
                <a:ea typeface="Arial"/>
                <a:cs typeface="Arial"/>
              </a:rPr>
              <a:t>forældrene</a:t>
            </a:r>
            <a:r>
              <a:rPr lang="nb-NO" sz="2400" dirty="0">
                <a:latin typeface="Calibri"/>
                <a:ea typeface="Arial"/>
                <a:cs typeface="Arial"/>
              </a:rPr>
              <a:t> til at forstå og møde barnets behov.</a:t>
            </a:r>
            <a:endParaRPr lang="en-US" sz="2400" dirty="0">
              <a:latin typeface="Calibri"/>
              <a:ea typeface="Arial"/>
              <a:cs typeface="Calibri"/>
            </a:endParaRPr>
          </a:p>
          <a:p>
            <a:r>
              <a:rPr lang="nb-NO" sz="2400" b="1" dirty="0">
                <a:solidFill>
                  <a:srgbClr val="000000"/>
                </a:solidFill>
                <a:latin typeface="Calibri"/>
                <a:ea typeface="Arial"/>
                <a:cs typeface="Arial"/>
              </a:rPr>
              <a:t>Skyld: </a:t>
            </a:r>
            <a:r>
              <a:rPr lang="nb-NO" sz="2400" dirty="0">
                <a:solidFill>
                  <a:srgbClr val="000000"/>
                </a:solidFill>
                <a:latin typeface="Calibri"/>
                <a:ea typeface="Arial"/>
                <a:cs typeface="Arial"/>
              </a:rPr>
              <a:t>At den voksne tager </a:t>
            </a:r>
            <a:r>
              <a:rPr lang="nb-NO" sz="2400" dirty="0" err="1">
                <a:solidFill>
                  <a:srgbClr val="000000"/>
                </a:solidFill>
                <a:latin typeface="Calibri"/>
                <a:ea typeface="Arial"/>
                <a:cs typeface="Arial"/>
              </a:rPr>
              <a:t>sit</a:t>
            </a:r>
            <a:r>
              <a:rPr lang="nb-NO" sz="2400" dirty="0">
                <a:solidFill>
                  <a:srgbClr val="000000"/>
                </a:solidFill>
                <a:latin typeface="Calibri"/>
                <a:ea typeface="Arial"/>
                <a:cs typeface="Arial"/>
              </a:rPr>
              <a:t> ansvar på sig, giver mindre skyldfølelse hos barnet og den voksne.</a:t>
            </a:r>
            <a:endParaRPr lang="en-US" sz="2400" dirty="0">
              <a:latin typeface="Calibri"/>
              <a:ea typeface="Arial"/>
              <a:cs typeface="Calibri"/>
            </a:endParaRPr>
          </a:p>
          <a:p>
            <a:r>
              <a:rPr lang="nb-NO" sz="2400" b="1" dirty="0" err="1">
                <a:latin typeface="Calibri"/>
                <a:ea typeface="Arial"/>
                <a:cs typeface="Arial"/>
              </a:rPr>
              <a:t>Symptomreduktion</a:t>
            </a:r>
            <a:r>
              <a:rPr lang="nb-NO" sz="2400" dirty="0">
                <a:latin typeface="Calibri"/>
                <a:ea typeface="Arial"/>
                <a:cs typeface="Arial"/>
              </a:rPr>
              <a:t> (f.eks. spiseforstyrrelser, </a:t>
            </a:r>
            <a:r>
              <a:rPr lang="nb-NO" sz="2400" dirty="0" err="1">
                <a:latin typeface="Calibri"/>
                <a:ea typeface="Arial"/>
                <a:cs typeface="Arial"/>
              </a:rPr>
              <a:t>adfærdsproblemer</a:t>
            </a:r>
            <a:r>
              <a:rPr lang="nb-NO" sz="2400" dirty="0">
                <a:latin typeface="Calibri"/>
                <a:ea typeface="Arial"/>
                <a:cs typeface="Arial"/>
              </a:rPr>
              <a:t>)</a:t>
            </a:r>
            <a:endParaRPr lang="en-CA" sz="2400" dirty="0">
              <a:latin typeface="Calibri"/>
              <a:ea typeface="Arial"/>
              <a:cs typeface="Calibri"/>
            </a:endParaRPr>
          </a:p>
          <a:p>
            <a:pPr lvl="0" algn="l">
              <a:buChar char="•"/>
            </a:pPr>
            <a:r>
              <a:rPr lang="nb-NO" sz="2400" b="1" i="0" u="none" strike="noStrike" dirty="0">
                <a:solidFill>
                  <a:srgbClr val="000000"/>
                </a:solidFill>
                <a:latin typeface="Calibri"/>
                <a:ea typeface="Arial"/>
                <a:cs typeface="Arial"/>
              </a:rPr>
              <a:t>Forsoning/</a:t>
            </a:r>
            <a:r>
              <a:rPr lang="nb-NO" sz="2400" b="1" i="0" u="none" strike="noStrike" dirty="0" err="1">
                <a:solidFill>
                  <a:srgbClr val="000000"/>
                </a:solidFill>
                <a:latin typeface="Calibri"/>
                <a:ea typeface="Arial"/>
                <a:cs typeface="Arial"/>
              </a:rPr>
              <a:t>give</a:t>
            </a:r>
            <a:r>
              <a:rPr lang="nb-NO" sz="2400" b="1" i="0" u="none" strike="noStrike" dirty="0">
                <a:solidFill>
                  <a:srgbClr val="000000"/>
                </a:solidFill>
                <a:latin typeface="Calibri"/>
                <a:ea typeface="Arial"/>
                <a:cs typeface="Arial"/>
              </a:rPr>
              <a:t> slip: </a:t>
            </a:r>
            <a:r>
              <a:rPr lang="nb-NO" sz="2400" b="0" i="0" u="none" strike="noStrike" dirty="0" err="1">
                <a:solidFill>
                  <a:srgbClr val="000000"/>
                </a:solidFill>
                <a:latin typeface="Calibri"/>
                <a:ea typeface="Arial"/>
                <a:cs typeface="Arial"/>
              </a:rPr>
              <a:t>Hjælper</a:t>
            </a:r>
            <a:r>
              <a:rPr lang="nb-NO" sz="2400" b="0" i="0" u="none" strike="noStrike" dirty="0">
                <a:solidFill>
                  <a:srgbClr val="000000"/>
                </a:solidFill>
                <a:latin typeface="Calibri"/>
                <a:ea typeface="Arial"/>
                <a:cs typeface="Arial"/>
              </a:rPr>
              <a:t> barnet i at </a:t>
            </a:r>
            <a:r>
              <a:rPr lang="nb-NO" sz="2400" b="0" i="0" u="none" strike="noStrike" dirty="0" err="1">
                <a:solidFill>
                  <a:srgbClr val="000000"/>
                </a:solidFill>
                <a:latin typeface="Calibri"/>
                <a:ea typeface="Arial"/>
                <a:cs typeface="Arial"/>
              </a:rPr>
              <a:t>give</a:t>
            </a:r>
            <a:r>
              <a:rPr lang="nb-NO" sz="2400" b="0" i="0" u="none" strike="noStrike" dirty="0">
                <a:solidFill>
                  <a:srgbClr val="000000"/>
                </a:solidFill>
                <a:latin typeface="Calibri"/>
                <a:ea typeface="Arial"/>
                <a:cs typeface="Arial"/>
              </a:rPr>
              <a:t> slip på gamle sår og skader, </a:t>
            </a:r>
            <a:r>
              <a:rPr lang="nb-NO" sz="2400" b="0" i="0" u="none" strike="noStrike" dirty="0" err="1">
                <a:solidFill>
                  <a:srgbClr val="000000"/>
                </a:solidFill>
                <a:latin typeface="Calibri"/>
                <a:ea typeface="Arial"/>
                <a:cs typeface="Arial"/>
              </a:rPr>
              <a:t>specielt</a:t>
            </a:r>
            <a:r>
              <a:rPr lang="nb-NO" sz="2400" b="0" i="0" u="none" strike="noStrike" dirty="0">
                <a:solidFill>
                  <a:srgbClr val="000000"/>
                </a:solidFill>
                <a:latin typeface="Calibri"/>
                <a:ea typeface="Arial"/>
                <a:cs typeface="Arial"/>
              </a:rPr>
              <a:t> hvis de bærer nag for </a:t>
            </a:r>
            <a:r>
              <a:rPr lang="nb-NO" sz="2400" b="0" i="0" u="none" strike="noStrike" dirty="0" err="1">
                <a:solidFill>
                  <a:srgbClr val="000000"/>
                </a:solidFill>
                <a:latin typeface="Calibri"/>
                <a:ea typeface="Arial"/>
                <a:cs typeface="Arial"/>
              </a:rPr>
              <a:t>hændelser</a:t>
            </a:r>
            <a:r>
              <a:rPr lang="nb-NO" sz="2400" b="0" i="0" u="none" strike="noStrike" dirty="0">
                <a:solidFill>
                  <a:srgbClr val="000000"/>
                </a:solidFill>
                <a:latin typeface="Calibri"/>
                <a:ea typeface="Arial"/>
                <a:cs typeface="Arial"/>
              </a:rPr>
              <a:t> fra fortiden</a:t>
            </a:r>
            <a:r>
              <a:rPr lang="en-US" sz="2400" b="0" i="0" dirty="0">
                <a:latin typeface="Calibri"/>
                <a:ea typeface="Arial"/>
                <a:cs typeface="Arial"/>
              </a:rPr>
              <a:t>​​​.</a:t>
            </a:r>
            <a:endParaRPr lang="en-US" sz="2400" b="0" i="0" dirty="0">
              <a:latin typeface="Arial"/>
              <a:ea typeface="Arial"/>
              <a:cs typeface="Arial"/>
            </a:endParaRPr>
          </a:p>
          <a:p>
            <a:pPr marL="0" indent="0">
              <a:buNone/>
            </a:pPr>
            <a:r>
              <a:rPr lang="nb-NO" sz="2400" dirty="0">
                <a:latin typeface="Arial"/>
                <a:ea typeface="Arial"/>
                <a:cs typeface="Arial"/>
              </a:rPr>
              <a:t> </a:t>
            </a:r>
            <a:endParaRPr lang="en-US" sz="2400" dirty="0">
              <a:latin typeface="Arial"/>
              <a:ea typeface="Arial"/>
              <a:cs typeface="Arial"/>
            </a:endParaRPr>
          </a:p>
          <a:p>
            <a:pPr lvl="0" algn="l" rtl="0">
              <a:buChar char="•"/>
            </a:pPr>
            <a:endParaRPr lang="nb-NO" sz="2400" b="0" i="0" dirty="0">
              <a:latin typeface="Calibri"/>
              <a:ea typeface="Arial"/>
              <a:cs typeface="Calibri"/>
            </a:endParaRPr>
          </a:p>
        </p:txBody>
      </p:sp>
      <p:sp>
        <p:nvSpPr>
          <p:cNvPr id="4" name="Plassholder for bunntekst 3">
            <a:extLst>
              <a:ext uri="{FF2B5EF4-FFF2-40B4-BE49-F238E27FC236}">
                <a16:creationId xmlns:a16="http://schemas.microsoft.com/office/drawing/2014/main" id="{24BB5485-53B3-4171-831F-7B10097F1B6C}"/>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329786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4" name="Tittel 3"/>
          <p:cNvSpPr>
            <a:spLocks noGrp="1"/>
          </p:cNvSpPr>
          <p:nvPr>
            <p:ph type="title"/>
          </p:nvPr>
        </p:nvSpPr>
        <p:spPr>
          <a:xfrm>
            <a:off x="676661" y="535534"/>
            <a:ext cx="10451782" cy="1507067"/>
          </a:xfrm>
        </p:spPr>
        <p:txBody>
          <a:bodyPr>
            <a:normAutofit/>
          </a:bodyPr>
          <a:lstStyle/>
          <a:p>
            <a:r>
              <a:rPr lang="nb-NO" dirty="0">
                <a:solidFill>
                  <a:srgbClr val="5EA4C9"/>
                </a:solidFill>
              </a:rPr>
              <a:t>Gode og dårlige </a:t>
            </a:r>
            <a:r>
              <a:rPr lang="nb-NO" dirty="0" err="1">
                <a:solidFill>
                  <a:srgbClr val="5EA4C9"/>
                </a:solidFill>
              </a:rPr>
              <a:t>måder</a:t>
            </a:r>
            <a:r>
              <a:rPr lang="nb-NO" dirty="0">
                <a:solidFill>
                  <a:srgbClr val="5EA4C9"/>
                </a:solidFill>
              </a:rPr>
              <a:t> at sige </a:t>
            </a:r>
            <a:r>
              <a:rPr lang="nb-NO" dirty="0" err="1">
                <a:solidFill>
                  <a:srgbClr val="5EA4C9"/>
                </a:solidFill>
              </a:rPr>
              <a:t>undskyld</a:t>
            </a:r>
            <a:endParaRPr lang="nb-NO" dirty="0">
              <a:solidFill>
                <a:srgbClr val="5EA4C9"/>
              </a:solidFill>
            </a:endParaRPr>
          </a:p>
        </p:txBody>
      </p:sp>
      <p:sp>
        <p:nvSpPr>
          <p:cNvPr id="5" name="Plassholder for innhold 4"/>
          <p:cNvSpPr>
            <a:spLocks noGrp="1"/>
          </p:cNvSpPr>
          <p:nvPr>
            <p:ph idx="1"/>
          </p:nvPr>
        </p:nvSpPr>
        <p:spPr>
          <a:xfrm>
            <a:off x="676660" y="2427135"/>
            <a:ext cx="11045169" cy="3615267"/>
          </a:xfrm>
        </p:spPr>
        <p:txBody>
          <a:bodyPr>
            <a:normAutofit/>
          </a:bodyPr>
          <a:lstStyle/>
          <a:p>
            <a:pPr marL="0" indent="0">
              <a:buNone/>
            </a:pPr>
            <a:endParaRPr lang="nb-NO" sz="3500">
              <a:solidFill>
                <a:schemeClr val="tx1"/>
              </a:solidFill>
            </a:endParaRPr>
          </a:p>
          <a:p>
            <a:endParaRPr lang="nb-NO" sz="3500"/>
          </a:p>
          <a:p>
            <a:endParaRPr lang="nb-NO" sz="3500"/>
          </a:p>
          <a:p>
            <a:endParaRPr lang="nb-NO" sz="3500"/>
          </a:p>
          <a:p>
            <a:endParaRPr lang="nb-NO" sz="3500"/>
          </a:p>
          <a:p>
            <a:endParaRPr lang="nb-NO"/>
          </a:p>
        </p:txBody>
      </p:sp>
      <p:sp>
        <p:nvSpPr>
          <p:cNvPr id="6" name="Plassholder for bunntekst 5"/>
          <p:cNvSpPr>
            <a:spLocks noGrp="1"/>
          </p:cNvSpPr>
          <p:nvPr>
            <p:ph type="ftr" sz="quarter" idx="11"/>
          </p:nvPr>
        </p:nvSpPr>
        <p:spPr/>
        <p:txBody>
          <a:bodyPr/>
          <a:lstStyle/>
          <a:p>
            <a:r>
              <a:rPr lang="en-US"/>
              <a:t>Psykoterapeut MPF Charlotte Krolykke                                                    Copyright Joanne Dolhanty 2018</a:t>
            </a:r>
            <a:endParaRPr lang="nb-NO"/>
          </a:p>
        </p:txBody>
      </p:sp>
      <p:pic>
        <p:nvPicPr>
          <p:cNvPr id="2" name="Bilde 1">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1900" y="3153642"/>
            <a:ext cx="3790950" cy="2843212"/>
          </a:xfrm>
          <a:prstGeom prst="rect">
            <a:avLst/>
          </a:prstGeom>
        </p:spPr>
      </p:pic>
      <p:pic>
        <p:nvPicPr>
          <p:cNvPr id="3" name="Bilde 2">
            <a:hlinkClick r:id="rId5" action="ppaction://hlinkfil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2148" y="3139051"/>
            <a:ext cx="4308591" cy="2872394"/>
          </a:xfrm>
          <a:prstGeom prst="rect">
            <a:avLst/>
          </a:prstGeom>
        </p:spPr>
      </p:pic>
    </p:spTree>
    <p:extLst>
      <p:ext uri="{BB962C8B-B14F-4D97-AF65-F5344CB8AC3E}">
        <p14:creationId xmlns:p14="http://schemas.microsoft.com/office/powerpoint/2010/main" val="39268110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3A11F93-8C5F-4B5B-B06E-1B257981F5E6}"/>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43152A6C-A561-47F3-93C0-152CDDB4A403}"/>
              </a:ext>
            </a:extLst>
          </p:cNvPr>
          <p:cNvSpPr>
            <a:spLocks noGrp="1"/>
          </p:cNvSpPr>
          <p:nvPr>
            <p:ph idx="1"/>
          </p:nvPr>
        </p:nvSpPr>
        <p:spPr/>
        <p:txBody>
          <a:bodyPr/>
          <a:lstStyle/>
          <a:p>
            <a:r>
              <a:rPr lang="nb-NO" b="1" dirty="0" err="1">
                <a:solidFill>
                  <a:srgbClr val="2F5597"/>
                </a:solidFill>
              </a:rPr>
              <a:t>https</a:t>
            </a:r>
            <a:r>
              <a:rPr lang="nb-NO" b="1" dirty="0">
                <a:solidFill>
                  <a:srgbClr val="2F5597"/>
                </a:solidFill>
              </a:rPr>
              <a:t>://</a:t>
            </a:r>
            <a:r>
              <a:rPr lang="nb-NO" b="1" dirty="0" err="1">
                <a:solidFill>
                  <a:srgbClr val="2F5597"/>
                </a:solidFill>
              </a:rPr>
              <a:t>www.youtube.com</a:t>
            </a:r>
            <a:r>
              <a:rPr lang="nb-NO" b="1" dirty="0">
                <a:solidFill>
                  <a:srgbClr val="2F5597"/>
                </a:solidFill>
              </a:rPr>
              <a:t>/</a:t>
            </a:r>
            <a:r>
              <a:rPr lang="nb-NO" b="1" dirty="0" err="1">
                <a:solidFill>
                  <a:srgbClr val="2F5597"/>
                </a:solidFill>
              </a:rPr>
              <a:t>watch?v</a:t>
            </a:r>
            <a:r>
              <a:rPr lang="nb-NO" b="1" dirty="0">
                <a:solidFill>
                  <a:srgbClr val="2F5597"/>
                </a:solidFill>
              </a:rPr>
              <a:t>=fQaRoZy8JlE</a:t>
            </a:r>
          </a:p>
          <a:p>
            <a:pPr marL="0" indent="0">
              <a:buNone/>
            </a:pPr>
            <a:endParaRPr lang="nb-NO" dirty="0"/>
          </a:p>
          <a:p>
            <a:endParaRPr lang="nb-NO" dirty="0"/>
          </a:p>
          <a:p>
            <a:endParaRPr lang="nb-NO" dirty="0"/>
          </a:p>
          <a:p>
            <a:r>
              <a:rPr lang="da-DK" dirty="0">
                <a:hlinkClick r:id="rId3"/>
              </a:rPr>
              <a:t>https://www.youtube.com/watch?v=cBkyueab1vc</a:t>
            </a:r>
            <a:endParaRPr lang="da-DK" dirty="0"/>
          </a:p>
          <a:p>
            <a:pPr marL="0" indent="0">
              <a:buNone/>
            </a:pPr>
            <a:endParaRPr lang="nb-NO" dirty="0"/>
          </a:p>
          <a:p>
            <a:endParaRPr lang="nb-NO" dirty="0"/>
          </a:p>
        </p:txBody>
      </p:sp>
      <p:sp>
        <p:nvSpPr>
          <p:cNvPr id="4" name="Plassholder for bunntekst 3">
            <a:extLst>
              <a:ext uri="{FF2B5EF4-FFF2-40B4-BE49-F238E27FC236}">
                <a16:creationId xmlns:a16="http://schemas.microsoft.com/office/drawing/2014/main" id="{C105324F-61CB-4631-8E97-2B6D77DF92C0}"/>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9141786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4" name="Plassholder for bunntekst 3"/>
          <p:cNvSpPr>
            <a:spLocks noGrp="1"/>
          </p:cNvSpPr>
          <p:nvPr>
            <p:ph type="ftr" sz="quarter" idx="11"/>
          </p:nvPr>
        </p:nvSpPr>
        <p:spPr/>
        <p:txBody>
          <a:bodyPr/>
          <a:lstStyle/>
          <a:p>
            <a:r>
              <a:rPr lang="nn-NO"/>
              <a:t>Psykoterapeut MPF Charlotte Krolykke                                                    Copyright Joanne Dolhanty 2018</a:t>
            </a:r>
            <a:endParaRPr lang="en-US"/>
          </a:p>
        </p:txBody>
      </p:sp>
      <p:sp>
        <p:nvSpPr>
          <p:cNvPr id="2" name="TekstSylinder 1"/>
          <p:cNvSpPr txBox="1"/>
          <p:nvPr/>
        </p:nvSpPr>
        <p:spPr>
          <a:xfrm>
            <a:off x="4033182" y="2372649"/>
            <a:ext cx="3726157" cy="1200329"/>
          </a:xfrm>
          <a:prstGeom prst="rect">
            <a:avLst/>
          </a:prstGeom>
          <a:noFill/>
        </p:spPr>
        <p:txBody>
          <a:bodyPr wrap="square" rtlCol="0">
            <a:spAutoFit/>
          </a:bodyPr>
          <a:lstStyle/>
          <a:p>
            <a:r>
              <a:rPr lang="nb-NO" b="1" dirty="0">
                <a:solidFill>
                  <a:srgbClr val="2F5597"/>
                </a:solidFill>
              </a:rPr>
              <a:t>Video: </a:t>
            </a:r>
            <a:r>
              <a:rPr lang="nb-NO" b="1" dirty="0" err="1">
                <a:solidFill>
                  <a:srgbClr val="2F5597"/>
                </a:solidFill>
              </a:rPr>
              <a:t>Friends</a:t>
            </a:r>
            <a:r>
              <a:rPr lang="nb-NO" b="1" dirty="0">
                <a:solidFill>
                  <a:srgbClr val="2F5597"/>
                </a:solidFill>
              </a:rPr>
              <a:t> </a:t>
            </a:r>
            <a:r>
              <a:rPr lang="mr-IN" b="1" dirty="0">
                <a:solidFill>
                  <a:srgbClr val="2F5597"/>
                </a:solidFill>
              </a:rPr>
              <a:t>–</a:t>
            </a:r>
            <a:r>
              <a:rPr lang="nb-NO" b="1" dirty="0">
                <a:solidFill>
                  <a:srgbClr val="2F5597"/>
                </a:solidFill>
              </a:rPr>
              <a:t> </a:t>
            </a:r>
            <a:r>
              <a:rPr lang="nb-NO" b="1" dirty="0" err="1">
                <a:solidFill>
                  <a:srgbClr val="2F5597"/>
                </a:solidFill>
              </a:rPr>
              <a:t>Joey</a:t>
            </a:r>
            <a:r>
              <a:rPr lang="nb-NO" b="1" dirty="0">
                <a:solidFill>
                  <a:srgbClr val="2F5597"/>
                </a:solidFill>
              </a:rPr>
              <a:t> punches Ross</a:t>
            </a:r>
          </a:p>
          <a:p>
            <a:endParaRPr lang="nb-NO" b="1" dirty="0">
              <a:solidFill>
                <a:srgbClr val="2F5597"/>
              </a:solidFill>
            </a:endParaRPr>
          </a:p>
          <a:p>
            <a:r>
              <a:rPr lang="nb-NO" b="1" dirty="0" err="1">
                <a:solidFill>
                  <a:srgbClr val="2F5597"/>
                </a:solidFill>
              </a:rPr>
              <a:t>https</a:t>
            </a:r>
            <a:r>
              <a:rPr lang="nb-NO" b="1" dirty="0">
                <a:solidFill>
                  <a:srgbClr val="2F5597"/>
                </a:solidFill>
              </a:rPr>
              <a:t>://</a:t>
            </a:r>
            <a:r>
              <a:rPr lang="nb-NO" b="1" dirty="0" err="1">
                <a:solidFill>
                  <a:srgbClr val="2F5597"/>
                </a:solidFill>
              </a:rPr>
              <a:t>www.youtube.com</a:t>
            </a:r>
            <a:r>
              <a:rPr lang="nb-NO" b="1" dirty="0">
                <a:solidFill>
                  <a:srgbClr val="2F5597"/>
                </a:solidFill>
              </a:rPr>
              <a:t>/</a:t>
            </a:r>
            <a:r>
              <a:rPr lang="nb-NO" b="1" dirty="0" err="1">
                <a:solidFill>
                  <a:srgbClr val="2F5597"/>
                </a:solidFill>
              </a:rPr>
              <a:t>watch?v</a:t>
            </a:r>
            <a:r>
              <a:rPr lang="nb-NO" b="1" dirty="0">
                <a:solidFill>
                  <a:srgbClr val="2F5597"/>
                </a:solidFill>
              </a:rPr>
              <a:t>=fQaRoZy8JlE</a:t>
            </a:r>
          </a:p>
        </p:txBody>
      </p:sp>
    </p:spTree>
    <p:extLst>
      <p:ext uri="{BB962C8B-B14F-4D97-AF65-F5344CB8AC3E}">
        <p14:creationId xmlns:p14="http://schemas.microsoft.com/office/powerpoint/2010/main" val="39233971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2001298"/>
          </a:xfrm>
        </p:spPr>
        <p:txBody>
          <a:bodyPr/>
          <a:lstStyle/>
          <a:p>
            <a:pPr algn="l"/>
            <a:r>
              <a:rPr lang="nb-NO" dirty="0">
                <a:solidFill>
                  <a:srgbClr val="5EA4C9"/>
                </a:solidFill>
              </a:rPr>
              <a:t>Den gylne </a:t>
            </a:r>
            <a:r>
              <a:rPr lang="nb-NO" dirty="0" err="1">
                <a:solidFill>
                  <a:srgbClr val="5EA4C9"/>
                </a:solidFill>
              </a:rPr>
              <a:t>forælder</a:t>
            </a:r>
            <a:r>
              <a:rPr lang="nb-NO" dirty="0">
                <a:solidFill>
                  <a:srgbClr val="5EA4C9"/>
                </a:solidFill>
              </a:rPr>
              <a:t> regel</a:t>
            </a:r>
          </a:p>
        </p:txBody>
      </p:sp>
      <p:sp>
        <p:nvSpPr>
          <p:cNvPr id="3" name="Plassholder for innhold 2"/>
          <p:cNvSpPr>
            <a:spLocks noGrp="1"/>
          </p:cNvSpPr>
          <p:nvPr>
            <p:ph idx="1"/>
          </p:nvPr>
        </p:nvSpPr>
        <p:spPr>
          <a:xfrm>
            <a:off x="838200" y="2370137"/>
            <a:ext cx="10515600" cy="4351338"/>
          </a:xfrm>
        </p:spPr>
        <p:txBody>
          <a:bodyPr>
            <a:normAutofit/>
          </a:bodyPr>
          <a:lstStyle/>
          <a:p>
            <a:pPr marL="0" indent="0" algn="ctr">
              <a:buNone/>
            </a:pPr>
            <a:r>
              <a:rPr lang="nb-NO" sz="4000" dirty="0">
                <a:solidFill>
                  <a:schemeClr val="tx1">
                    <a:lumMod val="50000"/>
                    <a:lumOff val="50000"/>
                  </a:schemeClr>
                </a:solidFill>
              </a:rPr>
              <a:t>70% </a:t>
            </a:r>
            <a:r>
              <a:rPr lang="nb-NO" sz="4000" dirty="0" err="1">
                <a:solidFill>
                  <a:schemeClr val="tx1">
                    <a:lumMod val="50000"/>
                    <a:lumOff val="50000"/>
                  </a:schemeClr>
                </a:solidFill>
              </a:rPr>
              <a:t>fejl</a:t>
            </a:r>
            <a:r>
              <a:rPr lang="nb-NO" sz="4000" dirty="0">
                <a:solidFill>
                  <a:schemeClr val="tx1">
                    <a:lumMod val="50000"/>
                    <a:lumOff val="50000"/>
                  </a:schemeClr>
                </a:solidFill>
              </a:rPr>
              <a:t> og 50% </a:t>
            </a:r>
            <a:r>
              <a:rPr lang="nb-NO" sz="4000" dirty="0" err="1">
                <a:solidFill>
                  <a:schemeClr val="tx1">
                    <a:lumMod val="50000"/>
                    <a:lumOff val="50000"/>
                  </a:schemeClr>
                </a:solidFill>
              </a:rPr>
              <a:t>reparation</a:t>
            </a:r>
            <a:r>
              <a:rPr lang="nb-NO" sz="4000" dirty="0">
                <a:solidFill>
                  <a:schemeClr val="tx1">
                    <a:lumMod val="50000"/>
                    <a:lumOff val="50000"/>
                  </a:schemeClr>
                </a:solidFill>
              </a:rPr>
              <a:t> synes at være mere </a:t>
            </a:r>
            <a:r>
              <a:rPr lang="nb-NO" sz="4000" dirty="0" err="1">
                <a:solidFill>
                  <a:schemeClr val="tx1">
                    <a:lumMod val="50000"/>
                    <a:lumOff val="50000"/>
                  </a:schemeClr>
                </a:solidFill>
              </a:rPr>
              <a:t>udviklingsfremmende</a:t>
            </a:r>
            <a:r>
              <a:rPr lang="nb-NO" sz="4000" dirty="0">
                <a:solidFill>
                  <a:schemeClr val="tx1">
                    <a:lumMod val="50000"/>
                    <a:lumOff val="50000"/>
                  </a:schemeClr>
                </a:solidFill>
              </a:rPr>
              <a:t> end 70% «</a:t>
            </a:r>
            <a:r>
              <a:rPr lang="nb-NO" sz="4000" dirty="0" err="1">
                <a:solidFill>
                  <a:schemeClr val="tx1">
                    <a:lumMod val="50000"/>
                    <a:lumOff val="50000"/>
                  </a:schemeClr>
                </a:solidFill>
              </a:rPr>
              <a:t>rigtig</a:t>
            </a:r>
            <a:r>
              <a:rPr lang="nb-NO" sz="4000" dirty="0">
                <a:solidFill>
                  <a:schemeClr val="tx1">
                    <a:lumMod val="50000"/>
                    <a:lumOff val="50000"/>
                  </a:schemeClr>
                </a:solidFill>
              </a:rPr>
              <a:t>»</a:t>
            </a:r>
          </a:p>
          <a:p>
            <a:pPr marL="0" indent="0" algn="ctr">
              <a:buNone/>
            </a:pPr>
            <a:endParaRPr lang="nb-NO" dirty="0">
              <a:solidFill>
                <a:schemeClr val="tx1">
                  <a:lumMod val="50000"/>
                  <a:lumOff val="50000"/>
                </a:schemeClr>
              </a:solidFill>
            </a:endParaRPr>
          </a:p>
          <a:p>
            <a:pPr marL="0" indent="0" algn="ctr">
              <a:buNone/>
            </a:pPr>
            <a:r>
              <a:rPr lang="nb-NO" b="1" i="1" dirty="0"/>
              <a:t>								</a:t>
            </a:r>
            <a:r>
              <a:rPr lang="nb-NO" b="1" dirty="0" err="1">
                <a:solidFill>
                  <a:schemeClr val="tx1">
                    <a:lumMod val="65000"/>
                    <a:lumOff val="35000"/>
                  </a:schemeClr>
                </a:solidFill>
              </a:rPr>
              <a:t>Tronick</a:t>
            </a:r>
            <a:r>
              <a:rPr lang="nb-NO" b="1" dirty="0">
                <a:solidFill>
                  <a:schemeClr val="tx1">
                    <a:lumMod val="65000"/>
                    <a:lumOff val="35000"/>
                  </a:schemeClr>
                </a:solidFill>
              </a:rPr>
              <a:t>, 2007</a:t>
            </a:r>
          </a:p>
        </p:txBody>
      </p:sp>
      <p:sp>
        <p:nvSpPr>
          <p:cNvPr id="4" name="Plassholder for bunntekst 3"/>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5233279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441B7A65-5928-4519-8636-04B811FC3921}"/>
              </a:ext>
            </a:extLst>
          </p:cNvPr>
          <p:cNvPicPr>
            <a:picLocks noChangeAspect="1"/>
          </p:cNvPicPr>
          <p:nvPr/>
        </p:nvPicPr>
        <p:blipFill rotWithShape="1">
          <a:blip r:embed="rId3">
            <a:extLst>
              <a:ext uri="{28A0092B-C50C-407E-A947-70E740481C1C}">
                <a14:useLocalDpi xmlns:a14="http://schemas.microsoft.com/office/drawing/2010/main" val="0"/>
              </a:ext>
            </a:extLst>
          </a:blip>
          <a:srcRect t="7424" b="8306"/>
          <a:stretch/>
        </p:blipFill>
        <p:spPr>
          <a:xfrm>
            <a:off x="-1" y="10"/>
            <a:ext cx="12192000" cy="6857990"/>
          </a:xfrm>
          <a:prstGeom prst="rect">
            <a:avLst/>
          </a:prstGeom>
        </p:spPr>
      </p:pic>
      <p:sp>
        <p:nvSpPr>
          <p:cNvPr id="2" name="Title 1">
            <a:extLst>
              <a:ext uri="{FF2B5EF4-FFF2-40B4-BE49-F238E27FC236}">
                <a16:creationId xmlns:a16="http://schemas.microsoft.com/office/drawing/2014/main" id="{7113B25B-32E9-4644-A3C6-D20CB8D59585}"/>
              </a:ext>
            </a:extLst>
          </p:cNvPr>
          <p:cNvSpPr>
            <a:spLocks noGrp="1"/>
          </p:cNvSpPr>
          <p:nvPr>
            <p:ph type="title"/>
          </p:nvPr>
        </p:nvSpPr>
        <p:spPr>
          <a:xfrm>
            <a:off x="709448" y="1913950"/>
            <a:ext cx="4204137" cy="1342754"/>
          </a:xfrm>
        </p:spPr>
        <p:txBody>
          <a:bodyPr vert="horz" lIns="91440" tIns="45720" rIns="91440" bIns="45720" rtlCol="0">
            <a:normAutofit/>
          </a:bodyPr>
          <a:lstStyle/>
          <a:p>
            <a:pPr algn="ctr"/>
            <a:r>
              <a:rPr lang="en-US"/>
              <a:t>ØVELSE </a:t>
            </a:r>
          </a:p>
        </p:txBody>
      </p:sp>
      <p:sp>
        <p:nvSpPr>
          <p:cNvPr id="3" name="Content Placeholder 2">
            <a:extLst>
              <a:ext uri="{FF2B5EF4-FFF2-40B4-BE49-F238E27FC236}">
                <a16:creationId xmlns:a16="http://schemas.microsoft.com/office/drawing/2014/main" id="{3FCA1A3A-F2B5-4028-BCE8-CCA345E42273}"/>
              </a:ext>
            </a:extLst>
          </p:cNvPr>
          <p:cNvSpPr>
            <a:spLocks noGrp="1"/>
          </p:cNvSpPr>
          <p:nvPr>
            <p:ph idx="1"/>
          </p:nvPr>
        </p:nvSpPr>
        <p:spPr>
          <a:xfrm>
            <a:off x="649014" y="2966601"/>
            <a:ext cx="4204137" cy="2619839"/>
          </a:xfrm>
        </p:spPr>
        <p:txBody>
          <a:bodyPr vert="horz" lIns="91440" tIns="45720" rIns="91440" bIns="45720" rtlCol="0" anchor="ctr">
            <a:normAutofit/>
          </a:bodyPr>
          <a:lstStyle/>
          <a:p>
            <a:pPr marL="0" indent="0" algn="ctr">
              <a:lnSpc>
                <a:spcPct val="150000"/>
              </a:lnSpc>
              <a:buNone/>
            </a:pPr>
            <a:r>
              <a:rPr lang="en-US" sz="3200" dirty="0"/>
              <a:t>DIN MOR ELLER FAR SIGER UNDSKYLD </a:t>
            </a:r>
          </a:p>
          <a:p>
            <a:pPr marL="0" indent="0" algn="ctr">
              <a:lnSpc>
                <a:spcPct val="150000"/>
              </a:lnSpc>
              <a:buNone/>
            </a:pPr>
            <a:r>
              <a:rPr lang="en-US" sz="3200" dirty="0"/>
              <a:t>TIL DIG</a:t>
            </a:r>
          </a:p>
        </p:txBody>
      </p:sp>
      <p:sp>
        <p:nvSpPr>
          <p:cNvPr id="4" name="Pladsholder til sidefod 3">
            <a:extLst>
              <a:ext uri="{FF2B5EF4-FFF2-40B4-BE49-F238E27FC236}">
                <a16:creationId xmlns:a16="http://schemas.microsoft.com/office/drawing/2014/main" id="{F7070CCA-153D-F44A-B9AA-4C84AC3082E8}"/>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38756867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60418" name="Title 1"/>
          <p:cNvSpPr>
            <a:spLocks noGrp="1"/>
          </p:cNvSpPr>
          <p:nvPr>
            <p:ph type="title"/>
          </p:nvPr>
        </p:nvSpPr>
        <p:spPr>
          <a:xfrm>
            <a:off x="986589" y="404664"/>
            <a:ext cx="11205411" cy="1143000"/>
          </a:xfrm>
        </p:spPr>
        <p:txBody>
          <a:bodyPr>
            <a:normAutofit fontScale="90000"/>
          </a:bodyPr>
          <a:lstStyle/>
          <a:p>
            <a:pPr eaLnBrk="1" hangingPunct="1">
              <a:defRPr/>
            </a:pPr>
            <a:r>
              <a:rPr lang="nb-NO" dirty="0"/>
              <a:t>Tag radikalt ansvar og sige </a:t>
            </a:r>
            <a:r>
              <a:rPr lang="nb-NO" dirty="0" err="1"/>
              <a:t>undskyld</a:t>
            </a:r>
            <a:r>
              <a:rPr lang="nb-NO" dirty="0"/>
              <a:t>: </a:t>
            </a:r>
            <a:br>
              <a:rPr lang="nb-NO" dirty="0"/>
            </a:br>
            <a:r>
              <a:rPr lang="nb-NO" dirty="0"/>
              <a:t>4 magiske ingredienser</a:t>
            </a:r>
          </a:p>
        </p:txBody>
      </p:sp>
      <p:sp>
        <p:nvSpPr>
          <p:cNvPr id="38915" name="Content Placeholder 2"/>
          <p:cNvSpPr>
            <a:spLocks noGrp="1"/>
          </p:cNvSpPr>
          <p:nvPr>
            <p:ph idx="1"/>
          </p:nvPr>
        </p:nvSpPr>
        <p:spPr>
          <a:xfrm>
            <a:off x="986589" y="2296512"/>
            <a:ext cx="11205411" cy="4867837"/>
          </a:xfrm>
        </p:spPr>
        <p:txBody>
          <a:bodyPr vert="horz" lIns="91440" tIns="45720" rIns="91440" bIns="45720" rtlCol="0" anchor="t">
            <a:noAutofit/>
          </a:bodyPr>
          <a:lstStyle/>
          <a:p>
            <a:pPr marL="457200" indent="-457200">
              <a:buFont typeface="+mj-lt"/>
              <a:buAutoNum type="arabicPeriod"/>
              <a:defRPr/>
            </a:pPr>
            <a:r>
              <a:rPr lang="nb-NO" sz="3200" dirty="0"/>
              <a:t>Som din mor/far, sig </a:t>
            </a:r>
            <a:r>
              <a:rPr lang="nb-NO" sz="3200" dirty="0" err="1"/>
              <a:t>hvad</a:t>
            </a:r>
            <a:r>
              <a:rPr lang="nb-NO" sz="3200" dirty="0"/>
              <a:t> du har lyst til at sige </a:t>
            </a:r>
            <a:r>
              <a:rPr lang="nb-NO" sz="3200" dirty="0" err="1"/>
              <a:t>undskyld</a:t>
            </a:r>
            <a:r>
              <a:rPr lang="nb-NO" sz="3200" dirty="0"/>
              <a:t> for</a:t>
            </a:r>
          </a:p>
          <a:p>
            <a:pPr marL="457200" indent="-457200">
              <a:buFont typeface="+mj-lt"/>
              <a:buAutoNum type="arabicPeriod"/>
              <a:defRPr/>
            </a:pPr>
            <a:r>
              <a:rPr lang="nb-NO" sz="3200" dirty="0"/>
              <a:t>Sæt ord på, hvordan det må have været for </a:t>
            </a:r>
            <a:r>
              <a:rPr lang="nb-NO" sz="3200" dirty="0" err="1"/>
              <a:t>dig</a:t>
            </a:r>
            <a:r>
              <a:rPr lang="nb-NO" sz="3200" dirty="0"/>
              <a:t>/barnet (valider!)</a:t>
            </a:r>
            <a:endParaRPr lang="nb-NO" sz="3200" dirty="0">
              <a:cs typeface="Calibri"/>
            </a:endParaRPr>
          </a:p>
          <a:p>
            <a:pPr marL="457200" indent="-457200">
              <a:buFont typeface="+mj-lt"/>
              <a:buAutoNum type="arabicPeriod"/>
              <a:defRPr/>
            </a:pPr>
            <a:r>
              <a:rPr lang="nb-NO" sz="3200" dirty="0">
                <a:solidFill>
                  <a:schemeClr val="tx1"/>
                </a:solidFill>
              </a:rPr>
              <a:t>Sige </a:t>
            </a:r>
            <a:r>
              <a:rPr lang="nb-NO" sz="3200" dirty="0" err="1">
                <a:solidFill>
                  <a:schemeClr val="tx1"/>
                </a:solidFill>
              </a:rPr>
              <a:t>undskyld</a:t>
            </a:r>
            <a:r>
              <a:rPr lang="nb-NO" sz="3200" dirty="0">
                <a:solidFill>
                  <a:schemeClr val="tx1"/>
                </a:solidFill>
              </a:rPr>
              <a:t> og formidle autentisk anger</a:t>
            </a:r>
          </a:p>
          <a:p>
            <a:pPr marL="457200" indent="-457200">
              <a:buFont typeface="+mj-lt"/>
              <a:buAutoNum type="arabicPeriod"/>
              <a:defRPr/>
            </a:pPr>
            <a:r>
              <a:rPr lang="nb-NO" sz="3200" dirty="0"/>
              <a:t>Sæt ord på </a:t>
            </a:r>
            <a:r>
              <a:rPr lang="nb-NO" sz="3200" dirty="0" err="1"/>
              <a:t>hvad</a:t>
            </a:r>
            <a:r>
              <a:rPr lang="nb-NO" sz="3200" dirty="0"/>
              <a:t> du/barnet </a:t>
            </a:r>
            <a:r>
              <a:rPr lang="nb-NO" sz="3200" dirty="0" err="1"/>
              <a:t>havde</a:t>
            </a:r>
            <a:r>
              <a:rPr lang="nb-NO" sz="3200" dirty="0"/>
              <a:t> </a:t>
            </a:r>
            <a:r>
              <a:rPr lang="nb-NO" sz="3200" dirty="0" err="1"/>
              <a:t>brug</a:t>
            </a:r>
            <a:r>
              <a:rPr lang="nb-NO" sz="3200" dirty="0"/>
              <a:t> for, som du/barnet ikke fik. Sæt ord på </a:t>
            </a:r>
            <a:r>
              <a:rPr lang="nb-NO" sz="3200" dirty="0" err="1"/>
              <a:t>hvad</a:t>
            </a:r>
            <a:r>
              <a:rPr lang="nb-NO" sz="3200" dirty="0"/>
              <a:t> der kunne have været gjort i stedet (om ikke andet, så “jeg burde have </a:t>
            </a:r>
            <a:r>
              <a:rPr lang="nb-NO" sz="3200" dirty="0" err="1"/>
              <a:t>fundet</a:t>
            </a:r>
            <a:r>
              <a:rPr lang="nb-NO" sz="3200" dirty="0"/>
              <a:t> en anden løsning”).</a:t>
            </a:r>
            <a:endParaRPr lang="nb-NO" sz="3200" dirty="0">
              <a:cs typeface="Calibri"/>
            </a:endParaRPr>
          </a:p>
          <a:p>
            <a:pPr marL="0" indent="0">
              <a:buNone/>
              <a:defRPr/>
            </a:pPr>
            <a:endParaRPr lang="nb-NO" sz="3200" dirty="0">
              <a:cs typeface="Calibri"/>
            </a:endParaRPr>
          </a:p>
        </p:txBody>
      </p:sp>
      <p:sp>
        <p:nvSpPr>
          <p:cNvPr id="2" name="Pladsholder til sidefod 1">
            <a:extLst>
              <a:ext uri="{FF2B5EF4-FFF2-40B4-BE49-F238E27FC236}">
                <a16:creationId xmlns:a16="http://schemas.microsoft.com/office/drawing/2014/main" id="{17478B47-FD38-3242-848D-CCCCB73C1619}"/>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13010558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E6FA83-7585-46A0-8896-EC5D938F1414}"/>
              </a:ext>
            </a:extLst>
          </p:cNvPr>
          <p:cNvSpPr>
            <a:spLocks noGrp="1"/>
          </p:cNvSpPr>
          <p:nvPr>
            <p:ph type="title"/>
          </p:nvPr>
        </p:nvSpPr>
        <p:spPr>
          <a:xfrm>
            <a:off x="3401785" y="2618468"/>
            <a:ext cx="5388429" cy="1325563"/>
          </a:xfrm>
        </p:spPr>
        <p:txBody>
          <a:bodyPr/>
          <a:lstStyle/>
          <a:p>
            <a:r>
              <a:rPr lang="nb-NO" dirty="0">
                <a:solidFill>
                  <a:srgbClr val="5EA4C9"/>
                </a:solidFill>
              </a:rPr>
              <a:t>PAUSE 11:30-11:45</a:t>
            </a:r>
          </a:p>
        </p:txBody>
      </p:sp>
      <p:sp>
        <p:nvSpPr>
          <p:cNvPr id="3" name="Plassholder for bunntekst 2">
            <a:extLst>
              <a:ext uri="{FF2B5EF4-FFF2-40B4-BE49-F238E27FC236}">
                <a16:creationId xmlns:a16="http://schemas.microsoft.com/office/drawing/2014/main" id="{804E0209-4D71-441D-B7DD-89DE17363851}"/>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36273838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4">
            <a:extLst>
              <a:ext uri="{FF2B5EF4-FFF2-40B4-BE49-F238E27FC236}">
                <a16:creationId xmlns:a16="http://schemas.microsoft.com/office/drawing/2014/main" id="{5EF9CC76-28FD-425E-9993-D91A73E53104}"/>
              </a:ext>
            </a:extLst>
          </p:cNvPr>
          <p:cNvPicPr>
            <a:picLocks noChangeAspect="1"/>
          </p:cNvPicPr>
          <p:nvPr/>
        </p:nvPicPr>
        <p:blipFill rotWithShape="1">
          <a:blip r:embed="rId3"/>
          <a:srcRect t="7072" b="8659"/>
          <a:stretch/>
        </p:blipFill>
        <p:spPr>
          <a:xfrm>
            <a:off x="-1" y="10"/>
            <a:ext cx="12192000" cy="6857990"/>
          </a:xfrm>
          <a:prstGeom prst="rect">
            <a:avLst/>
          </a:prstGeom>
        </p:spPr>
      </p:pic>
      <p:sp>
        <p:nvSpPr>
          <p:cNvPr id="2" name="Title 1">
            <a:extLst>
              <a:ext uri="{FF2B5EF4-FFF2-40B4-BE49-F238E27FC236}">
                <a16:creationId xmlns:a16="http://schemas.microsoft.com/office/drawing/2014/main" id="{7113B25B-32E9-4644-A3C6-D20CB8D59585}"/>
              </a:ext>
            </a:extLst>
          </p:cNvPr>
          <p:cNvSpPr>
            <a:spLocks noGrp="1"/>
          </p:cNvSpPr>
          <p:nvPr>
            <p:ph type="title"/>
          </p:nvPr>
        </p:nvSpPr>
        <p:spPr>
          <a:xfrm>
            <a:off x="709448" y="1913950"/>
            <a:ext cx="4204137" cy="1342754"/>
          </a:xfrm>
        </p:spPr>
        <p:txBody>
          <a:bodyPr vert="horz" lIns="91440" tIns="45720" rIns="91440" bIns="45720" rtlCol="0">
            <a:normAutofit/>
          </a:bodyPr>
          <a:lstStyle/>
          <a:p>
            <a:pPr algn="ctr"/>
            <a:r>
              <a:rPr lang="en-US" sz="4000" dirty="0"/>
              <a:t>ØVELSE TO-OG-TO</a:t>
            </a:r>
          </a:p>
        </p:txBody>
      </p:sp>
      <p:sp>
        <p:nvSpPr>
          <p:cNvPr id="3" name="Content Placeholder 2">
            <a:extLst>
              <a:ext uri="{FF2B5EF4-FFF2-40B4-BE49-F238E27FC236}">
                <a16:creationId xmlns:a16="http://schemas.microsoft.com/office/drawing/2014/main" id="{3FCA1A3A-F2B5-4028-BCE8-CCA345E42273}"/>
              </a:ext>
            </a:extLst>
          </p:cNvPr>
          <p:cNvSpPr>
            <a:spLocks noGrp="1"/>
          </p:cNvSpPr>
          <p:nvPr>
            <p:ph idx="1"/>
          </p:nvPr>
        </p:nvSpPr>
        <p:spPr>
          <a:xfrm>
            <a:off x="1167046" y="3291237"/>
            <a:ext cx="3580799" cy="2619839"/>
          </a:xfrm>
        </p:spPr>
        <p:txBody>
          <a:bodyPr vert="horz" lIns="91440" tIns="45720" rIns="91440" bIns="45720" rtlCol="0" anchor="ctr">
            <a:normAutofit fontScale="92500" lnSpcReduction="10000"/>
          </a:bodyPr>
          <a:lstStyle/>
          <a:p>
            <a:pPr marL="0" indent="0">
              <a:buNone/>
            </a:pPr>
            <a:r>
              <a:rPr lang="en-US" sz="4000" dirty="0"/>
              <a:t>AT SIGE UNDSKYLD – </a:t>
            </a:r>
          </a:p>
          <a:p>
            <a:pPr marL="0" indent="0">
              <a:buNone/>
            </a:pPr>
            <a:r>
              <a:rPr lang="en-US" sz="4000" dirty="0"/>
              <a:t>FÅ LÆST DIN UNDSKYLDNING HØJT</a:t>
            </a:r>
          </a:p>
        </p:txBody>
      </p:sp>
      <p:sp>
        <p:nvSpPr>
          <p:cNvPr id="4" name="Pladsholder til sidefod 3">
            <a:extLst>
              <a:ext uri="{FF2B5EF4-FFF2-40B4-BE49-F238E27FC236}">
                <a16:creationId xmlns:a16="http://schemas.microsoft.com/office/drawing/2014/main" id="{B273EB51-8A4D-FF47-8651-55E965369DD4}"/>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28411986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6980126-7AE5-41AC-9E47-7E21F5BEC031}"/>
              </a:ext>
            </a:extLst>
          </p:cNvPr>
          <p:cNvSpPr>
            <a:spLocks noGrp="1"/>
          </p:cNvSpPr>
          <p:nvPr>
            <p:ph type="title"/>
          </p:nvPr>
        </p:nvSpPr>
        <p:spPr/>
        <p:txBody>
          <a:bodyPr/>
          <a:lstStyle/>
          <a:p>
            <a:r>
              <a:rPr lang="nb-NO" dirty="0"/>
              <a:t>Film om </a:t>
            </a:r>
            <a:r>
              <a:rPr lang="nb-NO" dirty="0" err="1"/>
              <a:t>reparation</a:t>
            </a:r>
            <a:r>
              <a:rPr lang="nb-NO" dirty="0"/>
              <a:t> – at sige </a:t>
            </a:r>
            <a:r>
              <a:rPr lang="nb-NO" dirty="0" err="1"/>
              <a:t>undskyld</a:t>
            </a:r>
            <a:endParaRPr lang="nb-NO" dirty="0"/>
          </a:p>
        </p:txBody>
      </p:sp>
      <p:sp>
        <p:nvSpPr>
          <p:cNvPr id="3" name="Plassholder for innhold 2">
            <a:extLst>
              <a:ext uri="{FF2B5EF4-FFF2-40B4-BE49-F238E27FC236}">
                <a16:creationId xmlns:a16="http://schemas.microsoft.com/office/drawing/2014/main" id="{C23ED67C-51F1-4531-9A69-298173A33A09}"/>
              </a:ext>
            </a:extLst>
          </p:cNvPr>
          <p:cNvSpPr>
            <a:spLocks noGrp="1"/>
          </p:cNvSpPr>
          <p:nvPr>
            <p:ph idx="1"/>
          </p:nvPr>
        </p:nvSpPr>
        <p:spPr/>
        <p:txBody>
          <a:bodyPr/>
          <a:lstStyle/>
          <a:p>
            <a:r>
              <a:rPr lang="nb-NO" dirty="0">
                <a:hlinkClick r:id="rId3"/>
              </a:rPr>
              <a:t>https://www.youtube.com/watch?v=s_hjC7NB6nY&amp;t=8s</a:t>
            </a:r>
            <a:endParaRPr lang="nb-NO" dirty="0"/>
          </a:p>
          <a:p>
            <a:endParaRPr lang="nb-NO" dirty="0"/>
          </a:p>
        </p:txBody>
      </p:sp>
      <p:sp>
        <p:nvSpPr>
          <p:cNvPr id="4" name="Plassholder for bunntekst 3">
            <a:extLst>
              <a:ext uri="{FF2B5EF4-FFF2-40B4-BE49-F238E27FC236}">
                <a16:creationId xmlns:a16="http://schemas.microsoft.com/office/drawing/2014/main" id="{064D3B00-2772-48AA-A3B2-4C19FD80ADF3}"/>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4062100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441B7A65-5928-4519-8636-04B811FC3921}"/>
              </a:ext>
            </a:extLst>
          </p:cNvPr>
          <p:cNvPicPr>
            <a:picLocks noChangeAspect="1"/>
          </p:cNvPicPr>
          <p:nvPr/>
        </p:nvPicPr>
        <p:blipFill rotWithShape="1">
          <a:blip r:embed="rId3">
            <a:extLst>
              <a:ext uri="{28A0092B-C50C-407E-A947-70E740481C1C}">
                <a14:useLocalDpi xmlns:a14="http://schemas.microsoft.com/office/drawing/2010/main" val="0"/>
              </a:ext>
            </a:extLst>
          </a:blip>
          <a:srcRect t="7424" b="8306"/>
          <a:stretch/>
        </p:blipFill>
        <p:spPr>
          <a:xfrm>
            <a:off x="-1" y="10"/>
            <a:ext cx="12192000" cy="6857990"/>
          </a:xfrm>
          <a:prstGeom prst="rect">
            <a:avLst/>
          </a:prstGeom>
        </p:spPr>
      </p:pic>
      <p:sp>
        <p:nvSpPr>
          <p:cNvPr id="2" name="Title 1">
            <a:extLst>
              <a:ext uri="{FF2B5EF4-FFF2-40B4-BE49-F238E27FC236}">
                <a16:creationId xmlns:a16="http://schemas.microsoft.com/office/drawing/2014/main" id="{7113B25B-32E9-4644-A3C6-D20CB8D59585}"/>
              </a:ext>
            </a:extLst>
          </p:cNvPr>
          <p:cNvSpPr>
            <a:spLocks noGrp="1"/>
          </p:cNvSpPr>
          <p:nvPr>
            <p:ph type="title"/>
          </p:nvPr>
        </p:nvSpPr>
        <p:spPr>
          <a:xfrm>
            <a:off x="354723" y="1994385"/>
            <a:ext cx="4792717" cy="1342754"/>
          </a:xfrm>
        </p:spPr>
        <p:txBody>
          <a:bodyPr vert="horz" lIns="91440" tIns="45720" rIns="91440" bIns="45720" rtlCol="0">
            <a:normAutofit/>
          </a:bodyPr>
          <a:lstStyle/>
          <a:p>
            <a:pPr algn="ctr"/>
            <a:r>
              <a:rPr lang="en-US" dirty="0"/>
              <a:t>INTRODUKTIONS-ØVELSE</a:t>
            </a:r>
          </a:p>
        </p:txBody>
      </p:sp>
      <p:sp>
        <p:nvSpPr>
          <p:cNvPr id="3" name="Content Placeholder 2">
            <a:extLst>
              <a:ext uri="{FF2B5EF4-FFF2-40B4-BE49-F238E27FC236}">
                <a16:creationId xmlns:a16="http://schemas.microsoft.com/office/drawing/2014/main" id="{3FCA1A3A-F2B5-4028-BCE8-CCA345E42273}"/>
              </a:ext>
            </a:extLst>
          </p:cNvPr>
          <p:cNvSpPr>
            <a:spLocks noGrp="1"/>
          </p:cNvSpPr>
          <p:nvPr>
            <p:ph idx="1"/>
          </p:nvPr>
        </p:nvSpPr>
        <p:spPr>
          <a:xfrm>
            <a:off x="649014" y="2966601"/>
            <a:ext cx="4204137" cy="2619839"/>
          </a:xfrm>
        </p:spPr>
        <p:txBody>
          <a:bodyPr vert="horz" lIns="91440" tIns="45720" rIns="91440" bIns="45720" rtlCol="0" anchor="ctr">
            <a:normAutofit/>
          </a:bodyPr>
          <a:lstStyle/>
          <a:p>
            <a:pPr marL="0" indent="0" algn="ctr">
              <a:buNone/>
            </a:pPr>
            <a:r>
              <a:rPr lang="en-US" sz="2400" dirty="0">
                <a:latin typeface="+mj-lt"/>
              </a:rPr>
              <a:t>ØVELSE PÅ SIDE 2 I ØVELSESHÆFTET</a:t>
            </a:r>
          </a:p>
        </p:txBody>
      </p:sp>
      <p:sp>
        <p:nvSpPr>
          <p:cNvPr id="4" name="Pladsholder til sidefod 3">
            <a:extLst>
              <a:ext uri="{FF2B5EF4-FFF2-40B4-BE49-F238E27FC236}">
                <a16:creationId xmlns:a16="http://schemas.microsoft.com/office/drawing/2014/main" id="{485FD58B-C4B9-7341-8FA9-072BA4BC492B}"/>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30021341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E6FA83-7585-46A0-8896-EC5D938F1414}"/>
              </a:ext>
            </a:extLst>
          </p:cNvPr>
          <p:cNvSpPr>
            <a:spLocks noGrp="1"/>
          </p:cNvSpPr>
          <p:nvPr>
            <p:ph type="title"/>
          </p:nvPr>
        </p:nvSpPr>
        <p:spPr>
          <a:xfrm>
            <a:off x="3401785" y="2618468"/>
            <a:ext cx="5388429" cy="1325563"/>
          </a:xfrm>
        </p:spPr>
        <p:txBody>
          <a:bodyPr/>
          <a:lstStyle/>
          <a:p>
            <a:r>
              <a:rPr lang="nb-NO" dirty="0">
                <a:solidFill>
                  <a:srgbClr val="5EA4C9"/>
                </a:solidFill>
              </a:rPr>
              <a:t>FROKOST 12:30-13:15</a:t>
            </a:r>
          </a:p>
        </p:txBody>
      </p:sp>
      <p:sp>
        <p:nvSpPr>
          <p:cNvPr id="3" name="Plassholder for bunntekst 2">
            <a:extLst>
              <a:ext uri="{FF2B5EF4-FFF2-40B4-BE49-F238E27FC236}">
                <a16:creationId xmlns:a16="http://schemas.microsoft.com/office/drawing/2014/main" id="{804E0209-4D71-441D-B7DD-89DE17363851}"/>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29352368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2AA18FD6-B9C6-43E9-88D6-B94C82219B1B}"/>
              </a:ext>
            </a:extLst>
          </p:cNvPr>
          <p:cNvPicPr>
            <a:picLocks noChangeAspect="1"/>
          </p:cNvPicPr>
          <p:nvPr/>
        </p:nvPicPr>
        <p:blipFill rotWithShape="1">
          <a:blip r:embed="rId3">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
        <p:nvSpPr>
          <p:cNvPr id="2" name="Tittel 1">
            <a:extLst>
              <a:ext uri="{FF2B5EF4-FFF2-40B4-BE49-F238E27FC236}">
                <a16:creationId xmlns:a16="http://schemas.microsoft.com/office/drawing/2014/main" id="{587B8D56-46BD-4FA5-BD9C-8A81F9898BB4}"/>
              </a:ext>
            </a:extLst>
          </p:cNvPr>
          <p:cNvSpPr>
            <a:spLocks noGrp="1"/>
          </p:cNvSpPr>
          <p:nvPr>
            <p:ph type="title"/>
          </p:nvPr>
        </p:nvSpPr>
        <p:spPr>
          <a:xfrm>
            <a:off x="7654794" y="3429000"/>
            <a:ext cx="4586493" cy="1834056"/>
          </a:xfrm>
        </p:spPr>
        <p:txBody>
          <a:bodyPr vert="horz" lIns="91440" tIns="45720" rIns="91440" bIns="45720" rtlCol="0" anchor="b">
            <a:normAutofit/>
          </a:bodyPr>
          <a:lstStyle/>
          <a:p>
            <a:pPr algn="ctr"/>
            <a:r>
              <a:rPr lang="en-US" sz="4000" dirty="0" err="1">
                <a:solidFill>
                  <a:schemeClr val="bg1"/>
                </a:solidFill>
              </a:rPr>
              <a:t>Løse</a:t>
            </a:r>
            <a:r>
              <a:rPr lang="en-US" sz="4000" dirty="0">
                <a:solidFill>
                  <a:schemeClr val="bg1"/>
                </a:solidFill>
              </a:rPr>
              <a:t> </a:t>
            </a:r>
            <a:r>
              <a:rPr lang="en-US" sz="4000" dirty="0" err="1">
                <a:solidFill>
                  <a:schemeClr val="bg1"/>
                </a:solidFill>
              </a:rPr>
              <a:t>relatjonelle</a:t>
            </a:r>
            <a:r>
              <a:rPr lang="en-US" sz="4000" dirty="0">
                <a:solidFill>
                  <a:schemeClr val="bg1"/>
                </a:solidFill>
              </a:rPr>
              <a:t> </a:t>
            </a:r>
            <a:r>
              <a:rPr lang="en-US" sz="4000" dirty="0" err="1">
                <a:solidFill>
                  <a:schemeClr val="bg1"/>
                </a:solidFill>
              </a:rPr>
              <a:t>udfordringer</a:t>
            </a:r>
            <a:r>
              <a:rPr lang="en-US" sz="4000" dirty="0">
                <a:solidFill>
                  <a:schemeClr val="bg1"/>
                </a:solidFill>
              </a:rPr>
              <a:t> </a:t>
            </a:r>
            <a:br>
              <a:rPr lang="en-US" sz="4000" dirty="0"/>
            </a:br>
            <a:r>
              <a:rPr lang="en-US" sz="4000" dirty="0"/>
              <a:t> </a:t>
            </a:r>
            <a:r>
              <a:rPr lang="en-US" sz="4000" dirty="0" err="1">
                <a:solidFill>
                  <a:schemeClr val="bg1"/>
                </a:solidFill>
              </a:rPr>
              <a:t>Grænser</a:t>
            </a:r>
            <a:endParaRPr lang="en-US" sz="4000" dirty="0"/>
          </a:p>
        </p:txBody>
      </p:sp>
      <p:sp>
        <p:nvSpPr>
          <p:cNvPr id="3" name="Plassholder for bunntekst 2">
            <a:extLst>
              <a:ext uri="{FF2B5EF4-FFF2-40B4-BE49-F238E27FC236}">
                <a16:creationId xmlns:a16="http://schemas.microsoft.com/office/drawing/2014/main" id="{F299BE8D-8E49-477B-84F0-90AF8EFE61F4}"/>
              </a:ext>
            </a:extLst>
          </p:cNvPr>
          <p:cNvSpPr>
            <a:spLocks noGrp="1"/>
          </p:cNvSpPr>
          <p:nvPr>
            <p:ph type="ftr" sz="quarter" idx="11"/>
          </p:nvPr>
        </p:nvSpPr>
        <p:spPr>
          <a:xfrm>
            <a:off x="8413530" y="5517562"/>
            <a:ext cx="3069020" cy="361977"/>
          </a:xfrm>
        </p:spPr>
        <p:txBody>
          <a:bodyPr vert="horz" lIns="91440" tIns="45720" rIns="91440" bIns="45720" rtlCol="0" anchor="ctr">
            <a:noAutofit/>
          </a:bodyPr>
          <a:lstStyle/>
          <a:p>
            <a:pPr>
              <a:lnSpc>
                <a:spcPct val="90000"/>
              </a:lnSpc>
              <a:spcAft>
                <a:spcPts val="600"/>
              </a:spcAft>
              <a:defRPr/>
            </a:pPr>
            <a:r>
              <a:rPr lang="en-US">
                <a:solidFill>
                  <a:schemeClr val="bg1"/>
                </a:solidFill>
                <a:latin typeface="+mj-lt"/>
              </a:rPr>
              <a:t>Psykoterapeut MPF Charlotte Krolykke                                                    Copyright Joanne Dolhanty 2018</a:t>
            </a:r>
            <a:endParaRPr lang="en-US" sz="4000" dirty="0">
              <a:solidFill>
                <a:schemeClr val="bg1"/>
              </a:solidFill>
              <a:latin typeface="+mj-lt"/>
            </a:endParaRPr>
          </a:p>
        </p:txBody>
      </p:sp>
    </p:spTree>
    <p:extLst>
      <p:ext uri="{BB962C8B-B14F-4D97-AF65-F5344CB8AC3E}">
        <p14:creationId xmlns:p14="http://schemas.microsoft.com/office/powerpoint/2010/main" val="6840143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92218-1D0F-4AB7-9910-79F2F9CECFAA}"/>
              </a:ext>
            </a:extLst>
          </p:cNvPr>
          <p:cNvSpPr>
            <a:spLocks noGrp="1"/>
          </p:cNvSpPr>
          <p:nvPr>
            <p:ph type="ctrTitle"/>
          </p:nvPr>
        </p:nvSpPr>
        <p:spPr/>
        <p:txBody>
          <a:bodyPr>
            <a:normAutofit/>
          </a:bodyPr>
          <a:lstStyle/>
          <a:p>
            <a:r>
              <a:rPr lang="en-CA" dirty="0">
                <a:solidFill>
                  <a:srgbClr val="5EA4C9"/>
                </a:solidFill>
              </a:rPr>
              <a:t>At </a:t>
            </a:r>
            <a:r>
              <a:rPr lang="en-CA" dirty="0" err="1">
                <a:solidFill>
                  <a:srgbClr val="5EA4C9"/>
                </a:solidFill>
              </a:rPr>
              <a:t>ændre</a:t>
            </a:r>
            <a:r>
              <a:rPr lang="en-CA" dirty="0">
                <a:solidFill>
                  <a:srgbClr val="5EA4C9"/>
                </a:solidFill>
              </a:rPr>
              <a:t> </a:t>
            </a:r>
            <a:r>
              <a:rPr lang="en-CA" dirty="0" err="1">
                <a:solidFill>
                  <a:srgbClr val="5EA4C9"/>
                </a:solidFill>
              </a:rPr>
              <a:t>egne</a:t>
            </a:r>
            <a:r>
              <a:rPr lang="en-CA" dirty="0">
                <a:solidFill>
                  <a:srgbClr val="5EA4C9"/>
                </a:solidFill>
              </a:rPr>
              <a:t> </a:t>
            </a:r>
            <a:r>
              <a:rPr lang="en-CA" dirty="0" err="1">
                <a:solidFill>
                  <a:srgbClr val="5EA4C9"/>
                </a:solidFill>
              </a:rPr>
              <a:t>grænser</a:t>
            </a:r>
            <a:r>
              <a:rPr lang="en-CA" dirty="0">
                <a:solidFill>
                  <a:srgbClr val="5EA4C9"/>
                </a:solidFill>
              </a:rPr>
              <a:t>, </a:t>
            </a:r>
            <a:r>
              <a:rPr lang="en-CA" dirty="0" err="1">
                <a:solidFill>
                  <a:srgbClr val="5EA4C9"/>
                </a:solidFill>
              </a:rPr>
              <a:t>forandrer</a:t>
            </a:r>
            <a:r>
              <a:rPr lang="en-CA" dirty="0">
                <a:solidFill>
                  <a:srgbClr val="5EA4C9"/>
                </a:solidFill>
              </a:rPr>
              <a:t> </a:t>
            </a:r>
            <a:r>
              <a:rPr lang="en-CA" dirty="0" err="1">
                <a:solidFill>
                  <a:srgbClr val="5EA4C9"/>
                </a:solidFill>
              </a:rPr>
              <a:t>andres</a:t>
            </a:r>
            <a:r>
              <a:rPr lang="en-CA" dirty="0">
                <a:solidFill>
                  <a:srgbClr val="5EA4C9"/>
                </a:solidFill>
              </a:rPr>
              <a:t> adfærd</a:t>
            </a:r>
          </a:p>
        </p:txBody>
      </p:sp>
      <p:sp>
        <p:nvSpPr>
          <p:cNvPr id="4" name="Footer Placeholder 5">
            <a:extLst>
              <a:ext uri="{FF2B5EF4-FFF2-40B4-BE49-F238E27FC236}">
                <a16:creationId xmlns:a16="http://schemas.microsoft.com/office/drawing/2014/main" id="{BA5F4252-D86D-084B-9AFD-4EB96C140C2A}"/>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Psykoterapeut</a:t>
            </a:r>
            <a:r>
              <a:rPr lang="en-US" dirty="0"/>
              <a:t> MPF Charlotte </a:t>
            </a:r>
            <a:r>
              <a:rPr lang="en-US" dirty="0" err="1"/>
              <a:t>Krolykke</a:t>
            </a:r>
            <a:r>
              <a:rPr lang="en-US" dirty="0"/>
              <a:t>                                                    Copyright Joanne Dolhanty 2018</a:t>
            </a:r>
            <a:endParaRPr lang="en-CA" dirty="0"/>
          </a:p>
        </p:txBody>
      </p:sp>
    </p:spTree>
    <p:extLst>
      <p:ext uri="{BB962C8B-B14F-4D97-AF65-F5344CB8AC3E}">
        <p14:creationId xmlns:p14="http://schemas.microsoft.com/office/powerpoint/2010/main" val="3777378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24D2D60F-0000-489A-AF09-092D9FE45574}"/>
              </a:ext>
            </a:extLst>
          </p:cNvPr>
          <p:cNvSpPr>
            <a:spLocks noGrp="1"/>
          </p:cNvSpPr>
          <p:nvPr>
            <p:ph type="ftr" sz="quarter" idx="11"/>
          </p:nvPr>
        </p:nvSpPr>
        <p:spPr>
          <a:xfrm>
            <a:off x="8708571" y="6430731"/>
            <a:ext cx="4114800" cy="365125"/>
          </a:xfrm>
        </p:spPr>
        <p:txBody>
          <a:bodyPr/>
          <a:lstStyle/>
          <a:p>
            <a:r>
              <a:rPr lang="en-US"/>
              <a:t>Psykoterapeut MPF Charlotte Krolykke                                                    Copyright Joanne Dolhanty 2018</a:t>
            </a:r>
            <a:endParaRPr lang="nb-NO"/>
          </a:p>
        </p:txBody>
      </p:sp>
      <p:pic>
        <p:nvPicPr>
          <p:cNvPr id="4" name="Grafikk 3" descr="Mann">
            <a:extLst>
              <a:ext uri="{FF2B5EF4-FFF2-40B4-BE49-F238E27FC236}">
                <a16:creationId xmlns:a16="http://schemas.microsoft.com/office/drawing/2014/main" id="{75B4A948-5EA0-488E-A363-AB8F8A109A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75599" y="2704051"/>
            <a:ext cx="2560320" cy="2560320"/>
          </a:xfrm>
          <a:prstGeom prst="rect">
            <a:avLst/>
          </a:prstGeom>
        </p:spPr>
      </p:pic>
      <p:pic>
        <p:nvPicPr>
          <p:cNvPr id="6" name="Grafikk 5" descr="Mann">
            <a:extLst>
              <a:ext uri="{FF2B5EF4-FFF2-40B4-BE49-F238E27FC236}">
                <a16:creationId xmlns:a16="http://schemas.microsoft.com/office/drawing/2014/main" id="{CC8FED38-33FD-4D38-A240-38270930AE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01228" y="2732772"/>
            <a:ext cx="2560320" cy="2560320"/>
          </a:xfrm>
          <a:prstGeom prst="rect">
            <a:avLst/>
          </a:prstGeom>
        </p:spPr>
      </p:pic>
      <p:sp>
        <p:nvSpPr>
          <p:cNvPr id="8" name="Rektangel 7">
            <a:extLst>
              <a:ext uri="{FF2B5EF4-FFF2-40B4-BE49-F238E27FC236}">
                <a16:creationId xmlns:a16="http://schemas.microsoft.com/office/drawing/2014/main" id="{C0A5B062-2F77-47D9-8C1E-5CD2DDEE9F83}"/>
              </a:ext>
            </a:extLst>
          </p:cNvPr>
          <p:cNvSpPr/>
          <p:nvPr/>
        </p:nvSpPr>
        <p:spPr>
          <a:xfrm>
            <a:off x="5278126" y="2494725"/>
            <a:ext cx="1643742" cy="2984192"/>
          </a:xfrm>
          <a:prstGeom prst="rect">
            <a:avLst/>
          </a:prstGeom>
          <a:noFill/>
          <a:ln w="88900">
            <a:gradFill>
              <a:gsLst>
                <a:gs pos="60428">
                  <a:srgbClr val="5EA4C9"/>
                </a:gs>
                <a:gs pos="100000">
                  <a:srgbClr val="5EA4C9"/>
                </a:gs>
                <a:gs pos="100000">
                  <a:schemeClr val="accent1">
                    <a:lumMod val="30000"/>
                    <a:lumOff val="70000"/>
                  </a:schemeClr>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2B80E8B2-A904-464F-8137-86448F2F32DE}"/>
              </a:ext>
            </a:extLst>
          </p:cNvPr>
          <p:cNvSpPr/>
          <p:nvPr/>
        </p:nvSpPr>
        <p:spPr>
          <a:xfrm>
            <a:off x="2266576" y="2496231"/>
            <a:ext cx="1643742" cy="2977465"/>
          </a:xfrm>
          <a:prstGeom prst="rect">
            <a:avLst/>
          </a:prstGeom>
          <a:noFill/>
          <a:ln w="88900">
            <a:gradFill>
              <a:gsLst>
                <a:gs pos="100000">
                  <a:srgbClr val="5EA4C9">
                    <a:alpha val="23000"/>
                  </a:srgbClr>
                </a:gs>
                <a:gs pos="100000">
                  <a:srgbClr val="5EA4C9"/>
                </a:gs>
                <a:gs pos="100000">
                  <a:schemeClr val="accent1">
                    <a:lumMod val="30000"/>
                    <a:lumOff val="70000"/>
                  </a:schemeClr>
                </a:gs>
              </a:gsLst>
              <a:lin ang="5400000" scaled="1"/>
            </a:gra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a:extLst>
              <a:ext uri="{FF2B5EF4-FFF2-40B4-BE49-F238E27FC236}">
                <a16:creationId xmlns:a16="http://schemas.microsoft.com/office/drawing/2014/main" id="{0DF65B51-891C-434A-9125-F367DBCF75BD}"/>
              </a:ext>
            </a:extLst>
          </p:cNvPr>
          <p:cNvSpPr/>
          <p:nvPr/>
        </p:nvSpPr>
        <p:spPr>
          <a:xfrm>
            <a:off x="8322617" y="2494726"/>
            <a:ext cx="1643742" cy="2978970"/>
          </a:xfrm>
          <a:prstGeom prst="rect">
            <a:avLst/>
          </a:prstGeom>
          <a:noFill/>
          <a:ln w="88900">
            <a:gradFill>
              <a:gsLst>
                <a:gs pos="60428">
                  <a:srgbClr val="5EA4C9"/>
                </a:gs>
                <a:gs pos="100000">
                  <a:srgbClr val="5EA4C9"/>
                </a:gs>
                <a:gs pos="100000">
                  <a:schemeClr val="accent1">
                    <a:lumMod val="30000"/>
                    <a:lumOff val="70000"/>
                  </a:schemeClr>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kstSylinder 11">
            <a:extLst>
              <a:ext uri="{FF2B5EF4-FFF2-40B4-BE49-F238E27FC236}">
                <a16:creationId xmlns:a16="http://schemas.microsoft.com/office/drawing/2014/main" id="{F5D92CC3-251F-4F6C-849D-2B2B5DA6010B}"/>
              </a:ext>
            </a:extLst>
          </p:cNvPr>
          <p:cNvSpPr txBox="1"/>
          <p:nvPr/>
        </p:nvSpPr>
        <p:spPr>
          <a:xfrm>
            <a:off x="2090057" y="-33015"/>
            <a:ext cx="7805057" cy="769441"/>
          </a:xfrm>
          <a:prstGeom prst="rect">
            <a:avLst/>
          </a:prstGeom>
          <a:noFill/>
        </p:spPr>
        <p:txBody>
          <a:bodyPr wrap="square" rtlCol="0">
            <a:spAutoFit/>
          </a:bodyPr>
          <a:lstStyle/>
          <a:p>
            <a:r>
              <a:rPr lang="nb-NO" sz="4400" dirty="0"/>
              <a:t>Løse </a:t>
            </a:r>
            <a:r>
              <a:rPr lang="nb-NO" sz="4400" dirty="0" err="1"/>
              <a:t>relationelle</a:t>
            </a:r>
            <a:r>
              <a:rPr lang="nb-NO" sz="4400" dirty="0"/>
              <a:t> </a:t>
            </a:r>
            <a:r>
              <a:rPr lang="nb-NO" sz="4400" dirty="0" err="1"/>
              <a:t>udfordringer</a:t>
            </a:r>
            <a:endParaRPr lang="nb-NO" sz="4400" dirty="0">
              <a:solidFill>
                <a:srgbClr val="5EA4C9"/>
              </a:solidFill>
            </a:endParaRPr>
          </a:p>
        </p:txBody>
      </p:sp>
      <p:sp>
        <p:nvSpPr>
          <p:cNvPr id="13" name="TekstSylinder 12">
            <a:extLst>
              <a:ext uri="{FF2B5EF4-FFF2-40B4-BE49-F238E27FC236}">
                <a16:creationId xmlns:a16="http://schemas.microsoft.com/office/drawing/2014/main" id="{8DE7BCB1-BA0E-41E5-B1CC-C62BFAED45CE}"/>
              </a:ext>
            </a:extLst>
          </p:cNvPr>
          <p:cNvSpPr txBox="1"/>
          <p:nvPr/>
        </p:nvSpPr>
        <p:spPr>
          <a:xfrm>
            <a:off x="1034141" y="738522"/>
            <a:ext cx="9916886" cy="1200329"/>
          </a:xfrm>
          <a:prstGeom prst="rect">
            <a:avLst/>
          </a:prstGeom>
          <a:noFill/>
        </p:spPr>
        <p:txBody>
          <a:bodyPr wrap="square" rtlCol="0">
            <a:spAutoFit/>
          </a:bodyPr>
          <a:lstStyle/>
          <a:p>
            <a:r>
              <a:rPr lang="nb-NO" sz="2400" dirty="0"/>
              <a:t>Personer, som ikke har sunde </a:t>
            </a:r>
            <a:r>
              <a:rPr lang="nb-NO" sz="2400" dirty="0" err="1"/>
              <a:t>grænser</a:t>
            </a:r>
            <a:r>
              <a:rPr lang="nb-NO" sz="2400" dirty="0"/>
              <a:t>, </a:t>
            </a:r>
            <a:r>
              <a:rPr lang="nb-NO" sz="2400" dirty="0" err="1"/>
              <a:t>bevæger</a:t>
            </a:r>
            <a:r>
              <a:rPr lang="nb-NO" sz="2400" dirty="0"/>
              <a:t> sig ofte frem og </a:t>
            </a:r>
            <a:r>
              <a:rPr lang="nb-NO" sz="2400" dirty="0" err="1"/>
              <a:t>tilbage</a:t>
            </a:r>
            <a:r>
              <a:rPr lang="nb-NO" sz="2400" dirty="0"/>
              <a:t> </a:t>
            </a:r>
            <a:r>
              <a:rPr lang="nb-NO" sz="2400" dirty="0" err="1"/>
              <a:t>mellem</a:t>
            </a:r>
            <a:r>
              <a:rPr lang="nb-NO" sz="2400" dirty="0"/>
              <a:t> utydelige og strenge </a:t>
            </a:r>
            <a:r>
              <a:rPr lang="nb-NO" sz="2400" dirty="0" err="1"/>
              <a:t>grænser</a:t>
            </a:r>
            <a:r>
              <a:rPr lang="nb-NO" sz="2400" dirty="0"/>
              <a:t>.</a:t>
            </a:r>
          </a:p>
          <a:p>
            <a:endParaRPr lang="nb-NO" sz="2400" dirty="0"/>
          </a:p>
        </p:txBody>
      </p:sp>
      <p:sp>
        <p:nvSpPr>
          <p:cNvPr id="14" name="TekstSylinder 13">
            <a:extLst>
              <a:ext uri="{FF2B5EF4-FFF2-40B4-BE49-F238E27FC236}">
                <a16:creationId xmlns:a16="http://schemas.microsoft.com/office/drawing/2014/main" id="{35490762-6265-4739-B38C-C9700EDC466E}"/>
              </a:ext>
            </a:extLst>
          </p:cNvPr>
          <p:cNvSpPr txBox="1"/>
          <p:nvPr/>
        </p:nvSpPr>
        <p:spPr>
          <a:xfrm>
            <a:off x="4789157" y="1745632"/>
            <a:ext cx="2406855" cy="523220"/>
          </a:xfrm>
          <a:prstGeom prst="rect">
            <a:avLst/>
          </a:prstGeom>
          <a:noFill/>
          <a:ln>
            <a:noFill/>
          </a:ln>
        </p:spPr>
        <p:txBody>
          <a:bodyPr wrap="square" rtlCol="0">
            <a:spAutoFit/>
          </a:bodyPr>
          <a:lstStyle/>
          <a:p>
            <a:pPr algn="ctr"/>
            <a:r>
              <a:rPr lang="nb-NO" sz="2800" dirty="0">
                <a:solidFill>
                  <a:srgbClr val="5EA4C9"/>
                </a:solidFill>
              </a:rPr>
              <a:t>Sunde </a:t>
            </a:r>
            <a:r>
              <a:rPr lang="nb-NO" sz="2800" dirty="0" err="1">
                <a:solidFill>
                  <a:srgbClr val="5EA4C9"/>
                </a:solidFill>
              </a:rPr>
              <a:t>grænser</a:t>
            </a:r>
            <a:endParaRPr lang="nb-NO" sz="2800" dirty="0">
              <a:solidFill>
                <a:srgbClr val="5EA4C9"/>
              </a:solidFill>
            </a:endParaRPr>
          </a:p>
        </p:txBody>
      </p:sp>
      <p:sp>
        <p:nvSpPr>
          <p:cNvPr id="15" name="TekstSylinder 14">
            <a:extLst>
              <a:ext uri="{FF2B5EF4-FFF2-40B4-BE49-F238E27FC236}">
                <a16:creationId xmlns:a16="http://schemas.microsoft.com/office/drawing/2014/main" id="{A6A91251-1240-4EC9-86E5-445B1AA0772D}"/>
              </a:ext>
            </a:extLst>
          </p:cNvPr>
          <p:cNvSpPr txBox="1"/>
          <p:nvPr/>
        </p:nvSpPr>
        <p:spPr>
          <a:xfrm>
            <a:off x="7577534" y="1767763"/>
            <a:ext cx="3066161" cy="523220"/>
          </a:xfrm>
          <a:prstGeom prst="rect">
            <a:avLst/>
          </a:prstGeom>
          <a:noFill/>
          <a:ln>
            <a:noFill/>
          </a:ln>
        </p:spPr>
        <p:txBody>
          <a:bodyPr wrap="square" rtlCol="0">
            <a:spAutoFit/>
          </a:bodyPr>
          <a:lstStyle/>
          <a:p>
            <a:pPr algn="ctr"/>
            <a:r>
              <a:rPr lang="nb-NO" sz="2800" dirty="0" err="1">
                <a:solidFill>
                  <a:srgbClr val="5EA4C9"/>
                </a:solidFill>
              </a:rPr>
              <a:t>Usunde</a:t>
            </a:r>
            <a:r>
              <a:rPr lang="nb-NO" sz="2800" dirty="0">
                <a:solidFill>
                  <a:srgbClr val="5EA4C9"/>
                </a:solidFill>
              </a:rPr>
              <a:t> </a:t>
            </a:r>
            <a:r>
              <a:rPr lang="nb-NO" sz="2800" dirty="0" err="1">
                <a:solidFill>
                  <a:srgbClr val="5EA4C9"/>
                </a:solidFill>
              </a:rPr>
              <a:t>grænser</a:t>
            </a:r>
            <a:endParaRPr lang="nb-NO" sz="2800" dirty="0">
              <a:solidFill>
                <a:srgbClr val="5EA4C9"/>
              </a:solidFill>
            </a:endParaRPr>
          </a:p>
        </p:txBody>
      </p:sp>
      <p:sp>
        <p:nvSpPr>
          <p:cNvPr id="16" name="TekstSylinder 15">
            <a:extLst>
              <a:ext uri="{FF2B5EF4-FFF2-40B4-BE49-F238E27FC236}">
                <a16:creationId xmlns:a16="http://schemas.microsoft.com/office/drawing/2014/main" id="{903E09C8-0916-4381-BC90-B9F5937D675E}"/>
              </a:ext>
            </a:extLst>
          </p:cNvPr>
          <p:cNvSpPr txBox="1"/>
          <p:nvPr/>
        </p:nvSpPr>
        <p:spPr>
          <a:xfrm>
            <a:off x="2266576" y="5524659"/>
            <a:ext cx="2203414" cy="707886"/>
          </a:xfrm>
          <a:prstGeom prst="rect">
            <a:avLst/>
          </a:prstGeom>
          <a:noFill/>
        </p:spPr>
        <p:txBody>
          <a:bodyPr wrap="square" rtlCol="0">
            <a:spAutoFit/>
          </a:bodyPr>
          <a:lstStyle/>
          <a:p>
            <a:r>
              <a:rPr lang="nb-NO" sz="2000" dirty="0"/>
              <a:t>Svage eller utydelige </a:t>
            </a:r>
            <a:r>
              <a:rPr lang="nb-NO" sz="2000" dirty="0" err="1"/>
              <a:t>grænser</a:t>
            </a:r>
            <a:r>
              <a:rPr lang="nb-NO" sz="2000" dirty="0"/>
              <a:t> </a:t>
            </a:r>
          </a:p>
        </p:txBody>
      </p:sp>
      <p:sp>
        <p:nvSpPr>
          <p:cNvPr id="19" name="TekstSylinder 18">
            <a:extLst>
              <a:ext uri="{FF2B5EF4-FFF2-40B4-BE49-F238E27FC236}">
                <a16:creationId xmlns:a16="http://schemas.microsoft.com/office/drawing/2014/main" id="{EE29B677-8259-4CF4-AE26-58205C6EBBCB}"/>
              </a:ext>
            </a:extLst>
          </p:cNvPr>
          <p:cNvSpPr txBox="1"/>
          <p:nvPr/>
        </p:nvSpPr>
        <p:spPr>
          <a:xfrm>
            <a:off x="8322617" y="5593722"/>
            <a:ext cx="1864028" cy="707886"/>
          </a:xfrm>
          <a:prstGeom prst="rect">
            <a:avLst/>
          </a:prstGeom>
          <a:noFill/>
        </p:spPr>
        <p:txBody>
          <a:bodyPr wrap="square" rtlCol="0">
            <a:spAutoFit/>
          </a:bodyPr>
          <a:lstStyle/>
          <a:p>
            <a:r>
              <a:rPr lang="nb-NO" sz="2000" dirty="0"/>
              <a:t>Rigide og strenge </a:t>
            </a:r>
            <a:r>
              <a:rPr lang="nb-NO" sz="2000" dirty="0" err="1"/>
              <a:t>grænser</a:t>
            </a:r>
            <a:endParaRPr lang="nb-NO" sz="2000" dirty="0"/>
          </a:p>
        </p:txBody>
      </p:sp>
      <p:sp>
        <p:nvSpPr>
          <p:cNvPr id="20" name="TekstSylinder 19">
            <a:extLst>
              <a:ext uri="{FF2B5EF4-FFF2-40B4-BE49-F238E27FC236}">
                <a16:creationId xmlns:a16="http://schemas.microsoft.com/office/drawing/2014/main" id="{FB969608-B01E-4135-978C-584A6C2227DE}"/>
              </a:ext>
            </a:extLst>
          </p:cNvPr>
          <p:cNvSpPr txBox="1"/>
          <p:nvPr/>
        </p:nvSpPr>
        <p:spPr>
          <a:xfrm>
            <a:off x="5278126" y="5588160"/>
            <a:ext cx="1968118" cy="707886"/>
          </a:xfrm>
          <a:prstGeom prst="rect">
            <a:avLst/>
          </a:prstGeom>
          <a:noFill/>
        </p:spPr>
        <p:txBody>
          <a:bodyPr wrap="square" rtlCol="0">
            <a:spAutoFit/>
          </a:bodyPr>
          <a:lstStyle/>
          <a:p>
            <a:r>
              <a:rPr lang="nb-NO" sz="2000" dirty="0"/>
              <a:t>Sunde og fleksible </a:t>
            </a:r>
            <a:r>
              <a:rPr lang="nb-NO" sz="2000" dirty="0" err="1"/>
              <a:t>grænser</a:t>
            </a:r>
            <a:endParaRPr lang="nb-NO" sz="2000" dirty="0"/>
          </a:p>
        </p:txBody>
      </p:sp>
      <p:sp>
        <p:nvSpPr>
          <p:cNvPr id="23" name="Pil: bøyd nedover 22">
            <a:extLst>
              <a:ext uri="{FF2B5EF4-FFF2-40B4-BE49-F238E27FC236}">
                <a16:creationId xmlns:a16="http://schemas.microsoft.com/office/drawing/2014/main" id="{7289EA13-AF02-4ADF-B704-300A92507C6D}"/>
              </a:ext>
            </a:extLst>
          </p:cNvPr>
          <p:cNvSpPr/>
          <p:nvPr/>
        </p:nvSpPr>
        <p:spPr>
          <a:xfrm>
            <a:off x="2715732" y="1527529"/>
            <a:ext cx="6553704" cy="369332"/>
          </a:xfrm>
          <a:prstGeom prst="curvedDownArrow">
            <a:avLst/>
          </a:prstGeom>
          <a:solidFill>
            <a:srgbClr val="24516A"/>
          </a:solidFill>
          <a:effectLst>
            <a:reflection stA="0" endPos="6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lang="nb-NO" b="1">
              <a:ln w="22225">
                <a:solidFill>
                  <a:schemeClr val="accent2"/>
                </a:solidFill>
                <a:prstDash val="solid"/>
              </a:ln>
              <a:solidFill>
                <a:schemeClr val="accent2">
                  <a:lumMod val="40000"/>
                  <a:lumOff val="60000"/>
                </a:schemeClr>
              </a:solidFill>
            </a:endParaRPr>
          </a:p>
        </p:txBody>
      </p:sp>
      <p:sp>
        <p:nvSpPr>
          <p:cNvPr id="22" name="Pil: bøyd nedover 21">
            <a:extLst>
              <a:ext uri="{FF2B5EF4-FFF2-40B4-BE49-F238E27FC236}">
                <a16:creationId xmlns:a16="http://schemas.microsoft.com/office/drawing/2014/main" id="{954414D2-41B2-406C-8F02-E636AF321DB2}"/>
              </a:ext>
            </a:extLst>
          </p:cNvPr>
          <p:cNvSpPr/>
          <p:nvPr/>
        </p:nvSpPr>
        <p:spPr>
          <a:xfrm flipH="1" flipV="1">
            <a:off x="2950465" y="6314094"/>
            <a:ext cx="6084237" cy="369332"/>
          </a:xfrm>
          <a:prstGeom prst="curvedDownArrow">
            <a:avLst/>
          </a:prstGeom>
          <a:solidFill>
            <a:srgbClr val="24516A"/>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nb-NO">
              <a:solidFill>
                <a:schemeClr val="tx1"/>
              </a:solidFill>
            </a:endParaRPr>
          </a:p>
        </p:txBody>
      </p:sp>
      <p:sp>
        <p:nvSpPr>
          <p:cNvPr id="25" name="TekstSylinder 24">
            <a:extLst>
              <a:ext uri="{FF2B5EF4-FFF2-40B4-BE49-F238E27FC236}">
                <a16:creationId xmlns:a16="http://schemas.microsoft.com/office/drawing/2014/main" id="{30945789-9BFC-4B71-BDE5-1F42CA09672A}"/>
              </a:ext>
            </a:extLst>
          </p:cNvPr>
          <p:cNvSpPr txBox="1"/>
          <p:nvPr/>
        </p:nvSpPr>
        <p:spPr>
          <a:xfrm>
            <a:off x="1548307" y="1796311"/>
            <a:ext cx="3066161" cy="523220"/>
          </a:xfrm>
          <a:prstGeom prst="rect">
            <a:avLst/>
          </a:prstGeom>
          <a:noFill/>
          <a:ln>
            <a:noFill/>
          </a:ln>
        </p:spPr>
        <p:txBody>
          <a:bodyPr wrap="square" rtlCol="0">
            <a:spAutoFit/>
          </a:bodyPr>
          <a:lstStyle/>
          <a:p>
            <a:pPr algn="ctr"/>
            <a:r>
              <a:rPr lang="nb-NO" sz="2800" dirty="0" err="1">
                <a:solidFill>
                  <a:srgbClr val="5EA4C9"/>
                </a:solidFill>
              </a:rPr>
              <a:t>Usunde</a:t>
            </a:r>
            <a:r>
              <a:rPr lang="nb-NO" sz="2800" dirty="0">
                <a:solidFill>
                  <a:srgbClr val="5EA4C9"/>
                </a:solidFill>
              </a:rPr>
              <a:t> </a:t>
            </a:r>
            <a:r>
              <a:rPr lang="nb-NO" sz="2800" dirty="0" err="1">
                <a:solidFill>
                  <a:srgbClr val="5EA4C9"/>
                </a:solidFill>
              </a:rPr>
              <a:t>grænser</a:t>
            </a:r>
            <a:endParaRPr lang="nb-NO" sz="2800" dirty="0">
              <a:solidFill>
                <a:srgbClr val="5EA4C9"/>
              </a:solidFill>
            </a:endParaRPr>
          </a:p>
        </p:txBody>
      </p:sp>
      <p:pic>
        <p:nvPicPr>
          <p:cNvPr id="26" name="Grafikk 25" descr="Mann">
            <a:extLst>
              <a:ext uri="{FF2B5EF4-FFF2-40B4-BE49-F238E27FC236}">
                <a16:creationId xmlns:a16="http://schemas.microsoft.com/office/drawing/2014/main" id="{EF7B1BC6-59DF-4EA2-8579-81D2010F86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01725" y="2693889"/>
            <a:ext cx="2560320" cy="2560320"/>
          </a:xfrm>
          <a:prstGeom prst="rect">
            <a:avLst/>
          </a:prstGeom>
        </p:spPr>
      </p:pic>
    </p:spTree>
    <p:extLst>
      <p:ext uri="{BB962C8B-B14F-4D97-AF65-F5344CB8AC3E}">
        <p14:creationId xmlns:p14="http://schemas.microsoft.com/office/powerpoint/2010/main" val="1105892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EA641E-58B1-1249-9F70-9F6EC3351E18}"/>
              </a:ext>
            </a:extLst>
          </p:cNvPr>
          <p:cNvSpPr>
            <a:spLocks noGrp="1"/>
          </p:cNvSpPr>
          <p:nvPr>
            <p:ph type="title"/>
          </p:nvPr>
        </p:nvSpPr>
        <p:spPr>
          <a:xfrm>
            <a:off x="838198" y="589076"/>
            <a:ext cx="9706583" cy="970431"/>
          </a:xfrm>
        </p:spPr>
        <p:txBody>
          <a:bodyPr>
            <a:normAutofit/>
          </a:bodyPr>
          <a:lstStyle/>
          <a:p>
            <a:pPr algn="r"/>
            <a:r>
              <a:rPr lang="nb-NO" dirty="0">
                <a:solidFill>
                  <a:schemeClr val="accent1"/>
                </a:solidFill>
              </a:rPr>
              <a:t>Model – hvordan </a:t>
            </a:r>
            <a:r>
              <a:rPr lang="nb-NO" dirty="0" err="1">
                <a:solidFill>
                  <a:schemeClr val="accent1"/>
                </a:solidFill>
              </a:rPr>
              <a:t>sætter</a:t>
            </a:r>
            <a:r>
              <a:rPr lang="nb-NO" dirty="0">
                <a:solidFill>
                  <a:schemeClr val="accent1"/>
                </a:solidFill>
              </a:rPr>
              <a:t> vi </a:t>
            </a:r>
            <a:r>
              <a:rPr lang="nb-NO" dirty="0" err="1">
                <a:solidFill>
                  <a:schemeClr val="accent1"/>
                </a:solidFill>
              </a:rPr>
              <a:t>grænser</a:t>
            </a:r>
            <a:r>
              <a:rPr lang="nb-NO" dirty="0">
                <a:solidFill>
                  <a:schemeClr val="accent1"/>
                </a:solidFill>
              </a:rPr>
              <a:t>?</a:t>
            </a:r>
          </a:p>
        </p:txBody>
      </p:sp>
      <p:sp>
        <p:nvSpPr>
          <p:cNvPr id="3" name="Plassholder for innhold 2">
            <a:extLst>
              <a:ext uri="{FF2B5EF4-FFF2-40B4-BE49-F238E27FC236}">
                <a16:creationId xmlns:a16="http://schemas.microsoft.com/office/drawing/2014/main" id="{2BA07DCE-048E-4F4C-BA33-DCB95640CC0F}"/>
              </a:ext>
            </a:extLst>
          </p:cNvPr>
          <p:cNvSpPr>
            <a:spLocks noGrp="1"/>
          </p:cNvSpPr>
          <p:nvPr>
            <p:ph idx="1"/>
          </p:nvPr>
        </p:nvSpPr>
        <p:spPr>
          <a:xfrm>
            <a:off x="6107515" y="1719569"/>
            <a:ext cx="5820924" cy="4346677"/>
          </a:xfrm>
        </p:spPr>
        <p:txBody>
          <a:bodyPr anchor="ctr">
            <a:normAutofit/>
          </a:bodyPr>
          <a:lstStyle/>
          <a:p>
            <a:r>
              <a:rPr lang="nb-NO" sz="2400" dirty="0"/>
              <a:t>Stemme, </a:t>
            </a:r>
            <a:r>
              <a:rPr lang="nb-NO" sz="2400" dirty="0" err="1"/>
              <a:t>tonefald</a:t>
            </a:r>
            <a:endParaRPr lang="nb-NO" sz="2400" dirty="0"/>
          </a:p>
          <a:p>
            <a:r>
              <a:rPr lang="nb-NO" sz="2400" dirty="0" err="1"/>
              <a:t>Sprog</a:t>
            </a:r>
            <a:r>
              <a:rPr lang="nb-NO" sz="2400" dirty="0"/>
              <a:t>, </a:t>
            </a:r>
            <a:r>
              <a:rPr lang="nb-NO" sz="2400" dirty="0" err="1"/>
              <a:t>ordbrug</a:t>
            </a:r>
            <a:endParaRPr lang="nb-NO" sz="2400" dirty="0">
              <a:cs typeface="Calibri"/>
            </a:endParaRPr>
          </a:p>
          <a:p>
            <a:r>
              <a:rPr lang="nb-NO" sz="2400" dirty="0" err="1"/>
              <a:t>Kropssprog</a:t>
            </a:r>
            <a:r>
              <a:rPr lang="nb-NO" sz="2400" dirty="0"/>
              <a:t> og </a:t>
            </a:r>
            <a:r>
              <a:rPr lang="nb-NO" sz="2400" dirty="0" err="1"/>
              <a:t>ansigtsmimik</a:t>
            </a:r>
            <a:endParaRPr lang="nb-NO" sz="2400" dirty="0"/>
          </a:p>
          <a:p>
            <a:r>
              <a:rPr lang="nb-NO" sz="2400" dirty="0">
                <a:cs typeface="Calibri"/>
              </a:rPr>
              <a:t>Valider i stedet for at klandre</a:t>
            </a:r>
          </a:p>
          <a:p>
            <a:r>
              <a:rPr lang="nb-NO" sz="2400" dirty="0" err="1">
                <a:cs typeface="Calibri"/>
              </a:rPr>
              <a:t>Grænsesæt</a:t>
            </a:r>
            <a:r>
              <a:rPr lang="nb-NO" sz="2400" dirty="0">
                <a:cs typeface="Calibri"/>
              </a:rPr>
              <a:t> adfærd og ikke følelser</a:t>
            </a:r>
          </a:p>
          <a:p>
            <a:r>
              <a:rPr lang="nb-NO" sz="2400" dirty="0">
                <a:cs typeface="Calibri"/>
              </a:rPr>
              <a:t>Den </a:t>
            </a:r>
            <a:r>
              <a:rPr lang="nb-NO" sz="2400" dirty="0" err="1">
                <a:cs typeface="Calibri"/>
              </a:rPr>
              <a:t>vigtige</a:t>
            </a:r>
            <a:r>
              <a:rPr lang="nb-NO" sz="2400" dirty="0">
                <a:cs typeface="Calibri"/>
              </a:rPr>
              <a:t> </a:t>
            </a:r>
            <a:r>
              <a:rPr lang="nb-NO" sz="2400" dirty="0" err="1">
                <a:cs typeface="Calibri"/>
              </a:rPr>
              <a:t>forskel</a:t>
            </a:r>
            <a:r>
              <a:rPr lang="nb-NO" sz="2400" dirty="0">
                <a:cs typeface="Calibri"/>
              </a:rPr>
              <a:t> på </a:t>
            </a:r>
            <a:r>
              <a:rPr lang="nb-NO" sz="2400" dirty="0" err="1">
                <a:cs typeface="Calibri"/>
              </a:rPr>
              <a:t>grænser</a:t>
            </a:r>
            <a:r>
              <a:rPr lang="nb-NO" sz="2400" dirty="0">
                <a:cs typeface="Calibri"/>
              </a:rPr>
              <a:t>, konsekvens og </a:t>
            </a:r>
            <a:r>
              <a:rPr lang="nb-NO" sz="2400" dirty="0" err="1">
                <a:cs typeface="Calibri"/>
              </a:rPr>
              <a:t>straf</a:t>
            </a:r>
            <a:endParaRPr lang="nb-NO" sz="2400" dirty="0">
              <a:cs typeface="Calibri"/>
            </a:endParaRPr>
          </a:p>
        </p:txBody>
      </p:sp>
      <p:sp>
        <p:nvSpPr>
          <p:cNvPr id="5" name="Footer Placeholder 5">
            <a:extLst>
              <a:ext uri="{FF2B5EF4-FFF2-40B4-BE49-F238E27FC236}">
                <a16:creationId xmlns:a16="http://schemas.microsoft.com/office/drawing/2014/main" id="{AC60E3D6-367F-5548-8816-9C3E615BD6FC}"/>
              </a:ext>
            </a:extLst>
          </p:cNvPr>
          <p:cNvSpPr txBox="1">
            <a:spLocks/>
          </p:cNvSpPr>
          <p:nvPr/>
        </p:nvSpPr>
        <p:spPr>
          <a:xfrm>
            <a:off x="4050115" y="6337235"/>
            <a:ext cx="4114800"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Psykoterapeut</a:t>
            </a:r>
            <a:r>
              <a:rPr lang="en-US" dirty="0"/>
              <a:t> MPF Charlotte </a:t>
            </a:r>
            <a:r>
              <a:rPr lang="en-US" dirty="0" err="1"/>
              <a:t>Krolykke</a:t>
            </a:r>
            <a:r>
              <a:rPr lang="en-US" dirty="0"/>
              <a:t>                                                    Copyright Joanne Dolhanty 2018</a:t>
            </a:r>
            <a:endParaRPr lang="en-CA" dirty="0"/>
          </a:p>
        </p:txBody>
      </p:sp>
      <p:pic>
        <p:nvPicPr>
          <p:cNvPr id="6" name="Billede 5">
            <a:extLst>
              <a:ext uri="{FF2B5EF4-FFF2-40B4-BE49-F238E27FC236}">
                <a16:creationId xmlns:a16="http://schemas.microsoft.com/office/drawing/2014/main" id="{5CF8A0BF-A92C-5944-B32E-F2857C369D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339" y="2119966"/>
            <a:ext cx="5327151" cy="3545885"/>
          </a:xfrm>
          <a:prstGeom prst="rect">
            <a:avLst/>
          </a:prstGeom>
        </p:spPr>
      </p:pic>
    </p:spTree>
    <p:extLst>
      <p:ext uri="{BB962C8B-B14F-4D97-AF65-F5344CB8AC3E}">
        <p14:creationId xmlns:p14="http://schemas.microsoft.com/office/powerpoint/2010/main" val="36822288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F4AF70-79A2-FC41-B982-629DEB78B17E}"/>
              </a:ext>
            </a:extLst>
          </p:cNvPr>
          <p:cNvSpPr>
            <a:spLocks noGrp="1"/>
          </p:cNvSpPr>
          <p:nvPr>
            <p:ph type="title"/>
          </p:nvPr>
        </p:nvSpPr>
        <p:spPr/>
        <p:txBody>
          <a:bodyPr>
            <a:normAutofit fontScale="90000"/>
          </a:bodyPr>
          <a:lstStyle/>
          <a:p>
            <a:r>
              <a:rPr lang="da-DK" dirty="0"/>
              <a:t>Grundlæggende principper bag sund og fleksibel grænsesætning ifølge EFST:</a:t>
            </a:r>
            <a:br>
              <a:rPr lang="da-DK" dirty="0"/>
            </a:br>
            <a:endParaRPr lang="da-DK" dirty="0"/>
          </a:p>
        </p:txBody>
      </p:sp>
      <p:sp>
        <p:nvSpPr>
          <p:cNvPr id="3" name="Pladsholder til indhold 2">
            <a:extLst>
              <a:ext uri="{FF2B5EF4-FFF2-40B4-BE49-F238E27FC236}">
                <a16:creationId xmlns:a16="http://schemas.microsoft.com/office/drawing/2014/main" id="{AD3F24EA-0A53-C54E-BEE7-8CDE473C9664}"/>
              </a:ext>
            </a:extLst>
          </p:cNvPr>
          <p:cNvSpPr>
            <a:spLocks noGrp="1"/>
          </p:cNvSpPr>
          <p:nvPr>
            <p:ph idx="1"/>
          </p:nvPr>
        </p:nvSpPr>
        <p:spPr/>
        <p:txBody>
          <a:bodyPr>
            <a:normAutofit fontScale="92500" lnSpcReduction="10000"/>
          </a:bodyPr>
          <a:lstStyle/>
          <a:p>
            <a:r>
              <a:rPr lang="da-DK" dirty="0"/>
              <a:t>Sund og fleksibel grænsesætning i Emotion Focused Skills Training (EFST) indebærer, at man sætter tydelige, men fleksible rammer for et barn eller en ung, så de føler sig trygge, men samtidig opnår mulighed for at udtrykke deres egne behov og følelser. EFST fokuserer på at skabe grænser gennem empati, følelsesmæssig støtte og respekt for barnets oplevelse, hvilket hjælper med at styrke deres følelsesmæssige udvikling.</a:t>
            </a:r>
          </a:p>
          <a:p>
            <a:r>
              <a:rPr lang="da-DK" b="1" dirty="0"/>
              <a:t>1. Anerkendelse af følelser før grænsesætning</a:t>
            </a:r>
          </a:p>
          <a:p>
            <a:r>
              <a:rPr lang="da-DK" dirty="0"/>
              <a:t>EFST fremhæver betydningen af at anerkende barnets følelser og oplevelse, inden man sætter en grænse. Dette betyder, at man først viser forståelse og empati: "Jeg kan se, du er frustreret, og det forstår jeg godt." Ved at give plads til barnets følelser først, opnår man en større samarbejdsvillighed og mindre modstand, når grænsen introduceres.</a:t>
            </a:r>
          </a:p>
          <a:p>
            <a:endParaRPr lang="da-DK" dirty="0"/>
          </a:p>
        </p:txBody>
      </p:sp>
      <p:sp>
        <p:nvSpPr>
          <p:cNvPr id="4" name="Pladsholder til sidefod 3">
            <a:extLst>
              <a:ext uri="{FF2B5EF4-FFF2-40B4-BE49-F238E27FC236}">
                <a16:creationId xmlns:a16="http://schemas.microsoft.com/office/drawing/2014/main" id="{A6E7F714-51A3-224E-AE73-7C98E334B3A3}"/>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21525175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6" name="Pladsholder til indhold 5">
            <a:extLst>
              <a:ext uri="{FF2B5EF4-FFF2-40B4-BE49-F238E27FC236}">
                <a16:creationId xmlns:a16="http://schemas.microsoft.com/office/drawing/2014/main" id="{ED3F0A29-DD4D-2440-ACD8-55E845EE099C}"/>
              </a:ext>
            </a:extLst>
          </p:cNvPr>
          <p:cNvSpPr>
            <a:spLocks noGrp="1"/>
          </p:cNvSpPr>
          <p:nvPr>
            <p:ph idx="1"/>
          </p:nvPr>
        </p:nvSpPr>
        <p:spPr>
          <a:xfrm>
            <a:off x="838200" y="334108"/>
            <a:ext cx="10515600" cy="5842855"/>
          </a:xfrm>
        </p:spPr>
        <p:txBody>
          <a:bodyPr>
            <a:normAutofit fontScale="85000" lnSpcReduction="10000"/>
          </a:bodyPr>
          <a:lstStyle/>
          <a:p>
            <a:r>
              <a:rPr lang="da-DK" b="1" dirty="0"/>
              <a:t>2. Tydelige og konsekvente grænser</a:t>
            </a:r>
          </a:p>
          <a:p>
            <a:r>
              <a:rPr lang="da-DK" dirty="0"/>
              <a:t>Sund grænsesætning betyder også at være tydelig og konsekvent i, hvilke grænser der er vigtige. Dette indebærer, at barnet kan stole på, at forældre eller omsorgspersoner står fast, når noget virkelig er vigtigt. Grænser bør dog kun sættes der, hvor de er nødvendige for barnets eller andres trivsel og sikkerhed.</a:t>
            </a:r>
          </a:p>
          <a:p>
            <a:r>
              <a:rPr lang="da-DK" b="1" dirty="0"/>
              <a:t>3. Grænser med fleksibilitet</a:t>
            </a:r>
          </a:p>
          <a:p>
            <a:r>
              <a:rPr lang="da-DK" dirty="0"/>
              <a:t>Fleksibilitet handler om at kunne tilpasse sig barnets udviklingsstadie og situationen. For eksempel kan man være åben for at justere reglerne eller give barnet mulighed for at være med til at finde løsninger, når det er passende. Fleksibilitet i EFST betyder ikke, at grænser er utydelige eller </a:t>
            </a:r>
            <a:r>
              <a:rPr lang="da-DK" dirty="0" err="1"/>
              <a:t>ikke-eksisterende</a:t>
            </a:r>
            <a:r>
              <a:rPr lang="da-DK" dirty="0"/>
              <a:t>, men at de kan tilpasses, hvis det gavner barnets vækst og trivsel.</a:t>
            </a:r>
          </a:p>
          <a:p>
            <a:r>
              <a:rPr lang="da-DK" b="1" dirty="0"/>
              <a:t>4. Grænser med respekt og uden skam</a:t>
            </a:r>
          </a:p>
          <a:p>
            <a:r>
              <a:rPr lang="da-DK" dirty="0"/>
              <a:t>I EFST undgår man grænser, der skaber skyld eller skam hos barnet. I stedet sættes grænser med respekt og støtte, så barnet ikke føler sig forkert eller afvist, men forstår, hvorfor grænsen er nødvendig. Det kan eksempelvis indebære at sige: "Jeg forstår, du virkelig gerne vil lege videre, men nu er det tid til at spise aftensmad," frem for at bruge bebrejdende eller skamfulde udtryk.</a:t>
            </a:r>
          </a:p>
          <a:p>
            <a:endParaRPr lang="da-DK" dirty="0"/>
          </a:p>
        </p:txBody>
      </p:sp>
      <p:sp>
        <p:nvSpPr>
          <p:cNvPr id="4" name="Pladsholder til sidefod 3">
            <a:extLst>
              <a:ext uri="{FF2B5EF4-FFF2-40B4-BE49-F238E27FC236}">
                <a16:creationId xmlns:a16="http://schemas.microsoft.com/office/drawing/2014/main" id="{5DA535BB-345D-DA4D-ABC6-E232708CFC42}"/>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26468179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E9FF11B6-0700-F641-98B5-C00541FF5EE9}"/>
              </a:ext>
            </a:extLst>
          </p:cNvPr>
          <p:cNvSpPr>
            <a:spLocks noGrp="1"/>
          </p:cNvSpPr>
          <p:nvPr>
            <p:ph idx="1"/>
          </p:nvPr>
        </p:nvSpPr>
        <p:spPr>
          <a:xfrm>
            <a:off x="838200" y="263769"/>
            <a:ext cx="10515600" cy="5913194"/>
          </a:xfrm>
        </p:spPr>
        <p:txBody>
          <a:bodyPr>
            <a:normAutofit fontScale="92500" lnSpcReduction="20000"/>
          </a:bodyPr>
          <a:lstStyle/>
          <a:p>
            <a:r>
              <a:rPr lang="da-DK" b="1" dirty="0"/>
              <a:t>5. Brug af "jeg"-sprog</a:t>
            </a:r>
          </a:p>
          <a:p>
            <a:r>
              <a:rPr lang="da-DK" dirty="0"/>
              <a:t>Ved at bruge "jeg"-sprog kan forældre kommunikere klart og undgå, at barnet føler sig angrebet. For eksempel kan man sige: "Jeg bliver bekymret, når du ikke overholder aftalen om at være hjemme til tiden," i stedet for at sige: "Du er altid for sent på den." Dette hjælper barnet med at forstå konsekvenserne af sine handlinger uden at føle sig kritiseret.</a:t>
            </a:r>
          </a:p>
          <a:p>
            <a:r>
              <a:rPr lang="da-DK" b="1" dirty="0"/>
              <a:t>6. Modellering af følelsesmæssig regulering</a:t>
            </a:r>
          </a:p>
          <a:p>
            <a:r>
              <a:rPr lang="da-DK" dirty="0"/>
              <a:t>I EFST er det vigtigt, at forældre og omsorgspersoner selv viser følelsesmæssig kontrol, når de sætter grænser. Ved at forblive rolige og kontrollerede i udfordrende situationer, lærer barnet at håndtere egne følelser på samme måde. Dette skaber en tryg ramme, hvor barnet kan spejle sig i sund følelseshåndtering.</a:t>
            </a:r>
          </a:p>
          <a:p>
            <a:r>
              <a:rPr lang="da-DK" b="1" dirty="0"/>
              <a:t>7. Samarbejde og løsning af konflikter</a:t>
            </a:r>
          </a:p>
          <a:p>
            <a:r>
              <a:rPr lang="da-DK" dirty="0"/>
              <a:t>Fleksibel grænsesætning indebærer også, at barnet inddrages i løsningen af konflikter, når det er muligt. For eksempel kan man spørge barnet, hvad de tænker kunne være en rimelig løsning, hvilket giver dem en følelse af ejerskab og ansvar. Det giver barnet mulighed for at udvikle problemløsningsevner og føle, at deres mening værdsættes.</a:t>
            </a:r>
          </a:p>
          <a:p>
            <a:endParaRPr lang="da-DK" dirty="0"/>
          </a:p>
        </p:txBody>
      </p:sp>
      <p:sp>
        <p:nvSpPr>
          <p:cNvPr id="4" name="Pladsholder til sidefod 3">
            <a:extLst>
              <a:ext uri="{FF2B5EF4-FFF2-40B4-BE49-F238E27FC236}">
                <a16:creationId xmlns:a16="http://schemas.microsoft.com/office/drawing/2014/main" id="{574A029E-E035-8644-9759-235D2E4AE9FE}"/>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370398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B3E54F-3852-6F41-ABFF-33772D8B036D}"/>
              </a:ext>
            </a:extLst>
          </p:cNvPr>
          <p:cNvSpPr>
            <a:spLocks noGrp="1"/>
          </p:cNvSpPr>
          <p:nvPr>
            <p:ph type="title"/>
          </p:nvPr>
        </p:nvSpPr>
        <p:spPr/>
        <p:txBody>
          <a:bodyPr/>
          <a:lstStyle/>
          <a:p>
            <a:r>
              <a:rPr lang="da-DK" dirty="0"/>
              <a:t>Balancen mellem empati og struktur</a:t>
            </a:r>
          </a:p>
        </p:txBody>
      </p:sp>
      <p:sp>
        <p:nvSpPr>
          <p:cNvPr id="3" name="Pladsholder til indhold 2">
            <a:extLst>
              <a:ext uri="{FF2B5EF4-FFF2-40B4-BE49-F238E27FC236}">
                <a16:creationId xmlns:a16="http://schemas.microsoft.com/office/drawing/2014/main" id="{DD26D2DE-59CF-AF43-9BAE-984A56599F4D}"/>
              </a:ext>
            </a:extLst>
          </p:cNvPr>
          <p:cNvSpPr>
            <a:spLocks noGrp="1"/>
          </p:cNvSpPr>
          <p:nvPr>
            <p:ph idx="1"/>
          </p:nvPr>
        </p:nvSpPr>
        <p:spPr/>
        <p:txBody>
          <a:bodyPr/>
          <a:lstStyle/>
          <a:p>
            <a:r>
              <a:rPr lang="da-DK" dirty="0"/>
              <a:t>Sund og fleksibel grænsesætning i EFST balancerer empati og følelsesmæssig støtte med tydelige rammer. Denne metode hjælper børn og unge med at føle sig hørt og anerkendt, samtidig med at de lærer vigtigheden af grænser og struktur. Resultatet er en tryg og respektfuld atmosfære, der fremmer følelsesmæssig vækst og ansvar.</a:t>
            </a:r>
          </a:p>
          <a:p>
            <a:r>
              <a:rPr lang="da-DK" dirty="0"/>
              <a:t>Ved at bruge disse principper kan man skabe et miljø, hvor barnet føler sig støttet og samtidig lærer at navigere i verden med en stærk følelsesmæssig forståelse og respekt for sig selv og andre.</a:t>
            </a:r>
          </a:p>
          <a:p>
            <a:endParaRPr lang="da-DK" dirty="0"/>
          </a:p>
        </p:txBody>
      </p:sp>
      <p:sp>
        <p:nvSpPr>
          <p:cNvPr id="4" name="Pladsholder til sidefod 3">
            <a:extLst>
              <a:ext uri="{FF2B5EF4-FFF2-40B4-BE49-F238E27FC236}">
                <a16:creationId xmlns:a16="http://schemas.microsoft.com/office/drawing/2014/main" id="{0D065B77-BB9D-4244-9D91-C085AFD5B8B0}"/>
              </a:ext>
            </a:extLst>
          </p:cNvPr>
          <p:cNvSpPr>
            <a:spLocks noGrp="1"/>
          </p:cNvSpPr>
          <p:nvPr>
            <p:ph type="ftr" sz="quarter" idx="11"/>
          </p:nvPr>
        </p:nvSpPr>
        <p:spPr/>
        <p:txBody>
          <a:bodyPr/>
          <a:lstStyle/>
          <a:p>
            <a:r>
              <a:rPr lang="en-US"/>
              <a:t>Psykoterapeut MPF Charlotte Krolykke                                                    Copyright Joanne Dolhanty 2018</a:t>
            </a:r>
            <a:endParaRPr lang="nb-NO"/>
          </a:p>
        </p:txBody>
      </p:sp>
    </p:spTree>
    <p:extLst>
      <p:ext uri="{BB962C8B-B14F-4D97-AF65-F5344CB8AC3E}">
        <p14:creationId xmlns:p14="http://schemas.microsoft.com/office/powerpoint/2010/main" val="30951771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1FCA6-CB51-42A8-BADE-0F11DE96A8FF}"/>
              </a:ext>
            </a:extLst>
          </p:cNvPr>
          <p:cNvSpPr>
            <a:spLocks noGrp="1"/>
          </p:cNvSpPr>
          <p:nvPr>
            <p:ph type="title"/>
          </p:nvPr>
        </p:nvSpPr>
        <p:spPr/>
        <p:txBody>
          <a:bodyPr>
            <a:normAutofit/>
          </a:bodyPr>
          <a:lstStyle/>
          <a:p>
            <a:r>
              <a:rPr lang="nb-NO" dirty="0" err="1">
                <a:solidFill>
                  <a:srgbClr val="5EA4C9"/>
                </a:solidFill>
              </a:rPr>
              <a:t>Hvad</a:t>
            </a:r>
            <a:r>
              <a:rPr lang="nb-NO" dirty="0">
                <a:solidFill>
                  <a:srgbClr val="5EA4C9"/>
                </a:solidFill>
              </a:rPr>
              <a:t> påvirker </a:t>
            </a:r>
            <a:r>
              <a:rPr lang="nb-NO" dirty="0" err="1">
                <a:solidFill>
                  <a:srgbClr val="5EA4C9"/>
                </a:solidFill>
              </a:rPr>
              <a:t>måden</a:t>
            </a:r>
            <a:r>
              <a:rPr lang="nb-NO" dirty="0">
                <a:solidFill>
                  <a:srgbClr val="5EA4C9"/>
                </a:solidFill>
              </a:rPr>
              <a:t> vi </a:t>
            </a:r>
            <a:r>
              <a:rPr lang="nb-NO" dirty="0" err="1">
                <a:solidFill>
                  <a:srgbClr val="5EA4C9"/>
                </a:solidFill>
              </a:rPr>
              <a:t>sætter</a:t>
            </a:r>
            <a:r>
              <a:rPr lang="nb-NO" dirty="0">
                <a:solidFill>
                  <a:srgbClr val="5EA4C9"/>
                </a:solidFill>
              </a:rPr>
              <a:t> </a:t>
            </a:r>
            <a:r>
              <a:rPr lang="nb-NO" dirty="0" err="1">
                <a:solidFill>
                  <a:srgbClr val="5EA4C9"/>
                </a:solidFill>
              </a:rPr>
              <a:t>grænser</a:t>
            </a:r>
            <a:r>
              <a:rPr lang="nb-NO" dirty="0">
                <a:solidFill>
                  <a:srgbClr val="5EA4C9"/>
                </a:solidFill>
              </a:rPr>
              <a:t> på?</a:t>
            </a:r>
          </a:p>
        </p:txBody>
      </p:sp>
      <p:sp>
        <p:nvSpPr>
          <p:cNvPr id="3" name="Content Placeholder 2">
            <a:extLst>
              <a:ext uri="{FF2B5EF4-FFF2-40B4-BE49-F238E27FC236}">
                <a16:creationId xmlns:a16="http://schemas.microsoft.com/office/drawing/2014/main" id="{15E316ED-F73F-4BE5-A74A-BB4491FDA780}"/>
              </a:ext>
            </a:extLst>
          </p:cNvPr>
          <p:cNvSpPr>
            <a:spLocks noGrp="1"/>
          </p:cNvSpPr>
          <p:nvPr>
            <p:ph idx="1"/>
          </p:nvPr>
        </p:nvSpPr>
        <p:spPr/>
        <p:txBody>
          <a:bodyPr vert="horz" lIns="91440" tIns="45720" rIns="91440" bIns="45720" rtlCol="0" anchor="t">
            <a:normAutofit/>
          </a:bodyPr>
          <a:lstStyle/>
          <a:p>
            <a:r>
              <a:rPr lang="nb-NO" dirty="0" err="1"/>
              <a:t>Vores</a:t>
            </a:r>
            <a:r>
              <a:rPr lang="nb-NO" dirty="0"/>
              <a:t> hjernediktator</a:t>
            </a:r>
          </a:p>
          <a:p>
            <a:pPr>
              <a:buNone/>
            </a:pPr>
            <a:endParaRPr lang="nb-NO" dirty="0"/>
          </a:p>
          <a:p>
            <a:r>
              <a:rPr lang="nb-NO" dirty="0"/>
              <a:t>Vi </a:t>
            </a:r>
            <a:r>
              <a:rPr lang="nb-NO" dirty="0" err="1"/>
              <a:t>skræmmer</a:t>
            </a:r>
            <a:r>
              <a:rPr lang="nb-NO" dirty="0"/>
              <a:t> os selv med det, som kan </a:t>
            </a:r>
            <a:r>
              <a:rPr lang="nb-NO" dirty="0" err="1"/>
              <a:t>ske</a:t>
            </a:r>
            <a:r>
              <a:rPr lang="nb-NO" dirty="0"/>
              <a:t>, hvis vi </a:t>
            </a:r>
            <a:r>
              <a:rPr lang="nb-NO" dirty="0" err="1"/>
              <a:t>ændrer</a:t>
            </a:r>
            <a:r>
              <a:rPr lang="nb-NO" dirty="0"/>
              <a:t> strategi</a:t>
            </a:r>
          </a:p>
        </p:txBody>
      </p:sp>
      <p:sp>
        <p:nvSpPr>
          <p:cNvPr id="7" name="Plassholder for bunntekst 6">
            <a:extLst>
              <a:ext uri="{FF2B5EF4-FFF2-40B4-BE49-F238E27FC236}">
                <a16:creationId xmlns:a16="http://schemas.microsoft.com/office/drawing/2014/main" id="{13791838-0D83-40E5-B9E4-CB347FC1A351}"/>
              </a:ext>
            </a:extLst>
          </p:cNvPr>
          <p:cNvSpPr>
            <a:spLocks noGrp="1"/>
          </p:cNvSpPr>
          <p:nvPr>
            <p:ph type="ftr" sz="quarter" idx="11"/>
          </p:nvPr>
        </p:nvSpPr>
        <p:spPr/>
        <p:txBody>
          <a:bodyPr/>
          <a:lstStyle/>
          <a:p>
            <a:r>
              <a:rPr lang="en-US"/>
              <a:t>Psykoterapeut MPF Charlotte Krolykke                                                    Copyright Joanne Dolhanty 2018</a:t>
            </a:r>
          </a:p>
        </p:txBody>
      </p:sp>
    </p:spTree>
    <p:extLst>
      <p:ext uri="{BB962C8B-B14F-4D97-AF65-F5344CB8AC3E}">
        <p14:creationId xmlns:p14="http://schemas.microsoft.com/office/powerpoint/2010/main" val="1251104349"/>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549DD3A345F74D49BC03C908EF446D85" ma:contentTypeVersion="10" ma:contentTypeDescription="Opprett et nytt dokument." ma:contentTypeScope="" ma:versionID="9fa2fad6298328be65e23076b8c769bc">
  <xsd:schema xmlns:xsd="http://www.w3.org/2001/XMLSchema" xmlns:xs="http://www.w3.org/2001/XMLSchema" xmlns:p="http://schemas.microsoft.com/office/2006/metadata/properties" xmlns:ns2="68ab77f2-05cc-4dcb-97cc-84021f8351bc" xmlns:ns3="d27d884c-5b08-469b-89f9-236f1e945294" targetNamespace="http://schemas.microsoft.com/office/2006/metadata/properties" ma:root="true" ma:fieldsID="590f9bc285e7a56a6148e987f93905b5" ns2:_="" ns3:_="">
    <xsd:import namespace="68ab77f2-05cc-4dcb-97cc-84021f8351bc"/>
    <xsd:import namespace="d27d884c-5b08-469b-89f9-236f1e94529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ab77f2-05cc-4dcb-97cc-84021f8351b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7d884c-5b08-469b-89f9-236f1e945294" elementFormDefault="qualified">
    <xsd:import namespace="http://schemas.microsoft.com/office/2006/documentManagement/types"/>
    <xsd:import namespace="http://schemas.microsoft.com/office/infopath/2007/PartnerControls"/>
    <xsd:element name="SharedWithUsers" ma:index="10"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d27d884c-5b08-469b-89f9-236f1e945294">
      <UserInfo>
        <DisplayName>Nadia Ansar</DisplayName>
        <AccountId>42</AccountId>
        <AccountType/>
      </UserInfo>
      <UserInfo>
        <DisplayName>post nieft</DisplayName>
        <AccountId>23</AccountId>
        <AccountType/>
      </UserInfo>
      <UserInfo>
        <DisplayName>Anne Hilde Vassbø Hagen</DisplayName>
        <AccountId>19</AccountId>
        <AccountType/>
      </UserInfo>
    </SharedWithUsers>
  </documentManagement>
</p:properties>
</file>

<file path=customXml/itemProps1.xml><?xml version="1.0" encoding="utf-8"?>
<ds:datastoreItem xmlns:ds="http://schemas.openxmlformats.org/officeDocument/2006/customXml" ds:itemID="{E56907E9-75F5-4318-AF11-162F7EF06F47}">
  <ds:schemaRefs>
    <ds:schemaRef ds:uri="http://schemas.microsoft.com/sharepoint/v3/contenttype/forms"/>
  </ds:schemaRefs>
</ds:datastoreItem>
</file>

<file path=customXml/itemProps2.xml><?xml version="1.0" encoding="utf-8"?>
<ds:datastoreItem xmlns:ds="http://schemas.openxmlformats.org/officeDocument/2006/customXml" ds:itemID="{390D6CB7-6681-44C7-B2B1-7CECAE8306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ab77f2-05cc-4dcb-97cc-84021f8351bc"/>
    <ds:schemaRef ds:uri="d27d884c-5b08-469b-89f9-236f1e9452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61DB04-2570-4B4A-AAB4-88B8C9DC4462}">
  <ds:schemaRefs>
    <ds:schemaRef ds:uri="http://www.w3.org/XML/1998/namespace"/>
    <ds:schemaRef ds:uri="68ab77f2-05cc-4dcb-97cc-84021f8351bc"/>
    <ds:schemaRef ds:uri="http://schemas.microsoft.com/office/2006/documentManagement/types"/>
    <ds:schemaRef ds:uri="d27d884c-5b08-469b-89f9-236f1e945294"/>
    <ds:schemaRef ds:uri="http://purl.org/dc/dcmitype/"/>
    <ds:schemaRef ds:uri="http://schemas.microsoft.com/office/2006/metadata/properties"/>
    <ds:schemaRef ds:uri="http://purl.org/dc/terms/"/>
    <ds:schemaRef ds:uri="http://purl.org/dc/elements/1.1/"/>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1229</TotalTime>
  <Words>14998</Words>
  <Application>Microsoft Office PowerPoint</Application>
  <PresentationFormat>Widescreen</PresentationFormat>
  <Paragraphs>1389</Paragraphs>
  <Slides>133</Slides>
  <Notes>121</Notes>
  <HiddenSlides>0</HiddenSlides>
  <MMClips>3</MMClips>
  <ScaleCrop>false</ScaleCrop>
  <HeadingPairs>
    <vt:vector size="6" baseType="variant">
      <vt:variant>
        <vt:lpstr>Benyttede skrifttyper</vt:lpstr>
      </vt:variant>
      <vt:variant>
        <vt:i4>11</vt:i4>
      </vt:variant>
      <vt:variant>
        <vt:lpstr>Tema</vt:lpstr>
      </vt:variant>
      <vt:variant>
        <vt:i4>1</vt:i4>
      </vt:variant>
      <vt:variant>
        <vt:lpstr>Slidetitler</vt:lpstr>
      </vt:variant>
      <vt:variant>
        <vt:i4>133</vt:i4>
      </vt:variant>
    </vt:vector>
  </HeadingPairs>
  <TitlesOfParts>
    <vt:vector size="145" baseType="lpstr">
      <vt:lpstr>Arial</vt:lpstr>
      <vt:lpstr>Calibri</vt:lpstr>
      <vt:lpstr>Calibri Light</vt:lpstr>
      <vt:lpstr>EB Garamond</vt:lpstr>
      <vt:lpstr>Georgia</vt:lpstr>
      <vt:lpstr>Gill Sans</vt:lpstr>
      <vt:lpstr>Segoe UI</vt:lpstr>
      <vt:lpstr>Times New Roman</vt:lpstr>
      <vt:lpstr>Trebuchet MS</vt:lpstr>
      <vt:lpstr>Tw Cen MT</vt:lpstr>
      <vt:lpstr>Wingdings</vt:lpstr>
      <vt:lpstr>Office-tema</vt:lpstr>
      <vt:lpstr>EMOTIONSFOKUSERET FORÆLDRETERAPI  2-DAGES FORÆLDREKURSUS</vt:lpstr>
      <vt:lpstr>Vi ved du vil og tror på du kan!</vt:lpstr>
      <vt:lpstr>Hvor motiveret er du?</vt:lpstr>
      <vt:lpstr>Øvelse</vt:lpstr>
      <vt:lpstr>Hvad skete der?</vt:lpstr>
      <vt:lpstr>Hvad vil du gøre for dit barn?</vt:lpstr>
      <vt:lpstr>STRUKTUR FOR DAGENE</vt:lpstr>
      <vt:lpstr>TEMA FOR DAGENE</vt:lpstr>
      <vt:lpstr>INTRODUKTIONS-ØVELSE</vt:lpstr>
      <vt:lpstr>PowerPoint-præsentation</vt:lpstr>
      <vt:lpstr>Barn med psykisk mistrivsel</vt:lpstr>
      <vt:lpstr>Årsager til emotionelle vanskeligheder, psykiske lidelser og adfærdsvanskeligheder hos børn</vt:lpstr>
      <vt:lpstr>Årsager til emotionelle vanskeligheder, psykiske lidelser og adfærdsvanskeligheder hos børn</vt:lpstr>
      <vt:lpstr>SÅDAN KAN DU UDVIKLE DINE  FØLELSESFÆRDIGHEDER:</vt:lpstr>
      <vt:lpstr>SÅDAN KAN DU UDVIKLE DINE  FØLELSESFÆRDIGHEDER:</vt:lpstr>
      <vt:lpstr>PowerPoint-præsentation</vt:lpstr>
      <vt:lpstr>PAUSE 10:30-10:45</vt:lpstr>
      <vt:lpstr>Forstå følelser   At lære om følelser</vt:lpstr>
      <vt:lpstr>Hvad siger dit instinkt? </vt:lpstr>
      <vt:lpstr>Hvordan undgår du at undgå?</vt:lpstr>
      <vt:lpstr>Forældre styrket af følelser</vt:lpstr>
      <vt:lpstr>PowerPoint-præsentation</vt:lpstr>
      <vt:lpstr>PowerPoint-præsentation</vt:lpstr>
      <vt:lpstr>Følelser er vigtige fordi  </vt:lpstr>
      <vt:lpstr>Enhver følelse har  </vt:lpstr>
      <vt:lpstr>PowerPoint-præsentation</vt:lpstr>
      <vt:lpstr>PowerPoint-præsentation</vt:lpstr>
      <vt:lpstr>PAUSE 11:30-11:45</vt:lpstr>
      <vt:lpstr>En følelse er ikke bare en følelse!</vt:lpstr>
      <vt:lpstr>PowerPoint-præsentation</vt:lpstr>
      <vt:lpstr>Forstå følelser  </vt:lpstr>
      <vt:lpstr>Når en du er glad for giver udtryk for ”store følelser”</vt:lpstr>
      <vt:lpstr>Forstå følelser - Validering</vt:lpstr>
      <vt:lpstr>PowerPoint-præsentation</vt:lpstr>
      <vt:lpstr>"BUT" is a killer!</vt:lpstr>
      <vt:lpstr>Validering</vt:lpstr>
      <vt:lpstr>PowerPoint-præsentation</vt:lpstr>
      <vt:lpstr>Nogle flere eksempler på validering</vt:lpstr>
      <vt:lpstr>Vigtigt</vt:lpstr>
      <vt:lpstr>PowerPoint-præsentation</vt:lpstr>
      <vt:lpstr>Følelser er ikke altid logiske…</vt:lpstr>
      <vt:lpstr>PowerPoint-præsentation</vt:lpstr>
      <vt:lpstr>Nu skal I få lov til at øve lidt i plenum..</vt:lpstr>
      <vt:lpstr>Her er nogle gode hjælpesætninger</vt:lpstr>
      <vt:lpstr>FROKOST 12:30-13:15</vt:lpstr>
      <vt:lpstr>DYADEØVELSE</vt:lpstr>
      <vt:lpstr>Hvad hvis jeg fejler?</vt:lpstr>
      <vt:lpstr>Validering  https://www.youtube.com/watch?v=Kkz7frj6TLk&amp;t=15s </vt:lpstr>
      <vt:lpstr>PowerPoint-præsentation</vt:lpstr>
      <vt:lpstr>Validering før problemløsning</vt:lpstr>
      <vt:lpstr>Hvordan undgår vi at undgå?</vt:lpstr>
      <vt:lpstr>PAUSE 14:15-14:30</vt:lpstr>
      <vt:lpstr>Øge motivationen</vt:lpstr>
      <vt:lpstr>Øge motivationen</vt:lpstr>
      <vt:lpstr>PowerPoint-præsentation</vt:lpstr>
      <vt:lpstr>Følefælder</vt:lpstr>
      <vt:lpstr>ØVELSE</vt:lpstr>
      <vt:lpstr>Magneter og triggere</vt:lpstr>
      <vt:lpstr>ØVELSE</vt:lpstr>
      <vt:lpstr>Mød din hjernediktator!</vt:lpstr>
      <vt:lpstr>Emotionelle hindringer </vt:lpstr>
      <vt:lpstr>Når det at validere bliver vanskeligt</vt:lpstr>
      <vt:lpstr>Hvorfor arbejde med følefælder?</vt:lpstr>
      <vt:lpstr>Følefælder (fortsat)</vt:lpstr>
      <vt:lpstr>Selvkritik og perfektion</vt:lpstr>
      <vt:lpstr>PAUSE 15:15-15:30</vt:lpstr>
      <vt:lpstr>PowerPoint-præsentation</vt:lpstr>
      <vt:lpstr>DYADEØVELSE</vt:lpstr>
      <vt:lpstr>Løse relationelle vanskeligheder</vt:lpstr>
      <vt:lpstr>Styrke relationen ved at udtrykke positive følelser</vt:lpstr>
      <vt:lpstr>PowerPoint-præsentation</vt:lpstr>
      <vt:lpstr>ØVELSE</vt:lpstr>
      <vt:lpstr>ØVELSE</vt:lpstr>
      <vt:lpstr>Tage radikalt ansvar og sige undskyld:  4(+1) magiske ingredienser</vt:lpstr>
      <vt:lpstr>Mulige reaktioner på en reparation</vt:lpstr>
      <vt:lpstr>Tak for i dag!</vt:lpstr>
      <vt:lpstr>Løse relationelle vanskeligheder</vt:lpstr>
      <vt:lpstr>PAUSE 10:30-10:45</vt:lpstr>
      <vt:lpstr>Løse relationelle vanskeligheder – sige undskyld</vt:lpstr>
      <vt:lpstr>Hvad er virkningen af at sige undskyld?</vt:lpstr>
      <vt:lpstr>Gode og dårlige måder at sige undskyld</vt:lpstr>
      <vt:lpstr>PowerPoint-præsentation</vt:lpstr>
      <vt:lpstr>PowerPoint-præsentation</vt:lpstr>
      <vt:lpstr>Den gylne forælder regel</vt:lpstr>
      <vt:lpstr>ØVELSE </vt:lpstr>
      <vt:lpstr>Tag radikalt ansvar og sige undskyld:  4 magiske ingredienser</vt:lpstr>
      <vt:lpstr>PAUSE 11:30-11:45</vt:lpstr>
      <vt:lpstr>ØVELSE TO-OG-TO</vt:lpstr>
      <vt:lpstr>Film om reparation – at sige undskyld</vt:lpstr>
      <vt:lpstr>FROKOST 12:30-13:15</vt:lpstr>
      <vt:lpstr>Løse relatjonelle udfordringer   Grænser</vt:lpstr>
      <vt:lpstr>At ændre egne grænser, forandrer andres adfærd</vt:lpstr>
      <vt:lpstr>PowerPoint-præsentation</vt:lpstr>
      <vt:lpstr>Model – hvordan sætter vi grænser?</vt:lpstr>
      <vt:lpstr>Grundlæggende principper bag sund og fleksibel grænsesætning ifølge EFST: </vt:lpstr>
      <vt:lpstr>PowerPoint-præsentation</vt:lpstr>
      <vt:lpstr>PowerPoint-præsentation</vt:lpstr>
      <vt:lpstr>Balancen mellem empati og struktur</vt:lpstr>
      <vt:lpstr>Hvad påvirker måden vi sætter grænser på?</vt:lpstr>
      <vt:lpstr>       At ændre grænser</vt:lpstr>
      <vt:lpstr>Dyremodel for omsorgsgivere</vt:lpstr>
      <vt:lpstr>Emotionel stil: Vandmand</vt:lpstr>
      <vt:lpstr>Emotionel stil: Strudsen</vt:lpstr>
      <vt:lpstr>Balanceret emotionel stil</vt:lpstr>
      <vt:lpstr>Omsorgsstil: Kænguru</vt:lpstr>
      <vt:lpstr>Omsorgsstil: Næsehorn</vt:lpstr>
      <vt:lpstr>Balanceret omsorgsstil</vt:lpstr>
      <vt:lpstr> Ærlige tilbagemeldinger</vt:lpstr>
      <vt:lpstr>Omsorgsstil og emotionel stil</vt:lpstr>
      <vt:lpstr>Hvad giver næring til dit «dyr»?</vt:lpstr>
      <vt:lpstr>PAUSE 14:15-14:30</vt:lpstr>
      <vt:lpstr>ØVELSE </vt:lpstr>
      <vt:lpstr>STOLEARBEJDE</vt:lpstr>
      <vt:lpstr>Grænser fortsat</vt:lpstr>
      <vt:lpstr>Grænser i forhold til:</vt:lpstr>
      <vt:lpstr>PowerPoint-præsentation</vt:lpstr>
      <vt:lpstr>PowerPoint-præsentation</vt:lpstr>
      <vt:lpstr>STOLEARBEJDE</vt:lpstr>
      <vt:lpstr>PAUSE 15:15-15:30</vt:lpstr>
      <vt:lpstr>Eva Musby – Connect before you correct &lt;3</vt:lpstr>
      <vt:lpstr>SUMME ØVELSE</vt:lpstr>
      <vt:lpstr>DU HAR BRUGT 14 TIMER AF DIT LIV HER</vt:lpstr>
      <vt:lpstr>PowerPoint-præsentation</vt:lpstr>
      <vt:lpstr>Husk: Målet med empatisk validering…</vt:lpstr>
      <vt:lpstr>Forberedelse til næste modul</vt:lpstr>
      <vt:lpstr>Kildehenvisning</vt:lpstr>
      <vt:lpstr>Forskning i EFST</vt:lpstr>
      <vt:lpstr>Forskning og evidens</vt:lpstr>
      <vt:lpstr>Forskning og evidens</vt:lpstr>
      <vt:lpstr>Forskning og evidens</vt:lpstr>
      <vt:lpstr>Forskning og evidens</vt:lpstr>
      <vt:lpstr>Forskning og evidens</vt:lpstr>
      <vt:lpstr>Forskning og evidens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EMOTIONSFOKUSERET FÆRDIGHEDSTRÆNING FOR FORÆLDRE</dc:title>
  <dc:creator>Jan Kroløkke Kristensen</dc:creator>
  <cp:lastModifiedBy>Dorthe Johnson</cp:lastModifiedBy>
  <cp:revision>182</cp:revision>
  <dcterms:created xsi:type="dcterms:W3CDTF">2020-03-21T09:28:04Z</dcterms:created>
  <dcterms:modified xsi:type="dcterms:W3CDTF">2024-11-11T09:14:52Z</dcterms:modified>
</cp:coreProperties>
</file>