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5"/>
  </p:notesMasterIdLst>
  <p:sldIdLst>
    <p:sldId id="1859" r:id="rId2"/>
    <p:sldId id="1869" r:id="rId3"/>
    <p:sldId id="1870" r:id="rId4"/>
    <p:sldId id="1202" r:id="rId5"/>
    <p:sldId id="1191" r:id="rId6"/>
    <p:sldId id="1861" r:id="rId7"/>
    <p:sldId id="1868" r:id="rId8"/>
    <p:sldId id="1854" r:id="rId9"/>
    <p:sldId id="1866" r:id="rId10"/>
    <p:sldId id="1867" r:id="rId11"/>
    <p:sldId id="1195" r:id="rId12"/>
    <p:sldId id="1196" r:id="rId13"/>
    <p:sldId id="1200" r:id="rId14"/>
    <p:sldId id="1201" r:id="rId15"/>
    <p:sldId id="1505" r:id="rId16"/>
    <p:sldId id="1077" r:id="rId17"/>
    <p:sldId id="1078" r:id="rId18"/>
    <p:sldId id="679" r:id="rId19"/>
    <p:sldId id="774" r:id="rId20"/>
    <p:sldId id="1065" r:id="rId21"/>
    <p:sldId id="1066" r:id="rId22"/>
    <p:sldId id="1067" r:id="rId23"/>
    <p:sldId id="1068" r:id="rId24"/>
    <p:sldId id="1069" r:id="rId25"/>
    <p:sldId id="1070" r:id="rId26"/>
    <p:sldId id="1071" r:id="rId27"/>
    <p:sldId id="1072" r:id="rId28"/>
    <p:sldId id="1875" r:id="rId29"/>
    <p:sldId id="1063" r:id="rId30"/>
    <p:sldId id="771" r:id="rId31"/>
    <p:sldId id="1073" r:id="rId32"/>
    <p:sldId id="1074" r:id="rId33"/>
    <p:sldId id="107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8641"/>
    <p:restoredTop sz="96341"/>
  </p:normalViewPr>
  <p:slideViewPr>
    <p:cSldViewPr snapToGrid="0" snapToObjects="1">
      <p:cViewPr varScale="1">
        <p:scale>
          <a:sx n="123" d="100"/>
          <a:sy n="123" d="100"/>
        </p:scale>
        <p:origin x="552" y="184"/>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D00962-4128-2049-A6C2-01BC49B814AA}" type="datetimeFigureOut">
              <a:rPr lang="en-US" smtClean="0"/>
              <a:t>8/14/2025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05F3CC-105D-A349-BE72-543CF70AB0DC}" type="slidenum">
              <a:rPr lang="en-US" smtClean="0"/>
              <a:t>‹nr.›</a:t>
            </a:fld>
            <a:endParaRPr lang="en-US"/>
          </a:p>
        </p:txBody>
      </p:sp>
    </p:spTree>
    <p:extLst>
      <p:ext uri="{BB962C8B-B14F-4D97-AF65-F5344CB8AC3E}">
        <p14:creationId xmlns:p14="http://schemas.microsoft.com/office/powerpoint/2010/main" val="1609261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a:ln/>
        </p:spPr>
      </p:sp>
      <p:sp>
        <p:nvSpPr>
          <p:cNvPr id="63490"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CA" dirty="0">
              <a:latin typeface="Times New Roman" charset="0"/>
            </a:endParaRPr>
          </a:p>
        </p:txBody>
      </p:sp>
      <p:sp>
        <p:nvSpPr>
          <p:cNvPr id="634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46A34EA-B8FA-C948-AE7D-DD1579C40651}" type="slidenum">
              <a:rPr kumimoji="0" lang="zh-TW" altLang="en-US" sz="1200" b="0" i="0" u="none" strike="noStrike" kern="1200" cap="none" spc="0" normalizeH="0" baseline="0" noProof="0">
                <a:ln>
                  <a:noFill/>
                </a:ln>
                <a:solidFill>
                  <a:prstClr val="black"/>
                </a:solidFill>
                <a:effectLst/>
                <a:uLnTx/>
                <a:uFillTx/>
                <a:latin typeface="Times New Roman" charset="0"/>
                <a:ea typeface="PMingLiU" charset="0"/>
                <a:cs typeface="PMingLiU"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zh-TW" sz="1200" b="0" i="0" u="none" strike="noStrike" kern="1200" cap="none" spc="0" normalizeH="0" baseline="0" noProof="0">
              <a:ln>
                <a:noFill/>
              </a:ln>
              <a:solidFill>
                <a:prstClr val="black"/>
              </a:solidFill>
              <a:effectLst/>
              <a:uLnTx/>
              <a:uFillTx/>
              <a:latin typeface="Times New Roman" charset="0"/>
              <a:ea typeface="PMingLiU" charset="0"/>
              <a:cs typeface="PMingLiU" charset="0"/>
            </a:endParaRPr>
          </a:p>
        </p:txBody>
      </p:sp>
    </p:spTree>
    <p:extLst>
      <p:ext uri="{BB962C8B-B14F-4D97-AF65-F5344CB8AC3E}">
        <p14:creationId xmlns:p14="http://schemas.microsoft.com/office/powerpoint/2010/main" val="2753525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--Needs</a:t>
            </a:r>
            <a:r>
              <a:rPr lang="en-US" baseline="0" dirty="0"/>
              <a:t> to be understandable within the context of couple’s attachment and identity bond.  </a:t>
            </a:r>
            <a:endParaRPr lang="en-US" dirty="0"/>
          </a:p>
          <a:p>
            <a:r>
              <a:rPr lang="en-US" dirty="0"/>
              <a:t>--ZONE OF PROXIMAL DEVELOPMENT.</a:t>
            </a:r>
          </a:p>
          <a:p>
            <a:r>
              <a:rPr lang="en-US" dirty="0"/>
              <a:t>--Sometimes</a:t>
            </a:r>
            <a:r>
              <a:rPr lang="en-US" baseline="0" dirty="0"/>
              <a:t> psycho-education is needed.</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03BA13-0791-E740-A1C3-F7C578E04B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6573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emotions to</a:t>
            </a:r>
            <a:r>
              <a:rPr lang="en-US" baseline="0" dirty="0"/>
              <a:t> be activated to effect change. This is not a cognitive exercise! Usually there is already some activation before you start!!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03BA13-0791-E740-A1C3-F7C578E04B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055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--Rationale</a:t>
            </a:r>
          </a:p>
          <a:p>
            <a:r>
              <a:rPr lang="en-US" dirty="0"/>
              <a:t>--Provide</a:t>
            </a:r>
            <a:r>
              <a:rPr lang="en-US" baseline="0" dirty="0"/>
              <a:t> encouragement, support,</a:t>
            </a:r>
          </a:p>
          <a:p>
            <a:r>
              <a:rPr lang="en-US" baseline="0" dirty="0"/>
              <a:t>-CONTACT creates emotional intensity</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03BA13-0791-E740-A1C3-F7C578E04B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9584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818D865-7F23-1E46-B9DB-D7CE865BFE80}" type="slidenum">
              <a:rPr kumimoji="0" lang="en-US" sz="1200" b="0" i="0" u="none" strike="noStrike" kern="1200" cap="none" spc="0" normalizeH="0" baseline="0" noProof="0">
                <a:ln>
                  <a:noFill/>
                </a:ln>
                <a:solidFill>
                  <a:prstClr val="black"/>
                </a:solidFill>
                <a:effectLst/>
                <a:uLnTx/>
                <a:uFillTx/>
                <a:latin typeface="Arial" charset="0"/>
                <a:ea typeface="PMingLiU" charset="0"/>
                <a:cs typeface="PMingLiU"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charset="0"/>
              <a:ea typeface="PMingLiU" charset="0"/>
              <a:cs typeface="PMingLiU" charset="0"/>
            </a:endParaRPr>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aseline="0" dirty="0">
                <a:latin typeface="Arial" charset="0"/>
              </a:rPr>
              <a:t>--He is crying which is new for him.  Good question: How do you feel inside as you say this?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--Sometimes the intensity comes with contact. I never expected this but now I know not to expect, lots of great things can happen...</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latin typeface="Arial"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Arial" charset="0"/>
              </a:rPr>
              <a:t>--</a:t>
            </a:r>
            <a:r>
              <a:rPr lang="en-CA" baseline="0" dirty="0">
                <a:latin typeface="Times New Roman" charset="0"/>
              </a:rPr>
              <a:t>Julie and Adam, “I love you”</a:t>
            </a:r>
          </a:p>
          <a:p>
            <a:pPr eaLnBrk="1" hangingPunct="1"/>
            <a:endParaRPr lang="en-US" baseline="0" dirty="0">
              <a:latin typeface="Arial" charset="0"/>
            </a:endParaRPr>
          </a:p>
        </p:txBody>
      </p:sp>
    </p:spTree>
    <p:extLst>
      <p:ext uri="{BB962C8B-B14F-4D97-AF65-F5344CB8AC3E}">
        <p14:creationId xmlns:p14="http://schemas.microsoft.com/office/powerpoint/2010/main" val="1976115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indent="-457200">
              <a:buFont typeface="+mj-lt"/>
              <a:buAutoNum type="arabicPeriod" startAt="3"/>
            </a:pPr>
            <a:r>
              <a:rPr lang="en-US" b="1" i="1" dirty="0"/>
              <a:t>Lead-Ins </a:t>
            </a:r>
            <a:r>
              <a:rPr lang="en-US" b="1" dirty="0"/>
              <a:t>Help Expresser and Listener be Prepared and Anticipate Enactment: </a:t>
            </a:r>
          </a:p>
          <a:p>
            <a:endParaRPr lang="en-US" u="sng" baseline="0" dirty="0"/>
          </a:p>
          <a:p>
            <a:r>
              <a:rPr lang="en-US" u="sng" baseline="0" dirty="0"/>
              <a:t>--LEAD-IN: </a:t>
            </a:r>
            <a:r>
              <a:rPr lang="en-US" u="none" baseline="0" dirty="0"/>
              <a:t>Y</a:t>
            </a:r>
            <a:r>
              <a:rPr lang="en-US" baseline="0" dirty="0"/>
              <a:t>ou’re also feeling out if the enactment will be successful by seeing if the expresser is engaged and into it.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03BA13-0791-E740-A1C3-F7C578E04B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2402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t>--The</a:t>
            </a:r>
            <a:r>
              <a:rPr lang="en-US" u="none" baseline="0" dirty="0"/>
              <a:t> enactment is a simple request for one partner to talk to the other.  </a:t>
            </a:r>
          </a:p>
          <a:p>
            <a:r>
              <a:rPr lang="en-US" u="none" baseline="0" dirty="0"/>
              <a:t>--Helpful to not have too much words, a conversational feel, without a lot of instruction.</a:t>
            </a:r>
            <a:endParaRPr lang="en-US" u="none" dirty="0"/>
          </a:p>
          <a:p>
            <a:endParaRPr lang="en-US" u="sng" dirty="0"/>
          </a:p>
          <a:p>
            <a:r>
              <a:rPr lang="en-US" u="sng" dirty="0"/>
              <a:t>--Directing Contact: </a:t>
            </a:r>
            <a:r>
              <a:rPr lang="en-US" u="none" dirty="0"/>
              <a:t>I</a:t>
            </a:r>
            <a:r>
              <a:rPr lang="en-US" dirty="0"/>
              <a:t>f a client,</a:t>
            </a:r>
            <a:r>
              <a:rPr lang="en-US" baseline="0" dirty="0"/>
              <a:t> </a:t>
            </a:r>
            <a:r>
              <a:rPr lang="en-US" dirty="0"/>
              <a:t>starts to talk</a:t>
            </a:r>
            <a:r>
              <a:rPr lang="en-US" baseline="0" dirty="0"/>
              <a:t> to you, gently say, “could you tell her?”</a:t>
            </a:r>
          </a:p>
          <a:p>
            <a:endParaRPr lang="en-US" u="sng" baseline="0" dirty="0"/>
          </a:p>
          <a:p>
            <a:r>
              <a:rPr lang="en-US" u="sng" baseline="0" dirty="0"/>
              <a:t>--Open-ended: </a:t>
            </a:r>
            <a:r>
              <a:rPr lang="en-US" u="none" baseline="0" dirty="0"/>
              <a:t>W</a:t>
            </a:r>
            <a:r>
              <a:rPr lang="en-US" baseline="0" dirty="0"/>
              <a:t>ith more open-ended enactments people’s responses can veer off, more structure is better for couples who tend to veer off quickly.</a:t>
            </a:r>
          </a:p>
          <a:p>
            <a:endParaRPr lang="en-US" u="sng" baseline="0" dirty="0"/>
          </a:p>
          <a:p>
            <a:r>
              <a:rPr lang="en-US" u="sng" baseline="0" dirty="0"/>
              <a:t>--Re-Focusing: </a:t>
            </a:r>
            <a:r>
              <a:rPr lang="en-US" u="none" baseline="0" dirty="0"/>
              <a:t>M</a:t>
            </a:r>
            <a:r>
              <a:rPr lang="en-US" baseline="0" dirty="0"/>
              <a:t>ore structure for couples who can escalate quickly.  Do I need to sharpen request?</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03BA13-0791-E740-A1C3-F7C578E04B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0597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-Refocusing</a:t>
            </a:r>
            <a:r>
              <a:rPr lang="en-US" baseline="0" dirty="0"/>
              <a:t> r</a:t>
            </a:r>
            <a:r>
              <a:rPr lang="en-US" dirty="0"/>
              <a:t>ight at the beginning</a:t>
            </a:r>
            <a:r>
              <a:rPr lang="en-US" baseline="0" dirty="0"/>
              <a:t> of the enactment.</a:t>
            </a:r>
            <a:endParaRPr lang="en-US" dirty="0"/>
          </a:p>
          <a:p>
            <a:r>
              <a:rPr lang="en-US" dirty="0"/>
              <a:t>-REFLECT AND DIRECT modeling</a:t>
            </a:r>
            <a:r>
              <a:rPr lang="en-US" baseline="0" dirty="0"/>
              <a:t> a soft empathic voice.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03BA13-0791-E740-A1C3-F7C578E04B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3848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baseline="0" dirty="0">
                <a:latin typeface="Times New Roman" charset="0"/>
              </a:rPr>
              <a:t>-Using I statements when offering words to clients.</a:t>
            </a:r>
            <a:endParaRPr lang="en-CA" dirty="0">
              <a:latin typeface="Times New Roman"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CA" dirty="0">
                <a:latin typeface="Times New Roman" charset="0"/>
              </a:rPr>
              <a:t>-Empathic</a:t>
            </a:r>
            <a:r>
              <a:rPr lang="en-CA" baseline="0" dirty="0">
                <a:latin typeface="Times New Roman" charset="0"/>
              </a:rPr>
              <a:t> Conjecture</a:t>
            </a:r>
          </a:p>
          <a:p>
            <a:pPr marL="0" marR="0" indent="0" algn="l" defTabSz="457200" rtl="0" eaLnBrk="1" fontAlgn="auto" latinLnBrk="0" hangingPunct="1">
              <a:lnSpc>
                <a:spcPct val="100000"/>
              </a:lnSpc>
              <a:spcBef>
                <a:spcPts val="0"/>
              </a:spcBef>
              <a:spcAft>
                <a:spcPts val="0"/>
              </a:spcAft>
              <a:buClrTx/>
              <a:buSzTx/>
              <a:buFontTx/>
              <a:buNone/>
              <a:tabLst/>
              <a:defRPr/>
            </a:pPr>
            <a:r>
              <a:rPr lang="en-CA" baseline="0" dirty="0">
                <a:latin typeface="Times New Roman" charset="0"/>
              </a:rPr>
              <a:t>-REFLECT AND DIRECT: (your reflection deepens the client’s experience which deepens the interaction)</a:t>
            </a:r>
          </a:p>
          <a:p>
            <a:pPr marL="0" marR="0" indent="0" algn="l" defTabSz="457200" rtl="0" eaLnBrk="1" fontAlgn="auto" latinLnBrk="0" hangingPunct="1">
              <a:lnSpc>
                <a:spcPct val="100000"/>
              </a:lnSpc>
              <a:spcBef>
                <a:spcPts val="0"/>
              </a:spcBef>
              <a:spcAft>
                <a:spcPts val="0"/>
              </a:spcAft>
              <a:buClrTx/>
              <a:buSzTx/>
              <a:buFontTx/>
              <a:buNone/>
              <a:tabLst/>
              <a:defRPr/>
            </a:pPr>
            <a:endParaRPr lang="en-CA" baseline="0" dirty="0">
              <a:latin typeface="Times New Roman" charset="0"/>
            </a:endParaRPr>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C30A4F9-17D2-564B-8C03-1FA8186710B7}" type="slidenum">
              <a:rPr kumimoji="0" lang="zh-TW" altLang="en-US" sz="1200" b="0" i="0" u="none" strike="noStrike" kern="1200" cap="none" spc="0" normalizeH="0" baseline="0" noProof="0">
                <a:ln>
                  <a:noFill/>
                </a:ln>
                <a:solidFill>
                  <a:prstClr val="black"/>
                </a:solidFill>
                <a:effectLst/>
                <a:uLnTx/>
                <a:uFillTx/>
                <a:latin typeface="Times New Roman" charset="0"/>
                <a:ea typeface="PMingLiU"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altLang="zh-TW" sz="1200" b="0" i="0" u="none" strike="noStrike" kern="1200" cap="none" spc="0" normalizeH="0" baseline="0" noProof="0">
              <a:ln>
                <a:noFill/>
              </a:ln>
              <a:solidFill>
                <a:prstClr val="black"/>
              </a:solidFill>
              <a:effectLst/>
              <a:uLnTx/>
              <a:uFillTx/>
              <a:latin typeface="Times New Roman" charset="0"/>
              <a:ea typeface="PMingLiU" charset="0"/>
              <a:cs typeface="+mn-cs"/>
            </a:endParaRPr>
          </a:p>
        </p:txBody>
      </p:sp>
    </p:spTree>
    <p:extLst>
      <p:ext uri="{BB962C8B-B14F-4D97-AF65-F5344CB8AC3E}">
        <p14:creationId xmlns:p14="http://schemas.microsoft.com/office/powerpoint/2010/main" val="176272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D8908F-C9B1-450F-90A1-57571BF7FF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7295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818D865-7F23-1E46-B9DB-D7CE865BFE80}" type="slidenum">
              <a:rPr kumimoji="0" lang="en-US" sz="1200" b="0" i="0" u="none" strike="noStrike" kern="1200" cap="none" spc="0" normalizeH="0" baseline="0" noProof="0">
                <a:ln>
                  <a:noFill/>
                </a:ln>
                <a:solidFill>
                  <a:prstClr val="black"/>
                </a:solidFill>
                <a:effectLst/>
                <a:uLnTx/>
                <a:uFillTx/>
                <a:latin typeface="Arial" charset="0"/>
                <a:ea typeface="PMingLiU" charset="0"/>
                <a:cs typeface="PMingLiU"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charset="0"/>
              <a:ea typeface="PMingLiU" charset="0"/>
              <a:cs typeface="PMingLiU" charset="0"/>
            </a:endParaRPr>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indent="0">
              <a:spcBef>
                <a:spcPct val="50000"/>
              </a:spcBef>
              <a:buFont typeface="Arial"/>
              <a:buNone/>
            </a:pPr>
            <a:r>
              <a:rPr lang="en-US" altLang="zh-TW" sz="1200" dirty="0">
                <a:solidFill>
                  <a:schemeClr val="tx1"/>
                </a:solidFill>
                <a:latin typeface="+mn-lt"/>
                <a:ea typeface="PMingLiU" charset="0"/>
                <a:cs typeface="PMingLiU" charset="0"/>
              </a:rPr>
              <a:t>--WITH</a:t>
            </a:r>
            <a:r>
              <a:rPr lang="en-US" altLang="zh-TW" sz="1200" baseline="0" dirty="0">
                <a:solidFill>
                  <a:schemeClr val="tx1"/>
                </a:solidFill>
                <a:latin typeface="+mn-lt"/>
                <a:ea typeface="PMingLiU" charset="0"/>
                <a:cs typeface="PMingLiU" charset="0"/>
              </a:rPr>
              <a:t> ENACTMENTS, </a:t>
            </a:r>
            <a:r>
              <a:rPr lang="en-US" altLang="zh-TW" sz="1200" b="1" baseline="0" dirty="0">
                <a:solidFill>
                  <a:schemeClr val="tx1"/>
                </a:solidFill>
                <a:latin typeface="+mn-lt"/>
                <a:ea typeface="PMingLiU" charset="0"/>
                <a:cs typeface="PMingLiU" charset="0"/>
              </a:rPr>
              <a:t>A FEELING OR NEED IS ALREADY PRESENT IN THE ROOM</a:t>
            </a:r>
            <a:r>
              <a:rPr lang="en-US" altLang="zh-TW" sz="1200" baseline="0" dirty="0">
                <a:solidFill>
                  <a:schemeClr val="tx1"/>
                </a:solidFill>
                <a:latin typeface="+mn-lt"/>
                <a:ea typeface="PMingLiU" charset="0"/>
                <a:cs typeface="PMingLiU" charset="0"/>
              </a:rPr>
              <a:t>, AND YOU ARE JUST GETTING THE PERSON TO SAY IT OR ELABORATE IT TO THEIR PARTNER.</a:t>
            </a:r>
            <a:endParaRPr lang="en-US" altLang="zh-TW" sz="1200" dirty="0">
              <a:solidFill>
                <a:schemeClr val="tx1"/>
              </a:solidFill>
              <a:latin typeface="+mn-lt"/>
              <a:ea typeface="PMingLiU" charset="0"/>
              <a:cs typeface="PMingLiU" charset="0"/>
            </a:endParaRPr>
          </a:p>
          <a:p>
            <a:pPr marL="0" indent="0">
              <a:buClr>
                <a:schemeClr val="accent1">
                  <a:lumMod val="75000"/>
                </a:schemeClr>
              </a:buClr>
              <a:buFont typeface="Arial"/>
              <a:buNone/>
            </a:pPr>
            <a:r>
              <a:rPr lang="en-CA" sz="1200" dirty="0">
                <a:solidFill>
                  <a:srgbClr val="000000"/>
                </a:solidFill>
                <a:latin typeface="+mn-lt"/>
              </a:rPr>
              <a:t>-Express the core adaptive, attachment or identity related emotion.</a:t>
            </a:r>
            <a:r>
              <a:rPr lang="en-US" altLang="zh-TW" sz="1200" dirty="0">
                <a:solidFill>
                  <a:srgbClr val="000000"/>
                </a:solidFill>
                <a:latin typeface="+mn-lt"/>
                <a:ea typeface="PMingLiU" charset="0"/>
                <a:cs typeface="PMingLiU" charset="0"/>
              </a:rPr>
              <a:t> </a:t>
            </a:r>
          </a:p>
          <a:p>
            <a:endParaRPr lang="en-CA" sz="1200" dirty="0">
              <a:solidFill>
                <a:srgbClr val="000000"/>
              </a:solidFill>
              <a:latin typeface="Times New Roman" charset="0"/>
            </a:endParaRPr>
          </a:p>
          <a:p>
            <a:pPr eaLnBrk="1" hangingPunct="1"/>
            <a:endParaRPr lang="en-US" dirty="0">
              <a:solidFill>
                <a:srgbClr val="000000"/>
              </a:solidFill>
              <a:latin typeface="Arial" charset="0"/>
            </a:endParaRPr>
          </a:p>
        </p:txBody>
      </p:sp>
    </p:spTree>
    <p:extLst>
      <p:ext uri="{BB962C8B-B14F-4D97-AF65-F5344CB8AC3E}">
        <p14:creationId xmlns:p14="http://schemas.microsoft.com/office/powerpoint/2010/main" val="2422883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a:ln/>
        </p:spPr>
      </p:sp>
      <p:sp>
        <p:nvSpPr>
          <p:cNvPr id="6553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CA" dirty="0">
              <a:latin typeface="Times New Roman" charset="0"/>
            </a:endParaRPr>
          </a:p>
        </p:txBody>
      </p:sp>
      <p:sp>
        <p:nvSpPr>
          <p:cNvPr id="6553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26AEF58-E774-4041-90C7-A3DC85BE2980}" type="slidenum">
              <a:rPr kumimoji="0" lang="zh-TW" altLang="en-US" sz="1200" b="0" i="0" u="none" strike="noStrike" kern="1200" cap="none" spc="0" normalizeH="0" baseline="0" noProof="0">
                <a:ln>
                  <a:noFill/>
                </a:ln>
                <a:solidFill>
                  <a:prstClr val="black"/>
                </a:solidFill>
                <a:effectLst/>
                <a:uLnTx/>
                <a:uFillTx/>
                <a:latin typeface="Times New Roman" charset="0"/>
                <a:ea typeface="PMingLiU" charset="0"/>
                <a:cs typeface="PMingLiU"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zh-TW" sz="1200" b="0" i="0" u="none" strike="noStrike" kern="1200" cap="none" spc="0" normalizeH="0" baseline="0" noProof="0">
              <a:ln>
                <a:noFill/>
              </a:ln>
              <a:solidFill>
                <a:prstClr val="black"/>
              </a:solidFill>
              <a:effectLst/>
              <a:uLnTx/>
              <a:uFillTx/>
              <a:latin typeface="Times New Roman" charset="0"/>
              <a:ea typeface="PMingLiU" charset="0"/>
              <a:cs typeface="PMingLiU" charset="0"/>
            </a:endParaRPr>
          </a:p>
        </p:txBody>
      </p:sp>
    </p:spTree>
    <p:extLst>
      <p:ext uri="{BB962C8B-B14F-4D97-AF65-F5344CB8AC3E}">
        <p14:creationId xmlns:p14="http://schemas.microsoft.com/office/powerpoint/2010/main" val="2691224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03BA13-0791-E740-A1C3-F7C578E04B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42391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--Enactment</a:t>
            </a:r>
            <a:r>
              <a:rPr lang="en-US" baseline="0" dirty="0"/>
              <a:t>s go flat when the therapist doesn’t keep the focus.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u="sng" dirty="0"/>
              <a:t>--Crucial to carefully monitor enactments:</a:t>
            </a:r>
            <a:r>
              <a:rPr lang="en-US" sz="1200" dirty="0"/>
              <a:t> To keep them focused on central relationship concerns, and to prevent explosive or destructive interactions.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03BA13-0791-E740-A1C3-F7C578E04B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24022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t>
            </a:r>
            <a:r>
              <a:rPr lang="en-US" u="sng" baseline="0" dirty="0"/>
              <a:t>Rebuttal</a:t>
            </a:r>
            <a:r>
              <a:rPr lang="en-US" baseline="0" dirty="0"/>
              <a:t> -  Eg. To calm escalation: Therapist softens the sting of the aggressive comment by validation vulnerability.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03BA13-0791-E740-A1C3-F7C578E04B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1632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--Martha, I don’t I shouldn’t say this but....</a:t>
            </a:r>
          </a:p>
          <a:p>
            <a:r>
              <a:rPr lang="en-US" dirty="0"/>
              <a:t>--Especially for couples who get</a:t>
            </a:r>
            <a:r>
              <a:rPr lang="en-US" baseline="0" dirty="0"/>
              <a:t> escalated quickly.</a:t>
            </a:r>
          </a:p>
          <a:p>
            <a:r>
              <a:rPr lang="en-US" baseline="0" dirty="0"/>
              <a:t>--Eg. Stephanie interrupted her husband, I didn’t stop her, he got upset. The couple won’t feel safe with you and stop trusting you.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03BA13-0791-E740-A1C3-F7C578E04B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1659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D8908F-C9B1-450F-90A1-57571BF7FF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8479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323D77-FBF7-6F41-9CB1-71A23D123E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4172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nSpc>
                <a:spcPct val="110000"/>
              </a:lnSpc>
              <a:buClr>
                <a:schemeClr val="accent1">
                  <a:lumMod val="75000"/>
                </a:schemeClr>
              </a:buClr>
              <a:buFont typeface="Wingdings" pitchFamily="2" charset="2"/>
              <a:buChar char="§"/>
            </a:pPr>
            <a:r>
              <a:rPr lang="en-US" sz="1200" kern="1200" dirty="0">
                <a:solidFill>
                  <a:schemeClr val="tx2"/>
                </a:solidFill>
                <a:latin typeface="+mn-lt"/>
                <a:ea typeface="+mn-ea"/>
                <a:cs typeface="+mn-cs"/>
              </a:rPr>
              <a:t>When partners turn towards each other and respond to each other’s feelings and needs.</a:t>
            </a:r>
          </a:p>
          <a:p>
            <a:pPr marL="457200" indent="-457200">
              <a:lnSpc>
                <a:spcPct val="110000"/>
              </a:lnSpc>
              <a:buClr>
                <a:schemeClr val="accent1">
                  <a:lumMod val="75000"/>
                </a:schemeClr>
              </a:buClr>
              <a:buFont typeface="Wingdings" pitchFamily="2" charset="2"/>
              <a:buChar char="§"/>
            </a:pPr>
            <a:r>
              <a:rPr lang="en-US" sz="1200" kern="1200" dirty="0">
                <a:solidFill>
                  <a:schemeClr val="tx2"/>
                </a:solidFill>
                <a:latin typeface="+mn-lt"/>
                <a:ea typeface="+mn-ea"/>
                <a:cs typeface="+mn-cs"/>
              </a:rPr>
              <a:t>These expressions result in a change in interactions.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03BA13-0791-E740-A1C3-F7C578E04B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3364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03BA13-0791-E740-A1C3-F7C578E04B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8544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--Processing</a:t>
            </a:r>
            <a:r>
              <a:rPr lang="en-US" u="sng" baseline="0" dirty="0"/>
              <a:t> the enactment is not a review of how well the goals are accomplished.  It’s an experiential exploration of the contact.</a:t>
            </a:r>
            <a:endParaRPr lang="en-US" baseline="0" dirty="0"/>
          </a:p>
          <a:p>
            <a:r>
              <a:rPr lang="en-US" sz="1200" dirty="0"/>
              <a:t>1)Defensive reactions and blocks</a:t>
            </a:r>
            <a:r>
              <a:rPr lang="en-US" sz="1200" baseline="0" dirty="0"/>
              <a:t> n</a:t>
            </a:r>
            <a:r>
              <a:rPr lang="en-US" sz="1200" dirty="0"/>
              <a:t>eed to be validated and contextualized in the negative cycle and identity and attachment needs.</a:t>
            </a:r>
          </a:p>
          <a:p>
            <a:r>
              <a:rPr lang="en-US" sz="1200" dirty="0" err="1"/>
              <a:t>Eg</a:t>
            </a:r>
            <a:r>
              <a:rPr lang="en-US" sz="1200" dirty="0"/>
              <a:t>.  If husband says, “I don’t believe her when she says... It’s hard to trust</a:t>
            </a:r>
            <a:r>
              <a:rPr lang="en-US" sz="1200" baseline="0" dirty="0"/>
              <a:t> as its </a:t>
            </a:r>
            <a:r>
              <a:rPr lang="en-US" sz="1200" dirty="0"/>
              <a:t>been so long since </a:t>
            </a:r>
            <a:r>
              <a:rPr lang="en-US" sz="1200" baseline="0" dirty="0"/>
              <a:t>she’s expressed caring because you’ve been stuck in the negative cycle.”</a:t>
            </a:r>
          </a:p>
          <a:p>
            <a:r>
              <a:rPr lang="en-US" sz="1200" baseline="0" dirty="0"/>
              <a:t>2)Usually partners have quick automatic reactions to each other with little self-reflection or understanding. </a:t>
            </a:r>
          </a:p>
          <a:p>
            <a:r>
              <a:rPr lang="en-US" sz="1200" baseline="0" dirty="0"/>
              <a:t>3)New experience: important to have it stand out as something positive, and a new way of being with each other </a:t>
            </a:r>
            <a:r>
              <a:rPr lang="en-US" sz="1200" u="sng" baseline="0" dirty="0"/>
              <a:t>as a different narrative than the negative cycle.</a:t>
            </a:r>
          </a:p>
          <a:p>
            <a:r>
              <a:rPr lang="en-US" sz="1200" baseline="0" dirty="0"/>
              <a:t>4)Emphasize important things that you don’t want them to miss.  </a:t>
            </a:r>
            <a:r>
              <a:rPr lang="en-US" sz="1200" baseline="0" dirty="0" err="1"/>
              <a:t>Eg</a:t>
            </a:r>
            <a:r>
              <a:rPr lang="en-US" sz="1200" baseline="0" dirty="0"/>
              <a:t>. Fears and longings, something new.</a:t>
            </a:r>
          </a:p>
          <a:p>
            <a:r>
              <a:rPr lang="en-US" baseline="0" dirty="0"/>
              <a:t>5)Helping partners accept using self-disclosure: I can see the tears in his eyes and hear the sincerity in his voice, can you take it in?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03BA13-0791-E740-A1C3-F7C578E04B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195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CA">
              <a:latin typeface="Times New Roman" charset="0"/>
            </a:endParaRPr>
          </a:p>
        </p:txBody>
      </p:sp>
      <p:sp>
        <p:nvSpPr>
          <p:cNvPr id="10240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846ED60-6718-F544-8B8C-99FD179372A5}" type="slidenum">
              <a:rPr kumimoji="0" lang="zh-TW" altLang="en-US" sz="1200" b="0" i="0" u="none" strike="noStrike" kern="1200" cap="none" spc="0" normalizeH="0" baseline="0" noProof="0">
                <a:ln>
                  <a:noFill/>
                </a:ln>
                <a:solidFill>
                  <a:prstClr val="black"/>
                </a:solidFill>
                <a:effectLst/>
                <a:uLnTx/>
                <a:uFillTx/>
                <a:latin typeface="Times New Roman" charset="0"/>
                <a:ea typeface="PMingLiU"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altLang="zh-TW" sz="1200" b="0" i="0" u="none" strike="noStrike" kern="1200" cap="none" spc="0" normalizeH="0" baseline="0" noProof="0">
              <a:ln>
                <a:noFill/>
              </a:ln>
              <a:solidFill>
                <a:prstClr val="black"/>
              </a:solidFill>
              <a:effectLst/>
              <a:uLnTx/>
              <a:uFillTx/>
              <a:latin typeface="Times New Roman" charset="0"/>
              <a:ea typeface="PMingLiU" charset="0"/>
              <a:cs typeface="+mn-cs"/>
            </a:endParaRPr>
          </a:p>
        </p:txBody>
      </p:sp>
    </p:spTree>
    <p:extLst>
      <p:ext uri="{BB962C8B-B14F-4D97-AF65-F5344CB8AC3E}">
        <p14:creationId xmlns:p14="http://schemas.microsoft.com/office/powerpoint/2010/main" val="1922981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indent="0">
              <a:spcBef>
                <a:spcPct val="50000"/>
              </a:spcBef>
              <a:buFont typeface="Arial"/>
              <a:buNone/>
            </a:pPr>
            <a:r>
              <a:rPr lang="en-US" altLang="zh-TW" sz="1200" dirty="0">
                <a:solidFill>
                  <a:schemeClr val="tx1"/>
                </a:solidFill>
                <a:latin typeface="+mn-lt"/>
                <a:ea typeface="PMingLiU" charset="0"/>
                <a:cs typeface="PMingLiU" charset="0"/>
              </a:rPr>
              <a:t>--WITH</a:t>
            </a:r>
            <a:r>
              <a:rPr lang="en-US" altLang="zh-TW" sz="1200" baseline="0" dirty="0">
                <a:solidFill>
                  <a:schemeClr val="tx1"/>
                </a:solidFill>
                <a:latin typeface="+mn-lt"/>
                <a:ea typeface="PMingLiU" charset="0"/>
                <a:cs typeface="PMingLiU" charset="0"/>
              </a:rPr>
              <a:t> ENACTMENTS, </a:t>
            </a:r>
            <a:r>
              <a:rPr lang="en-US" altLang="zh-TW" sz="1200" b="1" baseline="0" dirty="0">
                <a:solidFill>
                  <a:schemeClr val="tx1"/>
                </a:solidFill>
                <a:latin typeface="+mn-lt"/>
                <a:ea typeface="PMingLiU" charset="0"/>
                <a:cs typeface="PMingLiU" charset="0"/>
              </a:rPr>
              <a:t>A FEELING OR NEED IS ALREADY PRESENT IN THE ROOM</a:t>
            </a:r>
            <a:r>
              <a:rPr lang="en-US" altLang="zh-TW" sz="1200" baseline="0" dirty="0">
                <a:solidFill>
                  <a:schemeClr val="tx1"/>
                </a:solidFill>
                <a:latin typeface="+mn-lt"/>
                <a:ea typeface="PMingLiU" charset="0"/>
                <a:cs typeface="PMingLiU" charset="0"/>
              </a:rPr>
              <a:t>, AND YOU ARE JUST GETTING THE PERSON TO SAY IT OR ELABORATE IT TO THEIR PARTNER</a:t>
            </a:r>
          </a:p>
          <a:p>
            <a:pPr marL="0" indent="0">
              <a:spcBef>
                <a:spcPct val="50000"/>
              </a:spcBef>
              <a:buFont typeface="Arial"/>
              <a:buNone/>
            </a:pPr>
            <a:r>
              <a:rPr lang="en-US" altLang="zh-TW" sz="1200" baseline="0" dirty="0">
                <a:solidFill>
                  <a:schemeClr val="tx1"/>
                </a:solidFill>
                <a:latin typeface="+mn-lt"/>
                <a:ea typeface="PMingLiU" charset="0"/>
                <a:cs typeface="PMingLiU" charset="0"/>
              </a:rPr>
              <a:t>--it helps to first empathically reflect to partner A using I language, </a:t>
            </a:r>
            <a:r>
              <a:rPr lang="en-US" altLang="zh-TW" sz="1200" baseline="0" dirty="0" err="1">
                <a:solidFill>
                  <a:schemeClr val="tx1"/>
                </a:solidFill>
                <a:latin typeface="+mn-lt"/>
                <a:ea typeface="PMingLiU" charset="0"/>
                <a:cs typeface="PMingLiU" charset="0"/>
              </a:rPr>
              <a:t>eg</a:t>
            </a:r>
            <a:r>
              <a:rPr lang="en-US" altLang="zh-TW" sz="1200" baseline="0" dirty="0">
                <a:solidFill>
                  <a:schemeClr val="tx1"/>
                </a:solidFill>
                <a:latin typeface="+mn-lt"/>
                <a:ea typeface="PMingLiU" charset="0"/>
                <a:cs typeface="PMingLiU" charset="0"/>
              </a:rPr>
              <a:t>. “so it sounds like what you’re saying is “I hide when I’m afraid you’ll </a:t>
            </a:r>
            <a:r>
              <a:rPr lang="en-US" altLang="zh-TW" sz="1200" baseline="0" dirty="0" err="1">
                <a:solidFill>
                  <a:schemeClr val="tx1"/>
                </a:solidFill>
                <a:latin typeface="+mn-lt"/>
                <a:ea typeface="PMingLiU" charset="0"/>
                <a:cs typeface="PMingLiU" charset="0"/>
              </a:rPr>
              <a:t>thinkI’m</a:t>
            </a:r>
            <a:r>
              <a:rPr lang="en-US" altLang="zh-TW" sz="1200" baseline="0" dirty="0">
                <a:solidFill>
                  <a:schemeClr val="tx1"/>
                </a:solidFill>
                <a:latin typeface="+mn-lt"/>
                <a:ea typeface="PMingLiU" charset="0"/>
                <a:cs typeface="PMingLiU" charset="0"/>
              </a:rPr>
              <a:t> a failure, can you turn to him and tell him”</a:t>
            </a:r>
            <a:endParaRPr lang="en-US" altLang="zh-TW" sz="1200" dirty="0">
              <a:solidFill>
                <a:schemeClr val="tx1"/>
              </a:solidFill>
              <a:latin typeface="+mn-lt"/>
              <a:ea typeface="PMingLiU" charset="0"/>
              <a:cs typeface="PMingLiU" charset="0"/>
            </a:endParaRPr>
          </a:p>
          <a:p>
            <a:pPr marL="457200" indent="-457200">
              <a:spcBef>
                <a:spcPct val="50000"/>
              </a:spcBef>
              <a:buFont typeface="Arial"/>
              <a:buChar char="•"/>
            </a:pPr>
            <a:endParaRPr lang="en-US" altLang="zh-TW" sz="1200" dirty="0">
              <a:solidFill>
                <a:schemeClr val="tx1"/>
              </a:solidFill>
              <a:latin typeface="+mn-lt"/>
              <a:ea typeface="PMingLiU" charset="0"/>
              <a:cs typeface="PMingLiU" charset="0"/>
            </a:endParaRPr>
          </a:p>
          <a:p>
            <a:pPr marL="457200" indent="-457200">
              <a:spcBef>
                <a:spcPct val="50000"/>
              </a:spcBef>
              <a:buFont typeface="Arial"/>
              <a:buChar char="•"/>
            </a:pPr>
            <a:r>
              <a:rPr lang="en-US" altLang="zh-TW" sz="1200" dirty="0">
                <a:solidFill>
                  <a:schemeClr val="tx1"/>
                </a:solidFill>
                <a:latin typeface="+mn-lt"/>
                <a:ea typeface="PMingLiU" charset="0"/>
                <a:cs typeface="PMingLiU" charset="0"/>
              </a:rPr>
              <a:t>Directing Contact/ Focusing </a:t>
            </a:r>
          </a:p>
          <a:p>
            <a:pPr marL="457200" indent="-457200">
              <a:spcBef>
                <a:spcPct val="50000"/>
              </a:spcBef>
              <a:buFont typeface="Arial"/>
              <a:buChar char="•"/>
            </a:pPr>
            <a:r>
              <a:rPr lang="en-US" altLang="zh-TW" sz="1200" dirty="0">
                <a:solidFill>
                  <a:schemeClr val="tx1"/>
                </a:solidFill>
                <a:latin typeface="+mn-lt"/>
                <a:ea typeface="PMingLiU" charset="0"/>
                <a:cs typeface="PMingLiU" charset="0"/>
              </a:rPr>
              <a:t>Self Disclosure</a:t>
            </a:r>
          </a:p>
          <a:p>
            <a:pPr marL="0" indent="0">
              <a:buClr>
                <a:schemeClr val="accent1">
                  <a:lumMod val="75000"/>
                </a:schemeClr>
              </a:buClr>
              <a:buFont typeface="Arial"/>
              <a:buNone/>
            </a:pPr>
            <a:r>
              <a:rPr lang="en-US" altLang="zh-TW" sz="1200" dirty="0">
                <a:solidFill>
                  <a:srgbClr val="000000"/>
                </a:solidFill>
                <a:latin typeface="+mn-lt"/>
                <a:ea typeface="PMingLiU" charset="0"/>
                <a:cs typeface="PMingLiU" charset="0"/>
              </a:rPr>
              <a:t>--Face the partner and express-make eye contact</a:t>
            </a:r>
          </a:p>
          <a:p>
            <a:pPr marL="0" marR="0" indent="0" algn="l" defTabSz="457200" rtl="0" eaLnBrk="1" fontAlgn="auto" latinLnBrk="0" hangingPunct="1">
              <a:lnSpc>
                <a:spcPct val="100000"/>
              </a:lnSpc>
              <a:spcBef>
                <a:spcPts val="0"/>
              </a:spcBef>
              <a:spcAft>
                <a:spcPts val="0"/>
              </a:spcAft>
              <a:buClr>
                <a:schemeClr val="accent1">
                  <a:lumMod val="75000"/>
                </a:schemeClr>
              </a:buClr>
              <a:buSzTx/>
              <a:buFont typeface="Arial"/>
              <a:buNone/>
              <a:tabLst/>
              <a:defRPr/>
            </a:pPr>
            <a:r>
              <a:rPr lang="en-US" altLang="zh-TW" sz="1200" dirty="0">
                <a:solidFill>
                  <a:srgbClr val="000000"/>
                </a:solidFill>
                <a:latin typeface="+mn-lt"/>
                <a:ea typeface="PMingLiU" charset="0"/>
                <a:cs typeface="PMingLiU" charset="0"/>
              </a:rPr>
              <a:t>--Express it in “I” language without demand or complaint. </a:t>
            </a:r>
          </a:p>
          <a:p>
            <a:r>
              <a:rPr lang="en-US" altLang="zh-TW" sz="1200" dirty="0">
                <a:solidFill>
                  <a:srgbClr val="000000"/>
                </a:solidFill>
                <a:latin typeface="+mn-lt"/>
                <a:ea typeface="PMingLiU" charset="0"/>
                <a:cs typeface="PMingLiU" charset="0"/>
              </a:rPr>
              <a:t>--Amazing and surprising things can happen when you do this</a:t>
            </a:r>
            <a:r>
              <a:rPr lang="en-US" altLang="zh-TW" sz="1200" baseline="0" dirty="0">
                <a:solidFill>
                  <a:srgbClr val="000000"/>
                </a:solidFill>
                <a:latin typeface="+mn-lt"/>
                <a:ea typeface="PMingLiU" charset="0"/>
                <a:cs typeface="PMingLiU" charset="0"/>
              </a:rPr>
              <a:t> </a:t>
            </a:r>
            <a:r>
              <a:rPr lang="en-CA" baseline="0" dirty="0">
                <a:latin typeface="Times New Roman" charset="0"/>
              </a:rPr>
              <a:t>when you have someone look their partner </a:t>
            </a:r>
            <a:r>
              <a:rPr lang="en-CA" u="sng" baseline="0" dirty="0">
                <a:latin typeface="Times New Roman" charset="0"/>
              </a:rPr>
              <a:t>and make eye contact , </a:t>
            </a:r>
            <a:r>
              <a:rPr lang="en-CA" baseline="0" dirty="0">
                <a:latin typeface="Times New Roman" charset="0"/>
              </a:rPr>
              <a:t>and be open and vulnerable, or self-assert, something changes inside. </a:t>
            </a:r>
          </a:p>
          <a:p>
            <a:r>
              <a:rPr lang="en-CA" altLang="zh-TW" sz="1200" baseline="0" dirty="0">
                <a:solidFill>
                  <a:srgbClr val="000000"/>
                </a:solidFill>
                <a:latin typeface="Times New Roman" charset="0"/>
                <a:ea typeface="PMingLiU" charset="0"/>
                <a:cs typeface="PMingLiU" charset="0"/>
              </a:rPr>
              <a:t>-</a:t>
            </a:r>
            <a:r>
              <a:rPr lang="en-US" altLang="zh-TW" sz="1200" dirty="0">
                <a:solidFill>
                  <a:srgbClr val="000000"/>
                </a:solidFill>
                <a:latin typeface="+mn-lt"/>
                <a:ea typeface="PMingLiU" charset="0"/>
                <a:cs typeface="PMingLiU" charset="0"/>
              </a:rPr>
              <a:t>-A whole other level of intimacy is being introduced</a:t>
            </a:r>
            <a:r>
              <a:rPr lang="en-US" altLang="zh-TW" sz="1200" baseline="0" dirty="0">
                <a:solidFill>
                  <a:srgbClr val="000000"/>
                </a:solidFill>
                <a:latin typeface="+mn-lt"/>
                <a:ea typeface="PMingLiU" charset="0"/>
                <a:cs typeface="PMingLiU" charset="0"/>
              </a:rPr>
              <a:t> by saying it </a:t>
            </a:r>
            <a:r>
              <a:rPr lang="en-US" altLang="zh-TW" sz="1200" u="sng" baseline="0" dirty="0">
                <a:solidFill>
                  <a:srgbClr val="000000"/>
                </a:solidFill>
                <a:latin typeface="+mn-lt"/>
                <a:ea typeface="PMingLiU" charset="0"/>
                <a:cs typeface="PMingLiU" charset="0"/>
              </a:rPr>
              <a:t>directly to partner</a:t>
            </a:r>
            <a:endParaRPr lang="en-US" altLang="zh-TW" sz="1200" u="sng" dirty="0">
              <a:solidFill>
                <a:srgbClr val="000000"/>
              </a:solidFill>
              <a:latin typeface="+mn-lt"/>
              <a:ea typeface="PMingLiU" charset="0"/>
              <a:cs typeface="PMingLiU"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--When this happens partners interact more positively with one another and find solutions to the issues that brought them to therapy that are best suited to their values, beliefs and relationship style.</a:t>
            </a:r>
          </a:p>
          <a:p>
            <a:pPr lvl="0" eaLnBrk="1" hangingPunct="1"/>
            <a:r>
              <a:rPr lang="en-US" dirty="0">
                <a:latin typeface="Arial" charset="0"/>
              </a:rPr>
              <a:t>--These solutions are usually better than anything the therapist could suggest.</a:t>
            </a:r>
          </a:p>
          <a:p>
            <a:pPr lvl="0" eaLnBrk="1" hangingPunct="1"/>
            <a:r>
              <a:rPr lang="en-US" dirty="0">
                <a:latin typeface="Arial" charset="0"/>
              </a:rPr>
              <a:t>--BEST</a:t>
            </a:r>
            <a:r>
              <a:rPr lang="en-US" baseline="0" dirty="0">
                <a:latin typeface="Arial" charset="0"/>
              </a:rPr>
              <a:t> EXPRESSED IN AN ENACTMENT.</a:t>
            </a:r>
            <a:endParaRPr lang="en-US" dirty="0">
              <a:latin typeface="Arial" charset="0"/>
            </a:endParaRPr>
          </a:p>
          <a:p>
            <a:endParaRPr lang="en-CA" dirty="0">
              <a:latin typeface="Times New Roman" charset="0"/>
            </a:endParaRPr>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D352A07-B120-3847-8213-241249E3B4C2}" type="slidenum">
              <a:rPr kumimoji="0" lang="zh-TW" altLang="en-US" sz="1200" b="0" i="0" u="none" strike="noStrike" kern="1200" cap="none" spc="0" normalizeH="0" baseline="0" noProof="0">
                <a:ln>
                  <a:noFill/>
                </a:ln>
                <a:solidFill>
                  <a:prstClr val="black"/>
                </a:solidFill>
                <a:effectLst/>
                <a:uLnTx/>
                <a:uFillTx/>
                <a:latin typeface="Times New Roman" charset="0"/>
                <a:ea typeface="PMingLiU"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altLang="zh-TW" sz="1200" b="0" i="0" u="none" strike="noStrike" kern="1200" cap="none" spc="0" normalizeH="0" baseline="0" noProof="0">
              <a:ln>
                <a:noFill/>
              </a:ln>
              <a:solidFill>
                <a:prstClr val="black"/>
              </a:solidFill>
              <a:effectLst/>
              <a:uLnTx/>
              <a:uFillTx/>
              <a:latin typeface="Times New Roman" charset="0"/>
              <a:ea typeface="PMingLiU" charset="0"/>
              <a:cs typeface="+mn-cs"/>
            </a:endParaRPr>
          </a:p>
        </p:txBody>
      </p:sp>
    </p:spTree>
    <p:extLst>
      <p:ext uri="{BB962C8B-B14F-4D97-AF65-F5344CB8AC3E}">
        <p14:creationId xmlns:p14="http://schemas.microsoft.com/office/powerpoint/2010/main" val="1696310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fr-FR"/>
              <a:t>Modifiez le style du titre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7" name="Date Placeholder 6"/>
          <p:cNvSpPr>
            <a:spLocks noGrp="1"/>
          </p:cNvSpPr>
          <p:nvPr>
            <p:ph type="dt" sz="half" idx="10"/>
          </p:nvPr>
        </p:nvSpPr>
        <p:spPr/>
        <p:txBody>
          <a:bodyPr/>
          <a:lstStyle/>
          <a:p>
            <a:fld id="{F8CA9073-06DF-B34A-B44D-9D1897D35E36}" type="datetime1">
              <a:rPr lang="de-CH" smtClean="0"/>
              <a:t>14.08.2025</a:t>
            </a:fld>
            <a:endParaRPr lang="fr-FR" dirty="0"/>
          </a:p>
        </p:txBody>
      </p:sp>
      <p:sp>
        <p:nvSpPr>
          <p:cNvPr id="8" name="Footer Placeholder 7"/>
          <p:cNvSpPr>
            <a:spLocks noGrp="1"/>
          </p:cNvSpPr>
          <p:nvPr>
            <p:ph type="ftr" sz="quarter" idx="11"/>
          </p:nvPr>
        </p:nvSpPr>
        <p:spPr/>
        <p:txBody>
          <a:bodyPr/>
          <a:lstStyle/>
          <a:p>
            <a:r>
              <a:rPr lang="fr-FR"/>
              <a:t>EFT-C module I, February 2021, WOLDARSKY</a:t>
            </a:r>
            <a:endParaRPr lang="fr-FR" dirty="0"/>
          </a:p>
        </p:txBody>
      </p:sp>
      <p:sp>
        <p:nvSpPr>
          <p:cNvPr id="9" name="Slide Number Placeholder 8"/>
          <p:cNvSpPr>
            <a:spLocks noGrp="1"/>
          </p:cNvSpPr>
          <p:nvPr>
            <p:ph type="sldNum" sz="quarter" idx="12"/>
          </p:nvPr>
        </p:nvSpPr>
        <p:spPr/>
        <p:txBody>
          <a:bodyPr/>
          <a:lstStyle/>
          <a:p>
            <a:fld id="{37835547-5C7D-47D7-9EED-E93C2B0BBA02}" type="slidenum">
              <a:rPr lang="fr-FR" smtClean="0"/>
              <a:t>‹nr.›</a:t>
            </a:fld>
            <a:endParaRPr lang="fr-FR" dirty="0"/>
          </a:p>
        </p:txBody>
      </p:sp>
    </p:spTree>
    <p:extLst>
      <p:ext uri="{BB962C8B-B14F-4D97-AF65-F5344CB8AC3E}">
        <p14:creationId xmlns:p14="http://schemas.microsoft.com/office/powerpoint/2010/main" val="3156736378"/>
      </p:ext>
    </p:extLst>
  </p:cSld>
  <p:clrMapOvr>
    <a:overrideClrMapping bg1="dk1" tx1="lt1" bg2="dk2" tx2="lt2" accent1="accent1" accent2="accent2" accent3="accent3" accent4="accent4" accent5="accent5" accent6="accent6" hlink="hlink" folHlink="folHlink"/>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8CA9073-06DF-B34A-B44D-9D1897D35E36}" type="datetime1">
              <a:rPr lang="de-CH" smtClean="0"/>
              <a:t>14.08.2025</a:t>
            </a:fld>
            <a:endParaRPr lang="fr-FR" dirty="0"/>
          </a:p>
        </p:txBody>
      </p:sp>
      <p:sp>
        <p:nvSpPr>
          <p:cNvPr id="5" name="Footer Placeholder 4"/>
          <p:cNvSpPr>
            <a:spLocks noGrp="1"/>
          </p:cNvSpPr>
          <p:nvPr>
            <p:ph type="ftr" sz="quarter" idx="11"/>
          </p:nvPr>
        </p:nvSpPr>
        <p:spPr/>
        <p:txBody>
          <a:bodyPr/>
          <a:lstStyle/>
          <a:p>
            <a:r>
              <a:rPr lang="fr-FR"/>
              <a:t>EFT-C module I, February 2021, WOLDARSKY</a:t>
            </a:r>
            <a:endParaRPr lang="fr-FR" dirty="0"/>
          </a:p>
        </p:txBody>
      </p:sp>
      <p:sp>
        <p:nvSpPr>
          <p:cNvPr id="6" name="Slide Number Placeholder 5"/>
          <p:cNvSpPr>
            <a:spLocks noGrp="1"/>
          </p:cNvSpPr>
          <p:nvPr>
            <p:ph type="sldNum" sz="quarter" idx="12"/>
          </p:nvPr>
        </p:nvSpPr>
        <p:spPr/>
        <p:txBody>
          <a:bodyPr/>
          <a:lstStyle/>
          <a:p>
            <a:fld id="{37835547-5C7D-47D7-9EED-E93C2B0BBA02}" type="slidenum">
              <a:rPr lang="fr-FR" smtClean="0"/>
              <a:t>‹nr.›</a:t>
            </a:fld>
            <a:endParaRPr lang="fr-FR" dirty="0"/>
          </a:p>
        </p:txBody>
      </p:sp>
    </p:spTree>
    <p:extLst>
      <p:ext uri="{BB962C8B-B14F-4D97-AF65-F5344CB8AC3E}">
        <p14:creationId xmlns:p14="http://schemas.microsoft.com/office/powerpoint/2010/main" val="1733440683"/>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8CA9073-06DF-B34A-B44D-9D1897D35E36}" type="datetime1">
              <a:rPr lang="de-CH" smtClean="0"/>
              <a:t>14.08.2025</a:t>
            </a:fld>
            <a:endParaRPr lang="fr-FR" dirty="0"/>
          </a:p>
        </p:txBody>
      </p:sp>
      <p:sp>
        <p:nvSpPr>
          <p:cNvPr id="5" name="Footer Placeholder 4"/>
          <p:cNvSpPr>
            <a:spLocks noGrp="1"/>
          </p:cNvSpPr>
          <p:nvPr>
            <p:ph type="ftr" sz="quarter" idx="11"/>
          </p:nvPr>
        </p:nvSpPr>
        <p:spPr/>
        <p:txBody>
          <a:bodyPr/>
          <a:lstStyle/>
          <a:p>
            <a:r>
              <a:rPr lang="fr-FR"/>
              <a:t>EFT-C module I, February 2021, WOLDARSKY</a:t>
            </a:r>
            <a:endParaRPr lang="fr-FR" dirty="0"/>
          </a:p>
        </p:txBody>
      </p:sp>
      <p:sp>
        <p:nvSpPr>
          <p:cNvPr id="6" name="Slide Number Placeholder 5"/>
          <p:cNvSpPr>
            <a:spLocks noGrp="1"/>
          </p:cNvSpPr>
          <p:nvPr>
            <p:ph type="sldNum" sz="quarter" idx="12"/>
          </p:nvPr>
        </p:nvSpPr>
        <p:spPr/>
        <p:txBody>
          <a:bodyPr/>
          <a:lstStyle/>
          <a:p>
            <a:fld id="{37835547-5C7D-47D7-9EED-E93C2B0BBA02}" type="slidenum">
              <a:rPr lang="fr-FR" smtClean="0"/>
              <a:t>‹nr.›</a:t>
            </a:fld>
            <a:endParaRPr lang="fr-FR" dirty="0"/>
          </a:p>
        </p:txBody>
      </p:sp>
    </p:spTree>
    <p:extLst>
      <p:ext uri="{BB962C8B-B14F-4D97-AF65-F5344CB8AC3E}">
        <p14:creationId xmlns:p14="http://schemas.microsoft.com/office/powerpoint/2010/main" val="1436869607"/>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0796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6747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68171" y="408373"/>
            <a:ext cx="11014229" cy="103942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68171" y="1722438"/>
            <a:ext cx="5386917"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68171" y="2438400"/>
            <a:ext cx="5386917"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722438"/>
            <a:ext cx="5389033"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438400"/>
            <a:ext cx="5389033"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A0E50B-3A7A-D541-806D-9C81A2473366}" type="datetime1">
              <a:rPr lang="x-none" smtClean="0"/>
              <a:t>14-08-2025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C24AD8-A7AC-CD41-8962-1BCFFE201B1B}" type="slidenum">
              <a:rPr lang="en-US" smtClean="0"/>
              <a:pPr/>
              <a:t>‹nr.›</a:t>
            </a:fld>
            <a:endParaRPr lang="en-US"/>
          </a:p>
        </p:txBody>
      </p:sp>
    </p:spTree>
    <p:extLst>
      <p:ext uri="{BB962C8B-B14F-4D97-AF65-F5344CB8AC3E}">
        <p14:creationId xmlns:p14="http://schemas.microsoft.com/office/powerpoint/2010/main" val="1631993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F8CA9073-06DF-B34A-B44D-9D1897D35E36}" type="datetime1">
              <a:rPr lang="de-CH" smtClean="0"/>
              <a:t>14.08.2025</a:t>
            </a:fld>
            <a:endParaRPr lang="fr-FR" dirty="0"/>
          </a:p>
        </p:txBody>
      </p:sp>
      <p:sp>
        <p:nvSpPr>
          <p:cNvPr id="8" name="Footer Placeholder 7"/>
          <p:cNvSpPr>
            <a:spLocks noGrp="1"/>
          </p:cNvSpPr>
          <p:nvPr>
            <p:ph type="ftr" sz="quarter" idx="11"/>
          </p:nvPr>
        </p:nvSpPr>
        <p:spPr/>
        <p:txBody>
          <a:bodyPr/>
          <a:lstStyle/>
          <a:p>
            <a:r>
              <a:rPr lang="fr-FR"/>
              <a:t>EFT-C module I, February 2021, WOLDARSKY</a:t>
            </a:r>
            <a:endParaRPr lang="fr-FR" dirty="0"/>
          </a:p>
        </p:txBody>
      </p:sp>
      <p:sp>
        <p:nvSpPr>
          <p:cNvPr id="9" name="Slide Number Placeholder 8"/>
          <p:cNvSpPr>
            <a:spLocks noGrp="1"/>
          </p:cNvSpPr>
          <p:nvPr>
            <p:ph type="sldNum" sz="quarter" idx="12"/>
          </p:nvPr>
        </p:nvSpPr>
        <p:spPr/>
        <p:txBody>
          <a:bodyPr/>
          <a:lstStyle/>
          <a:p>
            <a:fld id="{37835547-5C7D-47D7-9EED-E93C2B0BBA02}" type="slidenum">
              <a:rPr lang="fr-FR" smtClean="0"/>
              <a:t>‹nr.›</a:t>
            </a:fld>
            <a:endParaRPr lang="fr-FR" dirty="0"/>
          </a:p>
        </p:txBody>
      </p:sp>
    </p:spTree>
    <p:extLst>
      <p:ext uri="{BB962C8B-B14F-4D97-AF65-F5344CB8AC3E}">
        <p14:creationId xmlns:p14="http://schemas.microsoft.com/office/powerpoint/2010/main" val="3650531086"/>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fr-FR"/>
              <a:t>Modifiez le style du titre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7" name="Date Placeholder 6"/>
          <p:cNvSpPr>
            <a:spLocks noGrp="1"/>
          </p:cNvSpPr>
          <p:nvPr>
            <p:ph type="dt" sz="half" idx="10"/>
          </p:nvPr>
        </p:nvSpPr>
        <p:spPr/>
        <p:txBody>
          <a:bodyPr/>
          <a:lstStyle/>
          <a:p>
            <a:fld id="{F8CA9073-06DF-B34A-B44D-9D1897D35E36}" type="datetime1">
              <a:rPr lang="de-CH" smtClean="0"/>
              <a:t>14.08.2025</a:t>
            </a:fld>
            <a:endParaRPr lang="fr-FR" dirty="0"/>
          </a:p>
        </p:txBody>
      </p:sp>
      <p:sp>
        <p:nvSpPr>
          <p:cNvPr id="8" name="Footer Placeholder 7"/>
          <p:cNvSpPr>
            <a:spLocks noGrp="1"/>
          </p:cNvSpPr>
          <p:nvPr>
            <p:ph type="ftr" sz="quarter" idx="11"/>
          </p:nvPr>
        </p:nvSpPr>
        <p:spPr/>
        <p:txBody>
          <a:bodyPr/>
          <a:lstStyle/>
          <a:p>
            <a:r>
              <a:rPr lang="fr-FR"/>
              <a:t>EFT-C module I, February 2021, WOLDARSKY</a:t>
            </a:r>
            <a:endParaRPr lang="fr-FR" dirty="0"/>
          </a:p>
        </p:txBody>
      </p:sp>
      <p:sp>
        <p:nvSpPr>
          <p:cNvPr id="9" name="Slide Number Placeholder 8"/>
          <p:cNvSpPr>
            <a:spLocks noGrp="1"/>
          </p:cNvSpPr>
          <p:nvPr>
            <p:ph type="sldNum" sz="quarter" idx="12"/>
          </p:nvPr>
        </p:nvSpPr>
        <p:spPr/>
        <p:txBody>
          <a:bodyPr/>
          <a:lstStyle/>
          <a:p>
            <a:fld id="{37835547-5C7D-47D7-9EED-E93C2B0BBA02}" type="slidenum">
              <a:rPr lang="fr-FR" smtClean="0"/>
              <a:t>‹nr.›</a:t>
            </a:fld>
            <a:endParaRPr lang="fr-FR" dirty="0"/>
          </a:p>
        </p:txBody>
      </p:sp>
    </p:spTree>
    <p:extLst>
      <p:ext uri="{BB962C8B-B14F-4D97-AF65-F5344CB8AC3E}">
        <p14:creationId xmlns:p14="http://schemas.microsoft.com/office/powerpoint/2010/main" val="3427286641"/>
      </p:ext>
    </p:extLst>
  </p:cSld>
  <p:clrMapOvr>
    <a:overrideClrMapping bg1="dk1" tx1="lt1" bg2="dk2" tx2="lt2" accent1="accent1" accent2="accent2" accent3="accent3" accent4="accent4" accent5="accent5" accent6="accent6" hlink="hlink" folHlink="folHlink"/>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8" name="Date Placeholder 7"/>
          <p:cNvSpPr>
            <a:spLocks noGrp="1"/>
          </p:cNvSpPr>
          <p:nvPr>
            <p:ph type="dt" sz="half" idx="10"/>
          </p:nvPr>
        </p:nvSpPr>
        <p:spPr/>
        <p:txBody>
          <a:bodyPr/>
          <a:lstStyle/>
          <a:p>
            <a:fld id="{F8CA9073-06DF-B34A-B44D-9D1897D35E36}" type="datetime1">
              <a:rPr lang="de-CH" smtClean="0"/>
              <a:t>14.08.2025</a:t>
            </a:fld>
            <a:endParaRPr lang="fr-FR" dirty="0"/>
          </a:p>
        </p:txBody>
      </p:sp>
      <p:sp>
        <p:nvSpPr>
          <p:cNvPr id="9" name="Footer Placeholder 8"/>
          <p:cNvSpPr>
            <a:spLocks noGrp="1"/>
          </p:cNvSpPr>
          <p:nvPr>
            <p:ph type="ftr" sz="quarter" idx="11"/>
          </p:nvPr>
        </p:nvSpPr>
        <p:spPr/>
        <p:txBody>
          <a:bodyPr/>
          <a:lstStyle/>
          <a:p>
            <a:r>
              <a:rPr lang="fr-FR"/>
              <a:t>EFT-C module I, February 2021, WOLDARSKY</a:t>
            </a:r>
            <a:endParaRPr lang="fr-FR" dirty="0"/>
          </a:p>
        </p:txBody>
      </p:sp>
      <p:sp>
        <p:nvSpPr>
          <p:cNvPr id="10" name="Slide Number Placeholder 9"/>
          <p:cNvSpPr>
            <a:spLocks noGrp="1"/>
          </p:cNvSpPr>
          <p:nvPr>
            <p:ph type="sldNum" sz="quarter" idx="12"/>
          </p:nvPr>
        </p:nvSpPr>
        <p:spPr/>
        <p:txBody>
          <a:bodyPr/>
          <a:lstStyle/>
          <a:p>
            <a:fld id="{37835547-5C7D-47D7-9EED-E93C2B0BBA02}" type="slidenum">
              <a:rPr lang="fr-FR" smtClean="0"/>
              <a:t>‹nr.›</a:t>
            </a:fld>
            <a:endParaRPr lang="fr-FR" dirty="0"/>
          </a:p>
        </p:txBody>
      </p:sp>
    </p:spTree>
    <p:extLst>
      <p:ext uri="{BB962C8B-B14F-4D97-AF65-F5344CB8AC3E}">
        <p14:creationId xmlns:p14="http://schemas.microsoft.com/office/powerpoint/2010/main" val="2363660573"/>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583436" y="3143250"/>
            <a:ext cx="4270248" cy="259677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7" name="Date Placeholder 6"/>
          <p:cNvSpPr>
            <a:spLocks noGrp="1"/>
          </p:cNvSpPr>
          <p:nvPr>
            <p:ph type="dt" sz="half" idx="10"/>
          </p:nvPr>
        </p:nvSpPr>
        <p:spPr/>
        <p:txBody>
          <a:bodyPr/>
          <a:lstStyle/>
          <a:p>
            <a:fld id="{F8CA9073-06DF-B34A-B44D-9D1897D35E36}" type="datetime1">
              <a:rPr lang="de-CH" smtClean="0"/>
              <a:t>14.08.2025</a:t>
            </a:fld>
            <a:endParaRPr lang="fr-FR" dirty="0"/>
          </a:p>
        </p:txBody>
      </p:sp>
      <p:sp>
        <p:nvSpPr>
          <p:cNvPr id="8" name="Footer Placeholder 7"/>
          <p:cNvSpPr>
            <a:spLocks noGrp="1"/>
          </p:cNvSpPr>
          <p:nvPr>
            <p:ph type="ftr" sz="quarter" idx="11"/>
          </p:nvPr>
        </p:nvSpPr>
        <p:spPr/>
        <p:txBody>
          <a:bodyPr/>
          <a:lstStyle/>
          <a:p>
            <a:r>
              <a:rPr lang="fr-FR"/>
              <a:t>EFT-C module I, February 2021, WOLDARSKY</a:t>
            </a:r>
            <a:endParaRPr lang="fr-FR" dirty="0"/>
          </a:p>
        </p:txBody>
      </p:sp>
      <p:sp>
        <p:nvSpPr>
          <p:cNvPr id="9" name="Slide Number Placeholder 8"/>
          <p:cNvSpPr>
            <a:spLocks noGrp="1"/>
          </p:cNvSpPr>
          <p:nvPr>
            <p:ph type="sldNum" sz="quarter" idx="12"/>
          </p:nvPr>
        </p:nvSpPr>
        <p:spPr/>
        <p:txBody>
          <a:bodyPr/>
          <a:lstStyle/>
          <a:p>
            <a:fld id="{37835547-5C7D-47D7-9EED-E93C2B0BBA02}" type="slidenum">
              <a:rPr lang="fr-FR" smtClean="0"/>
              <a:t>‹nr.›</a:t>
            </a:fld>
            <a:endParaRPr lang="fr-FR" dirty="0"/>
          </a:p>
        </p:txBody>
      </p:sp>
      <p:sp>
        <p:nvSpPr>
          <p:cNvPr id="10" name="Title 9"/>
          <p:cNvSpPr>
            <a:spLocks noGrp="1"/>
          </p:cNvSpPr>
          <p:nvPr>
            <p:ph type="title"/>
          </p:nvPr>
        </p:nvSpPr>
        <p:spPr/>
        <p:txBody>
          <a:bodyPr/>
          <a:lstStyle/>
          <a:p>
            <a:r>
              <a:rPr lang="fr-FR"/>
              <a:t>Modifiez le style du titre</a:t>
            </a:r>
            <a:endParaRPr lang="en-US" dirty="0"/>
          </a:p>
        </p:txBody>
      </p:sp>
    </p:spTree>
    <p:extLst>
      <p:ext uri="{BB962C8B-B14F-4D97-AF65-F5344CB8AC3E}">
        <p14:creationId xmlns:p14="http://schemas.microsoft.com/office/powerpoint/2010/main" val="2128306657"/>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F8CA9073-06DF-B34A-B44D-9D1897D35E36}" type="datetime1">
              <a:rPr lang="de-CH" smtClean="0"/>
              <a:t>14.08.2025</a:t>
            </a:fld>
            <a:endParaRPr lang="fr-FR" dirty="0"/>
          </a:p>
        </p:txBody>
      </p:sp>
      <p:sp>
        <p:nvSpPr>
          <p:cNvPr id="4" name="Footer Placeholder 3"/>
          <p:cNvSpPr>
            <a:spLocks noGrp="1"/>
          </p:cNvSpPr>
          <p:nvPr>
            <p:ph type="ftr" sz="quarter" idx="11"/>
          </p:nvPr>
        </p:nvSpPr>
        <p:spPr/>
        <p:txBody>
          <a:bodyPr/>
          <a:lstStyle/>
          <a:p>
            <a:r>
              <a:rPr lang="fr-FR"/>
              <a:t>EFT-C module I, February 2021, WOLDARSKY</a:t>
            </a:r>
            <a:endParaRPr lang="fr-FR" dirty="0"/>
          </a:p>
        </p:txBody>
      </p:sp>
      <p:sp>
        <p:nvSpPr>
          <p:cNvPr id="5" name="Slide Number Placeholder 4"/>
          <p:cNvSpPr>
            <a:spLocks noGrp="1"/>
          </p:cNvSpPr>
          <p:nvPr>
            <p:ph type="sldNum" sz="quarter" idx="12"/>
          </p:nvPr>
        </p:nvSpPr>
        <p:spPr/>
        <p:txBody>
          <a:bodyPr/>
          <a:lstStyle/>
          <a:p>
            <a:fld id="{37835547-5C7D-47D7-9EED-E93C2B0BBA02}" type="slidenum">
              <a:rPr lang="fr-FR" smtClean="0"/>
              <a:t>‹nr.›</a:t>
            </a:fld>
            <a:endParaRPr lang="fr-FR" dirty="0"/>
          </a:p>
        </p:txBody>
      </p:sp>
    </p:spTree>
    <p:extLst>
      <p:ext uri="{BB962C8B-B14F-4D97-AF65-F5344CB8AC3E}">
        <p14:creationId xmlns:p14="http://schemas.microsoft.com/office/powerpoint/2010/main" val="3140107024"/>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CA9073-06DF-B34A-B44D-9D1897D35E36}" type="datetime1">
              <a:rPr lang="de-CH" smtClean="0"/>
              <a:t>14.08.2025</a:t>
            </a:fld>
            <a:endParaRPr lang="fr-FR" dirty="0"/>
          </a:p>
        </p:txBody>
      </p:sp>
      <p:sp>
        <p:nvSpPr>
          <p:cNvPr id="3" name="Footer Placeholder 2"/>
          <p:cNvSpPr>
            <a:spLocks noGrp="1"/>
          </p:cNvSpPr>
          <p:nvPr>
            <p:ph type="ftr" sz="quarter" idx="11"/>
          </p:nvPr>
        </p:nvSpPr>
        <p:spPr/>
        <p:txBody>
          <a:bodyPr/>
          <a:lstStyle/>
          <a:p>
            <a:r>
              <a:rPr lang="fr-FR"/>
              <a:t>EFT-C module I, February 2021, WOLDARSKY</a:t>
            </a:r>
            <a:endParaRPr lang="fr-FR" dirty="0"/>
          </a:p>
        </p:txBody>
      </p:sp>
      <p:sp>
        <p:nvSpPr>
          <p:cNvPr id="4" name="Slide Number Placeholder 3"/>
          <p:cNvSpPr>
            <a:spLocks noGrp="1"/>
          </p:cNvSpPr>
          <p:nvPr>
            <p:ph type="sldNum" sz="quarter" idx="12"/>
          </p:nvPr>
        </p:nvSpPr>
        <p:spPr/>
        <p:txBody>
          <a:bodyPr/>
          <a:lstStyle/>
          <a:p>
            <a:fld id="{37835547-5C7D-47D7-9EED-E93C2B0BBA02}" type="slidenum">
              <a:rPr lang="fr-FR" smtClean="0"/>
              <a:t>‹nr.›</a:t>
            </a:fld>
            <a:endParaRPr lang="fr-FR" dirty="0"/>
          </a:p>
        </p:txBody>
      </p:sp>
    </p:spTree>
    <p:extLst>
      <p:ext uri="{BB962C8B-B14F-4D97-AF65-F5344CB8AC3E}">
        <p14:creationId xmlns:p14="http://schemas.microsoft.com/office/powerpoint/2010/main" val="590091822"/>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fr-FR"/>
              <a:t>Modifiez le style du titre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F8CA9073-06DF-B34A-B44D-9D1897D35E36}" type="datetime1">
              <a:rPr lang="de-CH" smtClean="0"/>
              <a:t>14.08.2025</a:t>
            </a:fld>
            <a:endParaRPr lang="fr-FR" dirty="0"/>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r>
              <a:rPr lang="fr-FR"/>
              <a:t>EFT-C module I, February 2021, WOLDARSKY</a:t>
            </a:r>
            <a:endParaRPr lang="fr-FR" dirty="0"/>
          </a:p>
        </p:txBody>
      </p:sp>
      <p:sp>
        <p:nvSpPr>
          <p:cNvPr id="7" name="Slide Number Placeholder 6"/>
          <p:cNvSpPr>
            <a:spLocks noGrp="1"/>
          </p:cNvSpPr>
          <p:nvPr>
            <p:ph type="sldNum" sz="quarter" idx="12"/>
          </p:nvPr>
        </p:nvSpPr>
        <p:spPr/>
        <p:txBody>
          <a:bodyPr/>
          <a:lstStyle/>
          <a:p>
            <a:fld id="{37835547-5C7D-47D7-9EED-E93C2B0BBA02}" type="slidenum">
              <a:rPr lang="fr-FR" smtClean="0"/>
              <a:t>‹nr.›</a:t>
            </a:fld>
            <a:endParaRPr lang="fr-FR" dirty="0"/>
          </a:p>
        </p:txBody>
      </p:sp>
    </p:spTree>
    <p:extLst>
      <p:ext uri="{BB962C8B-B14F-4D97-AF65-F5344CB8AC3E}">
        <p14:creationId xmlns:p14="http://schemas.microsoft.com/office/powerpoint/2010/main" val="2649045845"/>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F8CA9073-06DF-B34A-B44D-9D1897D35E36}" type="datetime1">
              <a:rPr lang="de-CH" smtClean="0"/>
              <a:t>14.08.2025</a:t>
            </a:fld>
            <a:endParaRPr lang="fr-FR" dirty="0"/>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r>
              <a:rPr lang="fr-FR"/>
              <a:t>EFT-C module I, February 2021, WOLDARSKY</a:t>
            </a:r>
            <a:endParaRPr lang="fr-FR" dirty="0"/>
          </a:p>
        </p:txBody>
      </p:sp>
      <p:sp>
        <p:nvSpPr>
          <p:cNvPr id="7" name="Slide Number Placeholder 6"/>
          <p:cNvSpPr>
            <a:spLocks noGrp="1"/>
          </p:cNvSpPr>
          <p:nvPr>
            <p:ph type="sldNum" sz="quarter" idx="12"/>
          </p:nvPr>
        </p:nvSpPr>
        <p:spPr/>
        <p:txBody>
          <a:bodyPr/>
          <a:lstStyle/>
          <a:p>
            <a:fld id="{37835547-5C7D-47D7-9EED-E93C2B0BBA02}" type="slidenum">
              <a:rPr lang="fr-FR" smtClean="0"/>
              <a:t>‹nr.›</a:t>
            </a:fld>
            <a:endParaRPr lang="fr-FR" dirty="0"/>
          </a:p>
        </p:txBody>
      </p:sp>
    </p:spTree>
    <p:extLst>
      <p:ext uri="{BB962C8B-B14F-4D97-AF65-F5344CB8AC3E}">
        <p14:creationId xmlns:p14="http://schemas.microsoft.com/office/powerpoint/2010/main" val="1628048220"/>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F8CA9073-06DF-B34A-B44D-9D1897D35E36}" type="datetime1">
              <a:rPr lang="de-CH" smtClean="0"/>
              <a:t>14.08.2025</a:t>
            </a:fld>
            <a:endParaRPr lang="fr-FR"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r>
              <a:rPr lang="fr-FR"/>
              <a:t>EFT-C module I, February 2021, WOLDARSKY</a:t>
            </a:r>
            <a:endParaRPr lang="fr-FR"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37835547-5C7D-47D7-9EED-E93C2B0BBA02}" type="slidenum">
              <a:rPr lang="fr-FR" smtClean="0"/>
              <a:t>‹nr.›</a:t>
            </a:fld>
            <a:endParaRPr lang="fr-FR" dirty="0"/>
          </a:p>
        </p:txBody>
      </p:sp>
    </p:spTree>
    <p:extLst>
      <p:ext uri="{BB962C8B-B14F-4D97-AF65-F5344CB8AC3E}">
        <p14:creationId xmlns:p14="http://schemas.microsoft.com/office/powerpoint/2010/main" val="23145786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dt="0"/>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hyperlink" Target="https://www.goodfreephotos.com/food/person-drinking-beverage.jpg.php"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4C85CE7-1BF6-4D44-A6EE-82EF63180844}"/>
              </a:ext>
            </a:extLst>
          </p:cNvPr>
          <p:cNvSpPr>
            <a:spLocks noGrp="1"/>
          </p:cNvSpPr>
          <p:nvPr>
            <p:ph type="title"/>
          </p:nvPr>
        </p:nvSpPr>
        <p:spPr/>
        <p:txBody>
          <a:bodyPr/>
          <a:lstStyle/>
          <a:p>
            <a:r>
              <a:rPr lang="en-US" dirty="0"/>
              <a:t>Working With Blocks</a:t>
            </a:r>
          </a:p>
        </p:txBody>
      </p:sp>
      <p:sp>
        <p:nvSpPr>
          <p:cNvPr id="7" name="Text Placeholder 6">
            <a:extLst>
              <a:ext uri="{FF2B5EF4-FFF2-40B4-BE49-F238E27FC236}">
                <a16:creationId xmlns:a16="http://schemas.microsoft.com/office/drawing/2014/main" id="{CCBECBAC-1A56-E84B-95CE-FE8DE704009B}"/>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BCDA2307-91ED-BB41-8913-AE7ADAF230F1}"/>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37835547-5C7D-47D7-9EED-E93C2B0BBA02}" type="slidenum">
              <a:rPr kumimoji="0" lang="fr-FR" sz="11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a:t>
            </a:fld>
            <a:endParaRPr kumimoji="0" lang="fr-FR" sz="11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900453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78015-65EE-8B49-B1D6-B86667D5A9EF}"/>
              </a:ext>
            </a:extLst>
          </p:cNvPr>
          <p:cNvSpPr>
            <a:spLocks noGrp="1"/>
          </p:cNvSpPr>
          <p:nvPr>
            <p:ph type="title"/>
          </p:nvPr>
        </p:nvSpPr>
        <p:spPr>
          <a:xfrm>
            <a:off x="197939" y="136354"/>
            <a:ext cx="9817429" cy="1188720"/>
          </a:xfrm>
        </p:spPr>
        <p:txBody>
          <a:bodyPr/>
          <a:lstStyle/>
          <a:p>
            <a:r>
              <a:rPr lang="en-US" dirty="0"/>
              <a:t>Eft skills used when Working With Blocks</a:t>
            </a:r>
          </a:p>
        </p:txBody>
      </p:sp>
      <p:sp>
        <p:nvSpPr>
          <p:cNvPr id="3" name="Content Placeholder 2">
            <a:extLst>
              <a:ext uri="{FF2B5EF4-FFF2-40B4-BE49-F238E27FC236}">
                <a16:creationId xmlns:a16="http://schemas.microsoft.com/office/drawing/2014/main" id="{335396AD-1BA8-E141-9C9E-E80664D4E49E}"/>
              </a:ext>
            </a:extLst>
          </p:cNvPr>
          <p:cNvSpPr>
            <a:spLocks noGrp="1"/>
          </p:cNvSpPr>
          <p:nvPr>
            <p:ph idx="1"/>
          </p:nvPr>
        </p:nvSpPr>
        <p:spPr>
          <a:xfrm>
            <a:off x="305516" y="1602889"/>
            <a:ext cx="11560169" cy="4883971"/>
          </a:xfrm>
        </p:spPr>
        <p:txBody>
          <a:bodyPr>
            <a:normAutofit/>
          </a:bodyPr>
          <a:lstStyle/>
          <a:p>
            <a:pPr marL="0" indent="0">
              <a:buNone/>
            </a:pPr>
            <a:r>
              <a:rPr lang="en-US" dirty="0"/>
              <a:t>  </a:t>
            </a:r>
          </a:p>
          <a:p>
            <a:pPr lvl="1"/>
            <a:r>
              <a:rPr lang="en-US" sz="2200" dirty="0"/>
              <a:t>What is happening behind the wall? </a:t>
            </a:r>
          </a:p>
          <a:p>
            <a:endParaRPr lang="en-US" dirty="0"/>
          </a:p>
          <a:p>
            <a:pPr lvl="1"/>
            <a:r>
              <a:rPr lang="en-US" sz="2200" dirty="0"/>
              <a:t>You have been mad???</a:t>
            </a:r>
          </a:p>
          <a:p>
            <a:pPr lvl="1"/>
            <a:r>
              <a:rPr lang="en-US" sz="2200" dirty="0"/>
              <a:t>So it is a place to gather yourself? (Understanding/Conjecturing about </a:t>
            </a:r>
            <a:r>
              <a:rPr lang="en-US" sz="2200" u="sng" dirty="0">
                <a:solidFill>
                  <a:srgbClr val="FF0000"/>
                </a:solidFill>
              </a:rPr>
              <a:t>FUNCTION </a:t>
            </a:r>
            <a:r>
              <a:rPr lang="en-US" sz="2200" dirty="0"/>
              <a:t>of the wall) </a:t>
            </a:r>
          </a:p>
          <a:p>
            <a:pPr lvl="1"/>
            <a:r>
              <a:rPr lang="en-US" sz="2200" dirty="0"/>
              <a:t>So you feel almost thwarted…defeated…? </a:t>
            </a:r>
          </a:p>
          <a:p>
            <a:pPr lvl="1"/>
            <a:r>
              <a:rPr lang="en-US" sz="2200" dirty="0"/>
              <a:t>I am angry but I don’t want to be…?</a:t>
            </a:r>
          </a:p>
          <a:p>
            <a:endParaRPr lang="en-US" sz="2200" dirty="0"/>
          </a:p>
          <a:p>
            <a:pPr lvl="1"/>
            <a:r>
              <a:rPr lang="en-US" sz="2200" dirty="0"/>
              <a:t>So I am going to withdraw in order to not be too angry as a way of not feeling </a:t>
            </a:r>
          </a:p>
          <a:p>
            <a:pPr lvl="1"/>
            <a:endParaRPr lang="en-US" dirty="0"/>
          </a:p>
          <a:p>
            <a:pPr lvl="1"/>
            <a:r>
              <a:rPr lang="en-US" sz="2200" dirty="0"/>
              <a:t>It’s as if it will be bad?... How so…? Is it a fear of retaliation? Or a fear of losing control?</a:t>
            </a:r>
            <a:r>
              <a:rPr lang="en-US" dirty="0"/>
              <a:t> </a:t>
            </a:r>
          </a:p>
        </p:txBody>
      </p:sp>
      <p:sp>
        <p:nvSpPr>
          <p:cNvPr id="5" name="Slide Number Placeholder 4">
            <a:extLst>
              <a:ext uri="{FF2B5EF4-FFF2-40B4-BE49-F238E27FC236}">
                <a16:creationId xmlns:a16="http://schemas.microsoft.com/office/drawing/2014/main" id="{DBB41E0B-6508-AD4A-B82E-7352FFFEA161}"/>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37835547-5C7D-47D7-9EED-E93C2B0BBA02}" type="slidenum">
              <a:rPr kumimoji="0" lang="fr-FR" sz="11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10</a:t>
            </a:fld>
            <a:endParaRPr kumimoji="0" lang="fr-FR" sz="11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4" name="Rectangle 3">
            <a:extLst>
              <a:ext uri="{FF2B5EF4-FFF2-40B4-BE49-F238E27FC236}">
                <a16:creationId xmlns:a16="http://schemas.microsoft.com/office/drawing/2014/main" id="{1F50D1DD-AB8C-154F-B0DA-E6B3FE92BD75}"/>
              </a:ext>
            </a:extLst>
          </p:cNvPr>
          <p:cNvSpPr/>
          <p:nvPr/>
        </p:nvSpPr>
        <p:spPr>
          <a:xfrm>
            <a:off x="441063" y="1602890"/>
            <a:ext cx="3130475" cy="32541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Gill Sans MT" panose="020B0502020104020203"/>
                <a:ea typeface="+mn-ea"/>
                <a:cs typeface="+mn-cs"/>
              </a:rPr>
              <a:t>Exploratory Question</a:t>
            </a:r>
          </a:p>
        </p:txBody>
      </p:sp>
      <p:sp>
        <p:nvSpPr>
          <p:cNvPr id="6" name="Rectangle 5">
            <a:extLst>
              <a:ext uri="{FF2B5EF4-FFF2-40B4-BE49-F238E27FC236}">
                <a16:creationId xmlns:a16="http://schemas.microsoft.com/office/drawing/2014/main" id="{297BB8DA-2157-254D-8A91-095B6293C695}"/>
              </a:ext>
            </a:extLst>
          </p:cNvPr>
          <p:cNvSpPr/>
          <p:nvPr/>
        </p:nvSpPr>
        <p:spPr>
          <a:xfrm>
            <a:off x="431025" y="2484566"/>
            <a:ext cx="6862660" cy="32541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Gill Sans MT" panose="020B0502020104020203"/>
                <a:ea typeface="+mn-ea"/>
                <a:cs typeface="+mn-cs"/>
              </a:rPr>
              <a:t>Empathic Conjectures to explore feelings behind the wall</a:t>
            </a:r>
          </a:p>
        </p:txBody>
      </p:sp>
      <p:sp>
        <p:nvSpPr>
          <p:cNvPr id="7" name="Rectangle 6">
            <a:extLst>
              <a:ext uri="{FF2B5EF4-FFF2-40B4-BE49-F238E27FC236}">
                <a16:creationId xmlns:a16="http://schemas.microsoft.com/office/drawing/2014/main" id="{ABECBD15-E954-7149-B336-341F1809B09E}"/>
              </a:ext>
            </a:extLst>
          </p:cNvPr>
          <p:cNvSpPr/>
          <p:nvPr/>
        </p:nvSpPr>
        <p:spPr>
          <a:xfrm>
            <a:off x="441063" y="4723507"/>
            <a:ext cx="8681422" cy="32541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Gill Sans MT" panose="020B0502020104020203"/>
                <a:ea typeface="+mn-ea"/>
                <a:cs typeface="+mn-cs"/>
              </a:rPr>
              <a:t>Linking Behavior (withdrawal) to emotion regulation (underlying feelings)</a:t>
            </a:r>
          </a:p>
        </p:txBody>
      </p:sp>
      <p:sp>
        <p:nvSpPr>
          <p:cNvPr id="8" name="Rectangle 7">
            <a:extLst>
              <a:ext uri="{FF2B5EF4-FFF2-40B4-BE49-F238E27FC236}">
                <a16:creationId xmlns:a16="http://schemas.microsoft.com/office/drawing/2014/main" id="{026A1B7D-ED0B-A348-BF95-0752F18BD95D}"/>
              </a:ext>
            </a:extLst>
          </p:cNvPr>
          <p:cNvSpPr/>
          <p:nvPr/>
        </p:nvSpPr>
        <p:spPr>
          <a:xfrm>
            <a:off x="431025" y="5629845"/>
            <a:ext cx="7518876" cy="32541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Gill Sans MT" panose="020B0502020104020203"/>
                <a:ea typeface="+mn-ea"/>
                <a:cs typeface="+mn-cs"/>
              </a:rPr>
              <a:t>Identifying and Exploring the Fear Inherent in the Block</a:t>
            </a:r>
          </a:p>
        </p:txBody>
      </p:sp>
    </p:spTree>
    <p:extLst>
      <p:ext uri="{BB962C8B-B14F-4D97-AF65-F5344CB8AC3E}">
        <p14:creationId xmlns:p14="http://schemas.microsoft.com/office/powerpoint/2010/main" val="2046386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7B08816B-BB88-35C4-853B-8F2E4CD6F37F}"/>
              </a:ext>
            </a:extLst>
          </p:cNvPr>
          <p:cNvSpPr txBox="1">
            <a:spLocks/>
          </p:cNvSpPr>
          <p:nvPr/>
        </p:nvSpPr>
        <p:spPr>
          <a:xfrm>
            <a:off x="1919281" y="417518"/>
            <a:ext cx="8377237" cy="887412"/>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marL="0" marR="0" lvl="0" indent="0" algn="ctr" defTabSz="914400" rtl="0" eaLnBrk="1" fontAlgn="auto" latinLnBrk="0" hangingPunct="1">
              <a:lnSpc>
                <a:spcPts val="58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E5E5E"/>
                </a:solidFill>
                <a:effectLst/>
                <a:uLnTx/>
                <a:uFillTx/>
                <a:latin typeface="Gill Sans MT" panose="020B0502020104020203"/>
                <a:ea typeface="+mj-ea"/>
                <a:cs typeface="+mj-cs"/>
              </a:rPr>
              <a:t>Overcoming Self-interruption</a:t>
            </a:r>
          </a:p>
        </p:txBody>
      </p:sp>
      <p:sp>
        <p:nvSpPr>
          <p:cNvPr id="3" name="Content Placeholder 2">
            <a:extLst>
              <a:ext uri="{FF2B5EF4-FFF2-40B4-BE49-F238E27FC236}">
                <a16:creationId xmlns:a16="http://schemas.microsoft.com/office/drawing/2014/main" id="{855F22F0-7F13-56D2-9A17-8EFB7DBC8926}"/>
              </a:ext>
            </a:extLst>
          </p:cNvPr>
          <p:cNvSpPr txBox="1">
            <a:spLocks/>
          </p:cNvSpPr>
          <p:nvPr/>
        </p:nvSpPr>
        <p:spPr>
          <a:xfrm>
            <a:off x="1097280" y="1482433"/>
            <a:ext cx="9630519" cy="5404150"/>
          </a:xfr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11430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1" i="1" u="none" strike="noStrike" kern="1200" cap="none" spc="0" normalizeH="0" baseline="0" noProof="0" dirty="0">
                <a:ln>
                  <a:noFill/>
                </a:ln>
                <a:solidFill>
                  <a:srgbClr val="5E5E5E"/>
                </a:solidFill>
                <a:effectLst/>
                <a:uLnTx/>
                <a:uFillTx/>
                <a:latin typeface="Gill Sans MT" panose="020B0502020104020203"/>
                <a:ea typeface="+mn-ea"/>
                <a:cs typeface="+mn-cs"/>
              </a:rPr>
              <a:t>Awareness of the how of Interruption: </a:t>
            </a:r>
            <a:r>
              <a:rPr kumimoji="0" lang="en-US" sz="2800" b="1" i="0" u="none" strike="noStrike" kern="1200" cap="none" spc="0" normalizeH="0" baseline="0" noProof="0" dirty="0">
                <a:ln>
                  <a:noFill/>
                </a:ln>
                <a:solidFill>
                  <a:srgbClr val="5E5E5E"/>
                </a:solidFill>
                <a:effectLst/>
                <a:uLnTx/>
                <a:uFillTx/>
                <a:latin typeface="Gill Sans MT" panose="020B0502020104020203"/>
                <a:ea typeface="+mn-ea"/>
                <a:cs typeface="+mn-cs"/>
              </a:rPr>
              <a:t>Help client become aware of </a:t>
            </a:r>
            <a:r>
              <a:rPr kumimoji="0" lang="en-US" sz="2800" b="1" i="0" u="sng" strike="noStrike" kern="1200" cap="none" spc="0" normalizeH="0" baseline="0" noProof="0" dirty="0">
                <a:ln>
                  <a:noFill/>
                </a:ln>
                <a:solidFill>
                  <a:srgbClr val="5E5E5E"/>
                </a:solidFill>
                <a:effectLst/>
                <a:uLnTx/>
                <a:uFillTx/>
                <a:latin typeface="Gill Sans MT" panose="020B0502020104020203"/>
                <a:ea typeface="+mn-ea"/>
                <a:cs typeface="+mn-cs"/>
              </a:rPr>
              <a:t>how</a:t>
            </a:r>
            <a:r>
              <a:rPr kumimoji="0" lang="en-US" sz="2800" b="1" i="0" u="none" strike="noStrike" kern="1200" cap="none" spc="0" normalizeH="0" baseline="0" noProof="0" dirty="0">
                <a:ln>
                  <a:noFill/>
                </a:ln>
                <a:solidFill>
                  <a:srgbClr val="5E5E5E"/>
                </a:solidFill>
                <a:effectLst/>
                <a:uLnTx/>
                <a:uFillTx/>
                <a:latin typeface="Gill Sans MT" panose="020B0502020104020203"/>
                <a:ea typeface="+mn-ea"/>
                <a:cs typeface="+mn-cs"/>
              </a:rPr>
              <a:t> they are blocking, interrupting emotion</a:t>
            </a:r>
          </a:p>
          <a:p>
            <a:pPr marL="627063" marR="0" lvl="1" indent="0" algn="l" defTabSz="914400" rtl="0" eaLnBrk="1" fontAlgn="auto" latinLnBrk="0" hangingPunct="1">
              <a:lnSpc>
                <a:spcPct val="100000"/>
              </a:lnSpc>
              <a:spcBef>
                <a:spcPct val="20000"/>
              </a:spcBef>
              <a:spcAft>
                <a:spcPts val="0"/>
              </a:spcAft>
              <a:buClr>
                <a:srgbClr val="A6B727"/>
              </a:buClr>
              <a:buSzTx/>
              <a:buFont typeface="Courier New" pitchFamily="49" charset="0"/>
              <a:buNone/>
              <a:tabLst/>
              <a:defRPr/>
            </a:pPr>
            <a:r>
              <a:rPr kumimoji="0" lang="en-US" sz="2800" b="0" i="1" u="none" strike="noStrike" kern="1200" cap="none" spc="0" normalizeH="0" baseline="0" noProof="0" dirty="0">
                <a:ln>
                  <a:noFill/>
                </a:ln>
                <a:solidFill>
                  <a:srgbClr val="5E5E5E"/>
                </a:solidFill>
                <a:effectLst/>
                <a:uLnTx/>
                <a:uFillTx/>
                <a:latin typeface="Gill Sans MT" panose="020B0502020104020203"/>
                <a:ea typeface="+mn-ea"/>
                <a:cs typeface="+mn-cs"/>
              </a:rPr>
              <a:t>How do you stop yourself? Do you squeeze back your tears? Or do you say something to yourself? </a:t>
            </a:r>
          </a:p>
          <a:p>
            <a:pPr marL="742950" marR="0" lvl="1" indent="-285750" algn="l" defTabSz="914400" rtl="0" eaLnBrk="1" fontAlgn="auto" latinLnBrk="0" hangingPunct="1">
              <a:lnSpc>
                <a:spcPct val="100000"/>
              </a:lnSpc>
              <a:spcBef>
                <a:spcPct val="20000"/>
              </a:spcBef>
              <a:spcAft>
                <a:spcPts val="0"/>
              </a:spcAft>
              <a:buClr>
                <a:srgbClr val="5E5E5E"/>
              </a:buClr>
              <a:buSzTx/>
              <a:buFont typeface="Wingdings" pitchFamily="2" charset="2"/>
              <a:buChar char="§"/>
              <a:tabLst/>
              <a:defRPr/>
            </a:pPr>
            <a:r>
              <a:rPr kumimoji="0" lang="en-US" sz="2800" b="1" i="0" u="none" strike="noStrike" kern="1200" cap="none" spc="0" normalizeH="0" baseline="0" noProof="0" dirty="0">
                <a:ln>
                  <a:noFill/>
                </a:ln>
                <a:solidFill>
                  <a:srgbClr val="5E5E5E">
                    <a:lumMod val="60000"/>
                    <a:lumOff val="40000"/>
                  </a:srgbClr>
                </a:solidFill>
                <a:effectLst/>
                <a:uLnTx/>
                <a:uFillTx/>
                <a:latin typeface="Gill Sans MT" panose="020B0502020104020203"/>
                <a:ea typeface="+mn-ea"/>
                <a:cs typeface="+mn-cs"/>
              </a:rPr>
              <a:t>Cognitive Blocks</a:t>
            </a:r>
            <a:r>
              <a:rPr kumimoji="0" lang="en-US" sz="2800" b="0" i="0" u="none" strike="noStrike" kern="1200" cap="none" spc="0" normalizeH="0" baseline="0" noProof="0" dirty="0">
                <a:ln>
                  <a:noFill/>
                </a:ln>
                <a:solidFill>
                  <a:srgbClr val="5E5E5E">
                    <a:lumMod val="60000"/>
                    <a:lumOff val="40000"/>
                  </a:srgbClr>
                </a:solidFill>
                <a:effectLst/>
                <a:uLnTx/>
                <a:uFillTx/>
                <a:latin typeface="Gill Sans MT" panose="020B0502020104020203"/>
                <a:ea typeface="+mn-ea"/>
                <a:cs typeface="+mn-cs"/>
              </a:rPr>
              <a:t>: </a:t>
            </a:r>
            <a:r>
              <a:rPr kumimoji="0" lang="en-US" sz="2800" b="0" i="1" u="none" strike="noStrike" kern="1200" cap="none" spc="0" normalizeH="0" baseline="0" noProof="0" dirty="0">
                <a:ln>
                  <a:noFill/>
                </a:ln>
                <a:solidFill>
                  <a:srgbClr val="5E5E5E"/>
                </a:solidFill>
                <a:effectLst/>
                <a:uLnTx/>
                <a:uFillTx/>
                <a:latin typeface="Gill Sans MT" panose="020B0502020104020203"/>
                <a:ea typeface="+mn-ea"/>
                <a:cs typeface="+mn-cs"/>
              </a:rPr>
              <a:t>It’s weak to cry.</a:t>
            </a:r>
          </a:p>
          <a:p>
            <a:pPr marL="742950" marR="0" lvl="1" indent="-285750" algn="l" defTabSz="914400" rtl="0" eaLnBrk="1" fontAlgn="auto" latinLnBrk="0" hangingPunct="1">
              <a:lnSpc>
                <a:spcPct val="100000"/>
              </a:lnSpc>
              <a:spcBef>
                <a:spcPct val="20000"/>
              </a:spcBef>
              <a:spcAft>
                <a:spcPts val="0"/>
              </a:spcAft>
              <a:buClr>
                <a:srgbClr val="5E5E5E"/>
              </a:buClr>
              <a:buSzTx/>
              <a:buFont typeface="Wingdings" pitchFamily="2" charset="2"/>
              <a:buChar char="§"/>
              <a:tabLst/>
              <a:defRPr/>
            </a:pPr>
            <a:r>
              <a:rPr kumimoji="0" lang="en-US" sz="2800" b="1" i="0" u="none" strike="noStrike" kern="1200" cap="none" spc="0" normalizeH="0" baseline="0" noProof="0" dirty="0">
                <a:ln>
                  <a:noFill/>
                </a:ln>
                <a:solidFill>
                  <a:srgbClr val="5E5E5E">
                    <a:lumMod val="60000"/>
                    <a:lumOff val="40000"/>
                  </a:srgbClr>
                </a:solidFill>
                <a:effectLst/>
                <a:uLnTx/>
                <a:uFillTx/>
                <a:latin typeface="Gill Sans MT" panose="020B0502020104020203"/>
                <a:ea typeface="+mn-ea"/>
                <a:cs typeface="+mn-cs"/>
              </a:rPr>
              <a:t>Physiological Blocks: </a:t>
            </a:r>
            <a:r>
              <a:rPr kumimoji="0" lang="en-US" sz="2800" b="0" i="0" u="none" strike="noStrike" kern="1200" cap="none" spc="0" normalizeH="0" baseline="0" noProof="0" dirty="0">
                <a:ln>
                  <a:noFill/>
                </a:ln>
                <a:solidFill>
                  <a:srgbClr val="5E5E5E"/>
                </a:solidFill>
                <a:effectLst/>
                <a:uLnTx/>
                <a:uFillTx/>
                <a:latin typeface="Gill Sans MT" panose="020B0502020104020203"/>
                <a:ea typeface="+mn-ea"/>
                <a:cs typeface="+mn-cs"/>
              </a:rPr>
              <a:t>Squeezing back muscles in the jaw, holding one’s breath</a:t>
            </a:r>
          </a:p>
          <a:p>
            <a:pPr marL="742950" marR="0" lvl="1" indent="-285750" algn="l" defTabSz="914400" rtl="0" eaLnBrk="1" fontAlgn="auto" latinLnBrk="0" hangingPunct="1">
              <a:lnSpc>
                <a:spcPct val="100000"/>
              </a:lnSpc>
              <a:spcBef>
                <a:spcPct val="20000"/>
              </a:spcBef>
              <a:spcAft>
                <a:spcPts val="0"/>
              </a:spcAft>
              <a:buClr>
                <a:srgbClr val="5E5E5E"/>
              </a:buClr>
              <a:buSzTx/>
              <a:buFont typeface="Wingdings" pitchFamily="2" charset="2"/>
              <a:buChar char="§"/>
              <a:tabLst/>
              <a:defRPr/>
            </a:pPr>
            <a:r>
              <a:rPr kumimoji="0" lang="en-US" sz="2800" b="1" i="0" u="none" strike="noStrike" kern="1200" cap="none" spc="0" normalizeH="0" baseline="0" noProof="0" dirty="0">
                <a:ln>
                  <a:noFill/>
                </a:ln>
                <a:solidFill>
                  <a:srgbClr val="5E5E5E">
                    <a:lumMod val="60000"/>
                    <a:lumOff val="40000"/>
                  </a:srgbClr>
                </a:solidFill>
                <a:effectLst/>
                <a:uLnTx/>
                <a:uFillTx/>
                <a:latin typeface="Gill Sans MT" panose="020B0502020104020203"/>
                <a:ea typeface="+mn-ea"/>
                <a:cs typeface="+mn-cs"/>
              </a:rPr>
              <a:t>Behavioral Blocks: </a:t>
            </a:r>
            <a:r>
              <a:rPr kumimoji="0" lang="en-US" sz="2800" b="0" i="0" u="none" strike="noStrike" kern="1200" cap="none" spc="0" normalizeH="0" baseline="0" noProof="0" dirty="0">
                <a:ln>
                  <a:noFill/>
                </a:ln>
                <a:solidFill>
                  <a:srgbClr val="5E5E5E"/>
                </a:solidFill>
                <a:effectLst/>
                <a:uLnTx/>
                <a:uFillTx/>
                <a:latin typeface="Gill Sans MT" panose="020B0502020104020203"/>
                <a:ea typeface="+mn-ea"/>
                <a:cs typeface="+mn-cs"/>
              </a:rPr>
              <a:t>Changing the topic, laughing, making jokes, looking away</a:t>
            </a:r>
          </a:p>
          <a:p>
            <a:pPr marL="742950" marR="0" lvl="1" indent="-285750" algn="l" defTabSz="914400" rtl="0" eaLnBrk="1" fontAlgn="auto" latinLnBrk="0" hangingPunct="1">
              <a:lnSpc>
                <a:spcPct val="100000"/>
              </a:lnSpc>
              <a:spcBef>
                <a:spcPct val="20000"/>
              </a:spcBef>
              <a:spcAft>
                <a:spcPts val="0"/>
              </a:spcAft>
              <a:buClr>
                <a:srgbClr val="5E5E5E"/>
              </a:buClr>
              <a:buSzTx/>
              <a:buFont typeface="Wingdings" pitchFamily="2" charset="2"/>
              <a:buChar char="§"/>
              <a:tabLst/>
              <a:defRPr/>
            </a:pPr>
            <a:r>
              <a:rPr kumimoji="0" lang="en-US" sz="2800" b="1" i="0" u="none" strike="noStrike" kern="1200" cap="none" spc="0" normalizeH="0" baseline="0" noProof="0" dirty="0">
                <a:ln>
                  <a:noFill/>
                </a:ln>
                <a:solidFill>
                  <a:srgbClr val="5E5E5E">
                    <a:lumMod val="60000"/>
                    <a:lumOff val="40000"/>
                  </a:srgbClr>
                </a:solidFill>
                <a:effectLst/>
                <a:uLnTx/>
                <a:uFillTx/>
                <a:latin typeface="Gill Sans MT" panose="020B0502020104020203"/>
                <a:ea typeface="+mn-ea"/>
                <a:cs typeface="+mn-cs"/>
              </a:rPr>
              <a:t>Affective Blocks: </a:t>
            </a:r>
            <a:r>
              <a:rPr kumimoji="0" lang="en-US" sz="2800" b="0" i="0" u="none" strike="noStrike" kern="1200" cap="none" spc="0" normalizeH="0" baseline="0" noProof="0" dirty="0">
                <a:ln>
                  <a:noFill/>
                </a:ln>
                <a:solidFill>
                  <a:srgbClr val="5E5E5E"/>
                </a:solidFill>
                <a:effectLst/>
                <a:uLnTx/>
                <a:uFillTx/>
                <a:latin typeface="Gill Sans MT" panose="020B0502020104020203"/>
                <a:ea typeface="+mn-ea"/>
                <a:cs typeface="+mn-cs"/>
              </a:rPr>
              <a:t>Feeling anxious or angry, worrying - rather than feeling the underlying sadness</a:t>
            </a:r>
          </a:p>
        </p:txBody>
      </p:sp>
    </p:spTree>
    <p:extLst>
      <p:ext uri="{BB962C8B-B14F-4D97-AF65-F5344CB8AC3E}">
        <p14:creationId xmlns:p14="http://schemas.microsoft.com/office/powerpoint/2010/main" val="3503974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36AD2F6C-145A-583F-D992-06EADEF742C0}"/>
              </a:ext>
            </a:extLst>
          </p:cNvPr>
          <p:cNvSpPr txBox="1">
            <a:spLocks/>
          </p:cNvSpPr>
          <p:nvPr/>
        </p:nvSpPr>
        <p:spPr>
          <a:xfrm>
            <a:off x="1919281" y="417518"/>
            <a:ext cx="8377237" cy="887412"/>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marL="0" marR="0" lvl="0" indent="0" algn="ctr" defTabSz="914400" rtl="0" eaLnBrk="1" fontAlgn="auto" latinLnBrk="0" hangingPunct="1">
              <a:lnSpc>
                <a:spcPts val="58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E5E5E"/>
                </a:solidFill>
                <a:effectLst/>
                <a:uLnTx/>
                <a:uFillTx/>
                <a:latin typeface="Gill Sans MT" panose="020B0502020104020203"/>
                <a:ea typeface="+mj-ea"/>
                <a:cs typeface="+mj-cs"/>
              </a:rPr>
              <a:t>Overcoming Self-interruption</a:t>
            </a:r>
          </a:p>
        </p:txBody>
      </p:sp>
      <p:sp>
        <p:nvSpPr>
          <p:cNvPr id="3" name="Content Placeholder 2">
            <a:extLst>
              <a:ext uri="{FF2B5EF4-FFF2-40B4-BE49-F238E27FC236}">
                <a16:creationId xmlns:a16="http://schemas.microsoft.com/office/drawing/2014/main" id="{E51BF1D1-CF16-9ABF-3406-8486FACD452F}"/>
              </a:ext>
            </a:extLst>
          </p:cNvPr>
          <p:cNvSpPr txBox="1">
            <a:spLocks/>
          </p:cNvSpPr>
          <p:nvPr/>
        </p:nvSpPr>
        <p:spPr>
          <a:xfrm>
            <a:off x="1215614" y="1444618"/>
            <a:ext cx="10542493" cy="4953000"/>
          </a:xfrm>
        </p:spPr>
        <p:txBody>
          <a:bodyPr>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114300" marR="0" lvl="0" indent="0" algn="l" defTabSz="914400" rtl="0" eaLnBrk="1" fontAlgn="auto" latinLnBrk="0" hangingPunct="1">
              <a:lnSpc>
                <a:spcPct val="100000"/>
              </a:lnSpc>
              <a:spcBef>
                <a:spcPct val="20000"/>
              </a:spcBef>
              <a:spcAft>
                <a:spcPts val="0"/>
              </a:spcAft>
              <a:buClr>
                <a:srgbClr val="5E5E5E"/>
              </a:buClr>
              <a:buSzTx/>
              <a:buFont typeface="Arial" pitchFamily="34" charset="0"/>
              <a:buNone/>
              <a:tabLst/>
              <a:defRPr/>
            </a:pPr>
            <a:r>
              <a:rPr kumimoji="0" lang="en-US" sz="2800" b="1" i="1" u="none" strike="noStrike" kern="1200" cap="none" spc="0" normalizeH="0" baseline="0" noProof="0" dirty="0">
                <a:ln>
                  <a:noFill/>
                </a:ln>
                <a:solidFill>
                  <a:srgbClr val="5E5E5E"/>
                </a:solidFill>
                <a:effectLst/>
                <a:uLnTx/>
                <a:uFillTx/>
                <a:latin typeface="Gill Sans MT" panose="020B0502020104020203"/>
                <a:ea typeface="+mn-ea"/>
                <a:cs typeface="+mn-cs"/>
              </a:rPr>
              <a:t>Recognising Agency: </a:t>
            </a:r>
            <a:r>
              <a:rPr kumimoji="0" lang="en-US" sz="2800" b="1" i="0" u="none" strike="noStrike" kern="1200" cap="none" spc="0" normalizeH="0" baseline="0" noProof="0" dirty="0">
                <a:ln>
                  <a:noFill/>
                </a:ln>
                <a:solidFill>
                  <a:srgbClr val="5E5E5E"/>
                </a:solidFill>
                <a:effectLst/>
                <a:uLnTx/>
                <a:uFillTx/>
                <a:latin typeface="Gill Sans MT" panose="020B0502020104020203"/>
                <a:ea typeface="+mn-ea"/>
                <a:cs typeface="+mn-cs"/>
              </a:rPr>
              <a:t>Get clients to own what they do (the interruption)</a:t>
            </a:r>
          </a:p>
          <a:p>
            <a:pPr marL="742950" marR="0" lvl="1" indent="-285750" algn="l" defTabSz="914400" rtl="0" eaLnBrk="1" fontAlgn="auto" latinLnBrk="0" hangingPunct="1">
              <a:lnSpc>
                <a:spcPct val="100000"/>
              </a:lnSpc>
              <a:spcBef>
                <a:spcPct val="20000"/>
              </a:spcBef>
              <a:spcAft>
                <a:spcPts val="0"/>
              </a:spcAft>
              <a:buClr>
                <a:srgbClr val="5E5E5E"/>
              </a:buClr>
              <a:buSzTx/>
              <a:buFont typeface="Wingdings" pitchFamily="2" charset="2"/>
              <a:buChar char="§"/>
              <a:tabLst/>
              <a:defRPr/>
            </a:pPr>
            <a:r>
              <a:rPr kumimoji="0" lang="en-US" sz="2800" b="0" i="1" u="none" strike="noStrike" kern="1200" cap="none" spc="0" normalizeH="0" baseline="0" noProof="0" dirty="0">
                <a:ln>
                  <a:noFill/>
                </a:ln>
                <a:solidFill>
                  <a:srgbClr val="5E5E5E"/>
                </a:solidFill>
                <a:effectLst/>
                <a:uLnTx/>
                <a:uFillTx/>
                <a:latin typeface="Gill Sans MT" panose="020B0502020104020203"/>
                <a:ea typeface="+mn-ea"/>
                <a:cs typeface="+mn-cs"/>
              </a:rPr>
              <a:t>So you tell yourself that you are weak if you cry, try saying that out loud, ‘I am weak if I cry’.</a:t>
            </a:r>
          </a:p>
          <a:p>
            <a:pPr marL="868680" marR="0" lvl="1" indent="-457200" algn="l" defTabSz="914400" rtl="0" eaLnBrk="1" fontAlgn="auto" latinLnBrk="0" hangingPunct="1">
              <a:lnSpc>
                <a:spcPts val="1400"/>
              </a:lnSpc>
              <a:spcBef>
                <a:spcPct val="20000"/>
              </a:spcBef>
              <a:spcAft>
                <a:spcPts val="0"/>
              </a:spcAft>
              <a:buClr>
                <a:srgbClr val="5E5E5E"/>
              </a:buClr>
              <a:buSzTx/>
              <a:buFont typeface="Wingdings" pitchFamily="2" charset="2"/>
              <a:buChar char="§"/>
              <a:tabLst/>
              <a:defRPr/>
            </a:pPr>
            <a:endParaRPr kumimoji="0" lang="en-US" sz="2800" b="0" i="1" u="none" strike="noStrike" kern="1200" cap="none" spc="0" normalizeH="0" baseline="0" noProof="0" dirty="0">
              <a:ln>
                <a:noFill/>
              </a:ln>
              <a:solidFill>
                <a:srgbClr val="5E5E5E"/>
              </a:solidFill>
              <a:effectLst/>
              <a:uLnTx/>
              <a:uFillTx/>
              <a:latin typeface="Gill Sans MT" panose="020B0502020104020203"/>
              <a:ea typeface="+mn-ea"/>
              <a:cs typeface="+mn-cs"/>
            </a:endParaRPr>
          </a:p>
          <a:p>
            <a:pPr marL="742950" marR="0" lvl="1" indent="-285750" algn="l" defTabSz="914400" rtl="0" eaLnBrk="1" fontAlgn="auto" latinLnBrk="0" hangingPunct="1">
              <a:lnSpc>
                <a:spcPct val="100000"/>
              </a:lnSpc>
              <a:spcBef>
                <a:spcPct val="20000"/>
              </a:spcBef>
              <a:spcAft>
                <a:spcPts val="0"/>
              </a:spcAft>
              <a:buClr>
                <a:srgbClr val="5E5E5E"/>
              </a:buClr>
              <a:buSzTx/>
              <a:buFont typeface="Wingdings" pitchFamily="2" charset="2"/>
              <a:buChar char="§"/>
              <a:tabLst/>
              <a:defRPr/>
            </a:pPr>
            <a:r>
              <a:rPr kumimoji="0" lang="en-US" sz="2800" b="0" i="1" u="none" strike="noStrike" kern="1200" cap="none" spc="0" normalizeH="0" baseline="0" noProof="0" dirty="0">
                <a:ln>
                  <a:noFill/>
                </a:ln>
                <a:solidFill>
                  <a:srgbClr val="5E5E5E"/>
                </a:solidFill>
                <a:effectLst/>
                <a:uLnTx/>
                <a:uFillTx/>
                <a:latin typeface="Gill Sans MT" panose="020B0502020104020203"/>
                <a:ea typeface="+mn-ea"/>
                <a:cs typeface="+mn-cs"/>
              </a:rPr>
              <a:t>So you just held your breath when the sadness came up, can you hold your breath again now?</a:t>
            </a:r>
          </a:p>
          <a:p>
            <a:pPr marL="868680" marR="0" lvl="1" indent="-457200" algn="l" defTabSz="914400" rtl="0" eaLnBrk="1" fontAlgn="auto" latinLnBrk="0" hangingPunct="1">
              <a:lnSpc>
                <a:spcPts val="1400"/>
              </a:lnSpc>
              <a:spcBef>
                <a:spcPct val="20000"/>
              </a:spcBef>
              <a:spcAft>
                <a:spcPts val="0"/>
              </a:spcAft>
              <a:buClr>
                <a:srgbClr val="5E5E5E"/>
              </a:buClr>
              <a:buSzTx/>
              <a:buFont typeface="Wingdings" pitchFamily="2" charset="2"/>
              <a:buChar char="§"/>
              <a:tabLst/>
              <a:defRPr/>
            </a:pPr>
            <a:endParaRPr kumimoji="0" lang="en-US" sz="2800" b="0" i="1" u="none" strike="noStrike" kern="1200" cap="none" spc="0" normalizeH="0" baseline="0" noProof="0" dirty="0">
              <a:ln>
                <a:noFill/>
              </a:ln>
              <a:solidFill>
                <a:srgbClr val="5E5E5E"/>
              </a:solidFill>
              <a:effectLst/>
              <a:uLnTx/>
              <a:uFillTx/>
              <a:latin typeface="Gill Sans MT" panose="020B0502020104020203"/>
              <a:ea typeface="+mn-ea"/>
              <a:cs typeface="+mn-cs"/>
            </a:endParaRPr>
          </a:p>
          <a:p>
            <a:pPr marL="742950" marR="0" lvl="1" indent="-285750" algn="l" defTabSz="914400" rtl="0" eaLnBrk="1" fontAlgn="auto" latinLnBrk="0" hangingPunct="1">
              <a:lnSpc>
                <a:spcPct val="100000"/>
              </a:lnSpc>
              <a:spcBef>
                <a:spcPct val="20000"/>
              </a:spcBef>
              <a:spcAft>
                <a:spcPts val="0"/>
              </a:spcAft>
              <a:buClr>
                <a:srgbClr val="5E5E5E"/>
              </a:buClr>
              <a:buSzTx/>
              <a:buFont typeface="Wingdings" pitchFamily="2" charset="2"/>
              <a:buChar char="§"/>
              <a:tabLst/>
              <a:defRPr/>
            </a:pPr>
            <a:r>
              <a:rPr kumimoji="0" lang="en-US" sz="2800" b="0" i="1" u="none" strike="noStrike" kern="1200" cap="none" spc="0" normalizeH="0" baseline="0" noProof="0" dirty="0">
                <a:ln>
                  <a:noFill/>
                </a:ln>
                <a:solidFill>
                  <a:srgbClr val="5E5E5E"/>
                </a:solidFill>
                <a:effectLst/>
                <a:uLnTx/>
                <a:uFillTx/>
                <a:latin typeface="Gill Sans MT" panose="020B0502020104020203"/>
                <a:ea typeface="+mn-ea"/>
                <a:cs typeface="+mn-cs"/>
              </a:rPr>
              <a:t>So you just got angry when you felt vulnerable.  Can you do that again right now, tell her I’m angry.</a:t>
            </a:r>
          </a:p>
        </p:txBody>
      </p:sp>
    </p:spTree>
    <p:extLst>
      <p:ext uri="{BB962C8B-B14F-4D97-AF65-F5344CB8AC3E}">
        <p14:creationId xmlns:p14="http://schemas.microsoft.com/office/powerpoint/2010/main" val="4072595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418211D0-BB93-AD3F-4CF3-F588865F2B8F}"/>
              </a:ext>
            </a:extLst>
          </p:cNvPr>
          <p:cNvSpPr txBox="1">
            <a:spLocks/>
          </p:cNvSpPr>
          <p:nvPr/>
        </p:nvSpPr>
        <p:spPr>
          <a:xfrm>
            <a:off x="1919281" y="417518"/>
            <a:ext cx="8377237" cy="887412"/>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marL="0" marR="0" lvl="0" indent="0" algn="ctr" defTabSz="914400" rtl="0" eaLnBrk="1" fontAlgn="auto" latinLnBrk="0" hangingPunct="1">
              <a:lnSpc>
                <a:spcPts val="58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E5E5E"/>
                </a:solidFill>
                <a:effectLst/>
                <a:uLnTx/>
                <a:uFillTx/>
                <a:latin typeface="Gill Sans MT" panose="020B0502020104020203"/>
                <a:ea typeface="+mj-ea"/>
                <a:cs typeface="+mj-cs"/>
              </a:rPr>
              <a:t>Impasses</a:t>
            </a:r>
          </a:p>
        </p:txBody>
      </p:sp>
      <p:sp>
        <p:nvSpPr>
          <p:cNvPr id="4" name="Content Placeholder 2">
            <a:extLst>
              <a:ext uri="{FF2B5EF4-FFF2-40B4-BE49-F238E27FC236}">
                <a16:creationId xmlns:a16="http://schemas.microsoft.com/office/drawing/2014/main" id="{AA485546-EF1E-A1BA-89C5-7A7C2683D007}"/>
              </a:ext>
            </a:extLst>
          </p:cNvPr>
          <p:cNvSpPr txBox="1">
            <a:spLocks/>
          </p:cNvSpPr>
          <p:nvPr/>
        </p:nvSpPr>
        <p:spPr>
          <a:xfrm>
            <a:off x="1738316" y="1333506"/>
            <a:ext cx="8720136" cy="4624194"/>
          </a:xfrm>
        </p:spPr>
        <p:txBody>
          <a:bodyPr>
            <a:normAutofit fontScale="925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a:ln>
                  <a:noFill/>
                </a:ln>
                <a:solidFill>
                  <a:srgbClr val="5E5E5E"/>
                </a:solidFill>
                <a:effectLst/>
                <a:uLnTx/>
                <a:uFillTx/>
                <a:latin typeface="Gill Sans MT" panose="020B0502020104020203"/>
                <a:ea typeface="+mn-ea"/>
                <a:cs typeface="+mn-cs"/>
              </a:rPr>
              <a:t>Non-therapeutic partner RESPONSES to primary emotions:</a:t>
            </a:r>
          </a:p>
          <a:p>
            <a:pPr marL="0" marR="0" lvl="0" indent="0" algn="l" defTabSz="914400" rtl="0" eaLnBrk="1" fontAlgn="auto" latinLnBrk="0" hangingPunct="1">
              <a:lnSpc>
                <a:spcPts val="14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srgbClr val="0000FF"/>
              </a:solidFill>
              <a:effectLst/>
              <a:uLnTx/>
              <a:uFillTx/>
              <a:latin typeface="Gill Sans MT" panose="020B0502020104020203"/>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en-US" sz="2800" b="1" i="0" u="none" strike="noStrike" kern="1200" cap="none" spc="0" normalizeH="0" baseline="0" noProof="0" dirty="0">
                <a:ln>
                  <a:noFill/>
                </a:ln>
                <a:solidFill>
                  <a:srgbClr val="DDDDDD">
                    <a:lumMod val="50000"/>
                  </a:srgbClr>
                </a:solidFill>
                <a:effectLst/>
                <a:uLnTx/>
                <a:uFillTx/>
                <a:latin typeface="Gill Sans MT" panose="020B0502020104020203"/>
                <a:ea typeface="+mn-ea"/>
                <a:cs typeface="+mn-cs"/>
              </a:rPr>
              <a:t>When A is expressing primary sadness</a:t>
            </a:r>
            <a:r>
              <a:rPr kumimoji="0" lang="en-US" sz="2800" b="1" i="0" u="none" strike="noStrike" kern="1200" cap="none" spc="0" normalizeH="0" baseline="0" noProof="0" dirty="0">
                <a:ln>
                  <a:noFill/>
                </a:ln>
                <a:solidFill>
                  <a:srgbClr val="5E5E5E"/>
                </a:solidFill>
                <a:effectLst/>
                <a:uLnTx/>
                <a:uFillTx/>
                <a:latin typeface="Gill Sans MT" panose="020B0502020104020203"/>
                <a:ea typeface="+mn-ea"/>
                <a:cs typeface="+mn-cs"/>
              </a:rPr>
              <a:t>, </a:t>
            </a:r>
          </a:p>
          <a:p>
            <a:pPr marL="355600" marR="0" lvl="1" indent="0" algn="l" defTabSz="914400" rtl="0" eaLnBrk="1" fontAlgn="auto" latinLnBrk="0" hangingPunct="1">
              <a:lnSpc>
                <a:spcPct val="100000"/>
              </a:lnSpc>
              <a:spcBef>
                <a:spcPct val="20000"/>
              </a:spcBef>
              <a:spcAft>
                <a:spcPts val="0"/>
              </a:spcAft>
              <a:buClrTx/>
              <a:buSzTx/>
              <a:buFont typeface="Courier New" pitchFamily="49" charset="0"/>
              <a:buNone/>
              <a:tabLst/>
              <a:defRPr/>
            </a:pPr>
            <a:r>
              <a:rPr kumimoji="0" lang="en-US" sz="2800" b="1" i="1" u="none" strike="noStrike" kern="1200" cap="none" spc="0" normalizeH="0" baseline="0" noProof="0" dirty="0">
                <a:ln>
                  <a:noFill/>
                </a:ln>
                <a:solidFill>
                  <a:srgbClr val="5E5E5E"/>
                </a:solidFill>
                <a:effectLst/>
                <a:uLnTx/>
                <a:uFillTx/>
                <a:latin typeface="Gill Sans MT" panose="020B0502020104020203"/>
                <a:ea typeface="+mn-ea"/>
                <a:cs typeface="+mn-cs"/>
              </a:rPr>
              <a:t>	B goes into maladaptive shame spiral </a:t>
            </a:r>
          </a:p>
          <a:p>
            <a:pPr marL="571500" marR="0" lvl="0" indent="-457200" algn="l" defTabSz="914400" rtl="0" eaLnBrk="1" fontAlgn="auto" latinLnBrk="0" hangingPunct="1">
              <a:lnSpc>
                <a:spcPts val="1400"/>
              </a:lnSpc>
              <a:spcBef>
                <a:spcPct val="20000"/>
              </a:spcBef>
              <a:spcAft>
                <a:spcPts val="0"/>
              </a:spcAft>
              <a:buClrTx/>
              <a:buSzTx/>
              <a:buFont typeface="Wingdings" pitchFamily="2" charset="2"/>
              <a:buChar char="§"/>
              <a:tabLst/>
              <a:defRPr/>
            </a:pPr>
            <a:endParaRPr kumimoji="0" lang="en-US" sz="2800" b="0" i="0" u="none" strike="noStrike" kern="1200" cap="none" spc="0" normalizeH="0" baseline="0" noProof="0" dirty="0">
              <a:ln>
                <a:noFill/>
              </a:ln>
              <a:solidFill>
                <a:srgbClr val="5E5E5E"/>
              </a:solidFill>
              <a:effectLst/>
              <a:uLnTx/>
              <a:uFillTx/>
              <a:latin typeface="Gill Sans MT" panose="020B0502020104020203"/>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en-US" sz="2800" b="1" i="0" u="none" strike="noStrike" kern="1200" cap="none" spc="0" normalizeH="0" baseline="0" noProof="0" dirty="0">
                <a:ln>
                  <a:noFill/>
                </a:ln>
                <a:solidFill>
                  <a:srgbClr val="DDDDDD">
                    <a:lumMod val="50000"/>
                  </a:srgbClr>
                </a:solidFill>
                <a:effectLst/>
                <a:uLnTx/>
                <a:uFillTx/>
                <a:latin typeface="Gill Sans MT" panose="020B0502020104020203"/>
                <a:ea typeface="+mn-ea"/>
                <a:cs typeface="+mn-cs"/>
              </a:rPr>
              <a:t>When A is expressing health primary adaptive anger</a:t>
            </a:r>
            <a:r>
              <a:rPr kumimoji="0" lang="en-US" sz="2800" b="1" i="0" u="none" strike="noStrike" kern="1200" cap="none" spc="0" normalizeH="0" baseline="0" noProof="0" dirty="0">
                <a:ln>
                  <a:noFill/>
                </a:ln>
                <a:solidFill>
                  <a:srgbClr val="5E5E5E"/>
                </a:solidFill>
                <a:effectLst/>
                <a:uLnTx/>
                <a:uFillTx/>
                <a:latin typeface="Gill Sans MT" panose="020B0502020104020203"/>
                <a:ea typeface="+mn-ea"/>
                <a:cs typeface="+mn-cs"/>
              </a:rPr>
              <a:t>, </a:t>
            </a:r>
          </a:p>
          <a:p>
            <a:pPr marL="0" marR="0" lvl="0" indent="3556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1" i="1" u="none" strike="noStrike" kern="1200" cap="none" spc="0" normalizeH="0" baseline="0" noProof="0" dirty="0">
                <a:ln>
                  <a:noFill/>
                </a:ln>
                <a:solidFill>
                  <a:srgbClr val="5E5E5E"/>
                </a:solidFill>
                <a:effectLst/>
                <a:uLnTx/>
                <a:uFillTx/>
                <a:latin typeface="Gill Sans MT" panose="020B0502020104020203"/>
                <a:ea typeface="+mn-ea"/>
                <a:cs typeface="+mn-cs"/>
              </a:rPr>
              <a:t>	B starts to cry</a:t>
            </a:r>
          </a:p>
          <a:p>
            <a:pPr marL="571500" marR="0" lvl="0" indent="-457200" algn="l" defTabSz="914400" rtl="0" eaLnBrk="1" fontAlgn="auto" latinLnBrk="0" hangingPunct="1">
              <a:lnSpc>
                <a:spcPts val="1400"/>
              </a:lnSpc>
              <a:spcBef>
                <a:spcPct val="20000"/>
              </a:spcBef>
              <a:spcAft>
                <a:spcPts val="0"/>
              </a:spcAft>
              <a:buClrTx/>
              <a:buSzTx/>
              <a:buFont typeface="Wingdings" pitchFamily="2" charset="2"/>
              <a:buChar char="§"/>
              <a:tabLst/>
              <a:defRPr/>
            </a:pPr>
            <a:endParaRPr kumimoji="0" lang="en-US" sz="2800" b="0" i="0" u="none" strike="noStrike" kern="1200" cap="none" spc="0" normalizeH="0" baseline="0" noProof="0" dirty="0">
              <a:ln>
                <a:noFill/>
              </a:ln>
              <a:solidFill>
                <a:srgbClr val="5E5E5E"/>
              </a:solidFill>
              <a:effectLst/>
              <a:uLnTx/>
              <a:uFillTx/>
              <a:latin typeface="Gill Sans MT" panose="020B0502020104020203"/>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en-US" sz="2800" b="1" i="0" u="none" strike="noStrike" kern="1200" cap="none" spc="0" normalizeH="0" baseline="0" noProof="0" dirty="0">
                <a:ln>
                  <a:noFill/>
                </a:ln>
                <a:solidFill>
                  <a:srgbClr val="DDDDDD">
                    <a:lumMod val="50000"/>
                  </a:srgbClr>
                </a:solidFill>
                <a:effectLst/>
                <a:uLnTx/>
                <a:uFillTx/>
                <a:latin typeface="Gill Sans MT" panose="020B0502020104020203"/>
                <a:ea typeface="+mn-ea"/>
                <a:cs typeface="+mn-cs"/>
              </a:rPr>
              <a:t>A is expressing new core vulnerability and </a:t>
            </a:r>
          </a:p>
          <a:p>
            <a:pPr marL="35560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1" i="1" u="none" strike="noStrike" kern="1200" cap="none" spc="0" normalizeH="0" baseline="0" noProof="0" dirty="0">
                <a:ln>
                  <a:noFill/>
                </a:ln>
                <a:solidFill>
                  <a:srgbClr val="5E5E5E"/>
                </a:solidFill>
                <a:effectLst/>
                <a:uLnTx/>
                <a:uFillTx/>
                <a:latin typeface="Gill Sans MT" panose="020B0502020104020203"/>
                <a:ea typeface="+mn-ea"/>
                <a:cs typeface="+mn-cs"/>
              </a:rPr>
              <a:t>	partner B is indifferent or angry</a:t>
            </a:r>
          </a:p>
        </p:txBody>
      </p:sp>
    </p:spTree>
    <p:extLst>
      <p:ext uri="{BB962C8B-B14F-4D97-AF65-F5344CB8AC3E}">
        <p14:creationId xmlns:p14="http://schemas.microsoft.com/office/powerpoint/2010/main" val="2890918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7B1F623C-7C24-9689-600F-4BA12010F35E}"/>
              </a:ext>
            </a:extLst>
          </p:cNvPr>
          <p:cNvSpPr txBox="1">
            <a:spLocks/>
          </p:cNvSpPr>
          <p:nvPr/>
        </p:nvSpPr>
        <p:spPr>
          <a:xfrm>
            <a:off x="1919281" y="417518"/>
            <a:ext cx="8377237" cy="887412"/>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marL="0" marR="0" lvl="0" indent="0" algn="ctr" defTabSz="914400" rtl="0" eaLnBrk="1" fontAlgn="auto" latinLnBrk="0" hangingPunct="1">
              <a:lnSpc>
                <a:spcPts val="58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E5E5E"/>
                </a:solidFill>
                <a:effectLst/>
                <a:uLnTx/>
                <a:uFillTx/>
                <a:latin typeface="Gill Sans MT" panose="020B0502020104020203"/>
                <a:ea typeface="+mj-ea"/>
                <a:cs typeface="+mj-cs"/>
              </a:rPr>
              <a:t>What to do?</a:t>
            </a:r>
          </a:p>
        </p:txBody>
      </p:sp>
      <p:sp>
        <p:nvSpPr>
          <p:cNvPr id="3" name="Content Placeholder 2">
            <a:extLst>
              <a:ext uri="{FF2B5EF4-FFF2-40B4-BE49-F238E27FC236}">
                <a16:creationId xmlns:a16="http://schemas.microsoft.com/office/drawing/2014/main" id="{9D7CEE71-96FA-D136-0496-F6BCFC83223E}"/>
              </a:ext>
            </a:extLst>
          </p:cNvPr>
          <p:cNvSpPr txBox="1">
            <a:spLocks/>
          </p:cNvSpPr>
          <p:nvPr/>
        </p:nvSpPr>
        <p:spPr>
          <a:xfrm>
            <a:off x="1981211" y="1304931"/>
            <a:ext cx="8229600" cy="5353045"/>
          </a:xfrm>
        </p:spPr>
        <p:txBody>
          <a:bodyPr>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114300" marR="0" lvl="0" indent="0" algn="l" defTabSz="914400" rtl="0" eaLnBrk="1" fontAlgn="auto" latinLnBrk="0" hangingPunct="1">
              <a:lnSpc>
                <a:spcPts val="3000"/>
              </a:lnSpc>
              <a:spcBef>
                <a:spcPct val="20000"/>
              </a:spcBef>
              <a:spcAft>
                <a:spcPts val="0"/>
              </a:spcAft>
              <a:buClrTx/>
              <a:buSzTx/>
              <a:buFont typeface="Arial" pitchFamily="34" charset="0"/>
              <a:buNone/>
              <a:tabLst/>
              <a:defRPr/>
            </a:pPr>
            <a:r>
              <a:rPr kumimoji="0" lang="en-US" sz="2800" b="1" i="0" u="none" strike="noStrike" kern="1200" cap="none" spc="-50" normalizeH="0" baseline="0" noProof="0" dirty="0">
                <a:ln>
                  <a:noFill/>
                </a:ln>
                <a:solidFill>
                  <a:srgbClr val="DDDDDD">
                    <a:lumMod val="50000"/>
                  </a:srgbClr>
                </a:solidFill>
                <a:effectLst/>
                <a:uLnTx/>
                <a:uFillTx/>
                <a:latin typeface="Gill Sans MT" panose="020B0502020104020203"/>
                <a:ea typeface="+mn-ea"/>
                <a:cs typeface="+mn-cs"/>
              </a:rPr>
              <a:t>WORKING WITH PARTNER A</a:t>
            </a:r>
          </a:p>
          <a:p>
            <a:pPr marL="342900" marR="0" lvl="0" indent="-342900" algn="l" defTabSz="914400" rtl="0" eaLnBrk="1" fontAlgn="auto" latinLnBrk="0" hangingPunct="1">
              <a:lnSpc>
                <a:spcPts val="3000"/>
              </a:lnSpc>
              <a:spcBef>
                <a:spcPct val="20000"/>
              </a:spcBef>
              <a:spcAft>
                <a:spcPts val="0"/>
              </a:spcAft>
              <a:buClrTx/>
              <a:buSzTx/>
              <a:buFont typeface="Wingdings" charset="2"/>
              <a:buChar char="§"/>
              <a:tabLst/>
              <a:defRPr/>
            </a:pPr>
            <a:r>
              <a:rPr kumimoji="0" lang="en-US" sz="2800" b="0" i="0" u="sng" strike="noStrike" kern="1200" cap="none" spc="-50" normalizeH="0" baseline="0" noProof="0" dirty="0">
                <a:ln>
                  <a:noFill/>
                </a:ln>
                <a:solidFill>
                  <a:srgbClr val="5E5E5E"/>
                </a:solidFill>
                <a:effectLst/>
                <a:uLnTx/>
                <a:uFillTx/>
                <a:latin typeface="Gill Sans MT" panose="020B0502020104020203"/>
                <a:ea typeface="+mn-ea"/>
                <a:cs typeface="+mn-cs"/>
              </a:rPr>
              <a:t>Validate the primary, vulnerable or adaptive emotion </a:t>
            </a:r>
            <a:r>
              <a:rPr kumimoji="0" lang="en-US" sz="2800" b="0" i="0" u="none" strike="noStrike" kern="1200" cap="none" spc="-50" normalizeH="0" baseline="0" noProof="0" dirty="0">
                <a:ln>
                  <a:noFill/>
                </a:ln>
                <a:solidFill>
                  <a:srgbClr val="5E5E5E"/>
                </a:solidFill>
                <a:effectLst/>
                <a:uLnTx/>
                <a:uFillTx/>
                <a:latin typeface="Gill Sans MT" panose="020B0502020104020203"/>
                <a:ea typeface="+mn-ea"/>
                <a:cs typeface="+mn-cs"/>
              </a:rPr>
              <a:t>in partner A before you address partner B’s negative response</a:t>
            </a:r>
          </a:p>
          <a:p>
            <a:pPr marL="342900" marR="0" lvl="0" indent="-342900" algn="l" defTabSz="914400" rtl="0" eaLnBrk="1" fontAlgn="auto" latinLnBrk="0" hangingPunct="1">
              <a:lnSpc>
                <a:spcPts val="3000"/>
              </a:lnSpc>
              <a:spcBef>
                <a:spcPct val="20000"/>
              </a:spcBef>
              <a:spcAft>
                <a:spcPts val="0"/>
              </a:spcAft>
              <a:buClrTx/>
              <a:buSzTx/>
              <a:buFont typeface="Wingdings" charset="2"/>
              <a:buChar char="§"/>
              <a:tabLst/>
              <a:defRPr/>
            </a:pPr>
            <a:r>
              <a:rPr kumimoji="0" lang="en-US" sz="2800" b="0" i="0" u="sng" strike="noStrike" kern="1200" cap="none" spc="-50" normalizeH="0" baseline="0" noProof="0" dirty="0">
                <a:ln>
                  <a:noFill/>
                </a:ln>
                <a:solidFill>
                  <a:srgbClr val="5E5E5E"/>
                </a:solidFill>
                <a:effectLst/>
                <a:uLnTx/>
                <a:uFillTx/>
                <a:latin typeface="Gill Sans MT" panose="020B0502020104020203"/>
                <a:ea typeface="+mn-ea"/>
                <a:cs typeface="+mn-cs"/>
              </a:rPr>
              <a:t>Validate that it is difficult/painful </a:t>
            </a:r>
            <a:r>
              <a:rPr kumimoji="0" lang="en-US" sz="2800" b="0" i="0" u="none" strike="noStrike" kern="1200" cap="none" spc="-50" normalizeH="0" baseline="0" noProof="0" dirty="0">
                <a:ln>
                  <a:noFill/>
                </a:ln>
                <a:solidFill>
                  <a:srgbClr val="5E5E5E"/>
                </a:solidFill>
                <a:effectLst/>
                <a:uLnTx/>
                <a:uFillTx/>
                <a:latin typeface="Gill Sans MT" panose="020B0502020104020203"/>
                <a:ea typeface="+mn-ea"/>
                <a:cs typeface="+mn-cs"/>
              </a:rPr>
              <a:t>to get that response from partner B</a:t>
            </a:r>
          </a:p>
          <a:p>
            <a:pPr marL="342900" marR="0" lvl="0" indent="-342900" algn="l" defTabSz="914400" rtl="0" eaLnBrk="1" fontAlgn="auto" latinLnBrk="0" hangingPunct="1">
              <a:lnSpc>
                <a:spcPts val="3000"/>
              </a:lnSpc>
              <a:spcBef>
                <a:spcPct val="20000"/>
              </a:spcBef>
              <a:spcAft>
                <a:spcPts val="0"/>
              </a:spcAft>
              <a:buClrTx/>
              <a:buSzTx/>
              <a:buFont typeface="Wingdings" charset="2"/>
              <a:buChar char="§"/>
              <a:tabLst/>
              <a:defRPr/>
            </a:pPr>
            <a:r>
              <a:rPr kumimoji="0" lang="en-US" sz="2800" b="1" i="1" u="none" strike="noStrike" kern="1200" cap="none" spc="-50" normalizeH="0" baseline="0" noProof="0" dirty="0">
                <a:ln>
                  <a:noFill/>
                </a:ln>
                <a:solidFill>
                  <a:srgbClr val="5E5E5E"/>
                </a:solidFill>
                <a:effectLst/>
                <a:uLnTx/>
                <a:uFillTx/>
                <a:latin typeface="Gill Sans MT" panose="020B0502020104020203"/>
                <a:ea typeface="+mn-ea"/>
                <a:cs typeface="+mn-cs"/>
              </a:rPr>
              <a:t>I’m going to help you with this: </a:t>
            </a:r>
            <a:r>
              <a:rPr kumimoji="0" lang="en-US" sz="2800" b="0" i="0" u="none" strike="noStrike" kern="1200" cap="none" spc="-50" normalizeH="0" baseline="0" noProof="0" dirty="0">
                <a:ln>
                  <a:noFill/>
                </a:ln>
                <a:solidFill>
                  <a:srgbClr val="5E5E5E"/>
                </a:solidFill>
                <a:effectLst/>
                <a:uLnTx/>
                <a:uFillTx/>
                <a:latin typeface="Gill Sans MT" panose="020B0502020104020203"/>
                <a:ea typeface="+mn-ea"/>
                <a:cs typeface="+mn-cs"/>
              </a:rPr>
              <a:t>Let partner A know you’re going to work with partner B to understand what’s happening</a:t>
            </a:r>
          </a:p>
          <a:p>
            <a:pPr marL="342900" marR="0" lvl="0" indent="-342900" algn="l" defTabSz="914400" rtl="0" eaLnBrk="1" fontAlgn="auto" latinLnBrk="0" hangingPunct="1">
              <a:lnSpc>
                <a:spcPts val="3000"/>
              </a:lnSpc>
              <a:spcBef>
                <a:spcPct val="20000"/>
              </a:spcBef>
              <a:spcAft>
                <a:spcPts val="0"/>
              </a:spcAft>
              <a:buClrTx/>
              <a:buSzTx/>
              <a:buFont typeface="Wingdings" charset="2"/>
              <a:buChar char="§"/>
              <a:tabLst/>
              <a:defRPr/>
            </a:pPr>
            <a:r>
              <a:rPr kumimoji="0" lang="en-US" sz="2800" b="1" i="0" u="none" strike="noStrike" kern="1200" cap="none" spc="-50" normalizeH="0" baseline="0" noProof="0" dirty="0">
                <a:ln>
                  <a:noFill/>
                </a:ln>
                <a:solidFill>
                  <a:srgbClr val="5E5E5E"/>
                </a:solidFill>
                <a:effectLst/>
                <a:uLnTx/>
                <a:uFillTx/>
                <a:latin typeface="Gill Sans MT" panose="020B0502020104020203"/>
                <a:ea typeface="+mn-ea"/>
                <a:cs typeface="+mn-cs"/>
              </a:rPr>
              <a:t>Get permission: </a:t>
            </a:r>
            <a:r>
              <a:rPr kumimoji="0" lang="en-US" sz="2800" b="1" i="1" u="none" strike="noStrike" kern="1200" cap="none" spc="-50" normalizeH="0" baseline="0" noProof="0" dirty="0">
                <a:ln>
                  <a:noFill/>
                </a:ln>
                <a:solidFill>
                  <a:srgbClr val="5E5E5E"/>
                </a:solidFill>
                <a:effectLst/>
                <a:uLnTx/>
                <a:uFillTx/>
                <a:latin typeface="Gill Sans MT" panose="020B0502020104020203"/>
                <a:ea typeface="+mn-ea"/>
                <a:cs typeface="+mn-cs"/>
              </a:rPr>
              <a:t>Is that okay?</a:t>
            </a:r>
          </a:p>
          <a:p>
            <a:pPr marL="114300" marR="0" lvl="0" indent="0" algn="l" defTabSz="914400" rtl="0" eaLnBrk="1" fontAlgn="auto" latinLnBrk="0" hangingPunct="1">
              <a:lnSpc>
                <a:spcPts val="3000"/>
              </a:lnSpc>
              <a:spcBef>
                <a:spcPct val="20000"/>
              </a:spcBef>
              <a:spcAft>
                <a:spcPts val="0"/>
              </a:spcAft>
              <a:buClrTx/>
              <a:buSzTx/>
              <a:buFont typeface="Arial" pitchFamily="34" charset="0"/>
              <a:buNone/>
              <a:tabLst/>
              <a:defRPr/>
            </a:pPr>
            <a:r>
              <a:rPr kumimoji="0" lang="en-US" sz="2800" b="1" i="0" u="none" strike="noStrike" kern="1200" cap="none" spc="-50" normalizeH="0" baseline="0" noProof="0" dirty="0">
                <a:ln>
                  <a:noFill/>
                </a:ln>
                <a:solidFill>
                  <a:srgbClr val="DDDDDD">
                    <a:lumMod val="50000"/>
                  </a:srgbClr>
                </a:solidFill>
                <a:effectLst/>
                <a:uLnTx/>
                <a:uFillTx/>
                <a:latin typeface="Gill Sans MT" panose="020B0502020104020203"/>
                <a:ea typeface="+mn-ea"/>
                <a:cs typeface="+mn-cs"/>
              </a:rPr>
              <a:t>WORKING WITH PARTNER B</a:t>
            </a:r>
          </a:p>
          <a:p>
            <a:pPr marL="342900" marR="0" lvl="0" indent="-342900" algn="l" defTabSz="914400" rtl="0" eaLnBrk="1" fontAlgn="auto" latinLnBrk="0" hangingPunct="1">
              <a:lnSpc>
                <a:spcPts val="3000"/>
              </a:lnSpc>
              <a:spcBef>
                <a:spcPct val="20000"/>
              </a:spcBef>
              <a:spcAft>
                <a:spcPts val="0"/>
              </a:spcAft>
              <a:buClrTx/>
              <a:buSzTx/>
              <a:buFont typeface="Wingdings" charset="2"/>
              <a:buChar char="§"/>
              <a:tabLst/>
              <a:defRPr/>
            </a:pPr>
            <a:r>
              <a:rPr kumimoji="0" lang="en-US" sz="2800" b="0" i="0" u="none" strike="noStrike" kern="1200" cap="none" spc="-50" normalizeH="0" baseline="0" noProof="0" dirty="0">
                <a:ln>
                  <a:noFill/>
                </a:ln>
                <a:solidFill>
                  <a:srgbClr val="5E5E5E"/>
                </a:solidFill>
                <a:effectLst/>
                <a:uLnTx/>
                <a:uFillTx/>
                <a:latin typeface="Gill Sans MT" panose="020B0502020104020203"/>
                <a:ea typeface="+mn-ea"/>
                <a:cs typeface="+mn-cs"/>
              </a:rPr>
              <a:t>Go to partner B and ask, </a:t>
            </a:r>
            <a:r>
              <a:rPr kumimoji="0" lang="en-US" sz="2800" b="0" i="1" u="none" strike="noStrike" kern="1200" cap="none" spc="-50" normalizeH="0" baseline="0" noProof="0" dirty="0">
                <a:ln>
                  <a:noFill/>
                </a:ln>
                <a:solidFill>
                  <a:srgbClr val="5E5E5E"/>
                </a:solidFill>
                <a:effectLst/>
                <a:uLnTx/>
                <a:uFillTx/>
                <a:latin typeface="Gill Sans MT" panose="020B0502020104020203"/>
                <a:ea typeface="+mn-ea"/>
                <a:cs typeface="+mn-cs"/>
              </a:rPr>
              <a:t>What just happened when...?</a:t>
            </a:r>
          </a:p>
        </p:txBody>
      </p:sp>
    </p:spTree>
    <p:extLst>
      <p:ext uri="{BB962C8B-B14F-4D97-AF65-F5344CB8AC3E}">
        <p14:creationId xmlns:p14="http://schemas.microsoft.com/office/powerpoint/2010/main" val="1869358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1F4DB-B825-7646-9942-D9F5113B23B8}"/>
              </a:ext>
            </a:extLst>
          </p:cNvPr>
          <p:cNvSpPr>
            <a:spLocks noGrp="1"/>
          </p:cNvSpPr>
          <p:nvPr>
            <p:ph type="title"/>
          </p:nvPr>
        </p:nvSpPr>
        <p:spPr>
          <a:xfrm>
            <a:off x="2231136" y="308473"/>
            <a:ext cx="8527786" cy="1188720"/>
          </a:xfrm>
        </p:spPr>
        <p:txBody>
          <a:bodyPr>
            <a:normAutofit fontScale="90000"/>
          </a:bodyPr>
          <a:lstStyle/>
          <a:p>
            <a:r>
              <a:rPr lang="en-US" sz="3600" dirty="0"/>
              <a:t>Enactments:</a:t>
            </a:r>
            <a:r>
              <a:rPr lang="en-US" altLang="zh-TW" sz="3600" dirty="0">
                <a:ea typeface="PMingLiU" charset="0"/>
                <a:cs typeface="PMingLiU" charset="0"/>
              </a:rPr>
              <a:t> RestructuRING THE </a:t>
            </a:r>
            <a:br>
              <a:rPr lang="en-US" altLang="zh-TW" sz="3600" dirty="0">
                <a:ea typeface="PMingLiU" charset="0"/>
                <a:cs typeface="PMingLiU" charset="0"/>
              </a:rPr>
            </a:br>
            <a:r>
              <a:rPr lang="en-US" altLang="zh-TW" sz="3600" dirty="0">
                <a:ea typeface="PMingLiU" charset="0"/>
                <a:cs typeface="PMingLiU" charset="0"/>
              </a:rPr>
              <a:t>NEGATIVE Interaction</a:t>
            </a:r>
            <a:endParaRPr lang="en-US" dirty="0"/>
          </a:p>
        </p:txBody>
      </p:sp>
      <p:sp>
        <p:nvSpPr>
          <p:cNvPr id="3" name="Content Placeholder 2">
            <a:extLst>
              <a:ext uri="{FF2B5EF4-FFF2-40B4-BE49-F238E27FC236}">
                <a16:creationId xmlns:a16="http://schemas.microsoft.com/office/drawing/2014/main" id="{9090FFEA-2B3B-4345-A497-58616836D976}"/>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38C4FD4-0845-0046-A401-B499758E618B}"/>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5C24AD8-A7AC-CD41-8962-1BCFFE201B1B}" type="slidenum">
              <a:rPr kumimoji="0" lang="en-US" sz="11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15</a:t>
            </a:fld>
            <a:endParaRPr kumimoji="0" lang="en-US" sz="11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5" name="Picture 4">
            <a:extLst>
              <a:ext uri="{FF2B5EF4-FFF2-40B4-BE49-F238E27FC236}">
                <a16:creationId xmlns:a16="http://schemas.microsoft.com/office/drawing/2014/main" id="{CFB74A07-4628-6343-B467-B069E7B1577D}"/>
              </a:ext>
            </a:extLst>
          </p:cNvPr>
          <p:cNvPicPr>
            <a:picLocks noChangeAspect="1"/>
          </p:cNvPicPr>
          <p:nvPr/>
        </p:nvPicPr>
        <p:blipFill>
          <a:blip r:embed="rId3"/>
          <a:stretch>
            <a:fillRect/>
          </a:stretch>
        </p:blipFill>
        <p:spPr>
          <a:xfrm>
            <a:off x="1606446" y="1752600"/>
            <a:ext cx="8979108" cy="5688754"/>
          </a:xfrm>
          <a:prstGeom prst="rect">
            <a:avLst/>
          </a:prstGeom>
        </p:spPr>
      </p:pic>
    </p:spTree>
    <p:extLst>
      <p:ext uri="{BB962C8B-B14F-4D97-AF65-F5344CB8AC3E}">
        <p14:creationId xmlns:p14="http://schemas.microsoft.com/office/powerpoint/2010/main" val="2173410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6283" y="469839"/>
            <a:ext cx="7729728" cy="1188720"/>
          </a:xfrm>
        </p:spPr>
        <p:txBody>
          <a:bodyPr>
            <a:normAutofit/>
          </a:bodyPr>
          <a:lstStyle/>
          <a:p>
            <a:r>
              <a:rPr lang="en-US" dirty="0"/>
              <a:t>the experience of an enactment </a:t>
            </a:r>
          </a:p>
        </p:txBody>
      </p:sp>
      <p:sp>
        <p:nvSpPr>
          <p:cNvPr id="3" name="Content Placeholder 2"/>
          <p:cNvSpPr>
            <a:spLocks noGrp="1"/>
          </p:cNvSpPr>
          <p:nvPr>
            <p:ph idx="1"/>
          </p:nvPr>
        </p:nvSpPr>
        <p:spPr>
          <a:xfrm>
            <a:off x="1981200" y="2057400"/>
            <a:ext cx="8229600" cy="4279900"/>
          </a:xfrm>
        </p:spPr>
        <p:txBody>
          <a:bodyPr>
            <a:normAutofit/>
          </a:bodyPr>
          <a:lstStyle/>
          <a:p>
            <a:pPr marL="114300" indent="0">
              <a:buNone/>
            </a:pPr>
            <a:r>
              <a:rPr lang="en-US" sz="3000" dirty="0">
                <a:latin typeface="+mj-lt"/>
              </a:rPr>
              <a:t>An enactment is a moment of contact that can evoke:</a:t>
            </a:r>
          </a:p>
          <a:p>
            <a:pPr lvl="1">
              <a:buClr>
                <a:schemeClr val="accent1"/>
              </a:buClr>
              <a:buFont typeface="Wingdings" pitchFamily="2" charset="2"/>
              <a:buChar char="§"/>
            </a:pPr>
            <a:r>
              <a:rPr lang="en-US" sz="3000" dirty="0">
                <a:latin typeface="+mj-lt"/>
              </a:rPr>
              <a:t>Defensiveness and negative reactions</a:t>
            </a:r>
          </a:p>
          <a:p>
            <a:pPr lvl="1">
              <a:buClr>
                <a:schemeClr val="accent1"/>
              </a:buClr>
              <a:buFont typeface="Wingdings" pitchFamily="2" charset="2"/>
              <a:buChar char="§"/>
            </a:pPr>
            <a:r>
              <a:rPr lang="en-US" sz="3000" dirty="0">
                <a:latin typeface="+mj-lt"/>
              </a:rPr>
              <a:t>Blocks/avoidance/interruptions</a:t>
            </a:r>
          </a:p>
          <a:p>
            <a:pPr lvl="1">
              <a:buClr>
                <a:schemeClr val="accent1"/>
              </a:buClr>
              <a:buFont typeface="Wingdings" pitchFamily="2" charset="2"/>
              <a:buChar char="§"/>
            </a:pPr>
            <a:r>
              <a:rPr lang="en-US" sz="3000" dirty="0">
                <a:latin typeface="+mj-lt"/>
              </a:rPr>
              <a:t>Confusing Feelings</a:t>
            </a:r>
          </a:p>
          <a:p>
            <a:pPr lvl="1">
              <a:buClr>
                <a:schemeClr val="accent1"/>
              </a:buClr>
              <a:buFont typeface="Wingdings" pitchFamily="2" charset="2"/>
              <a:buChar char="§"/>
            </a:pPr>
            <a:r>
              <a:rPr lang="en-US" sz="3000" dirty="0">
                <a:latin typeface="+mj-lt"/>
              </a:rPr>
              <a:t>Underlying vulnerable emotional experience/heartfelt needs</a:t>
            </a:r>
          </a:p>
          <a:p>
            <a:pPr lvl="1">
              <a:buClr>
                <a:schemeClr val="accent1"/>
              </a:buClr>
              <a:buFont typeface="Wingdings" pitchFamily="2" charset="2"/>
              <a:buChar char="§"/>
            </a:pPr>
            <a:endParaRPr lang="en-US" sz="2600" dirty="0"/>
          </a:p>
          <a:p>
            <a:pPr marL="411480" lvl="1" indent="0">
              <a:buNone/>
            </a:pPr>
            <a:endParaRPr lang="en-US" dirty="0"/>
          </a:p>
          <a:p>
            <a:pPr marL="411480" lvl="1" indent="0">
              <a:buNone/>
            </a:pPr>
            <a:endParaRPr lang="en-US" dirty="0"/>
          </a:p>
        </p:txBody>
      </p:sp>
      <p:sp>
        <p:nvSpPr>
          <p:cNvPr id="6" name="Slide Number Placeholder 5">
            <a:extLst>
              <a:ext uri="{FF2B5EF4-FFF2-40B4-BE49-F238E27FC236}">
                <a16:creationId xmlns:a16="http://schemas.microsoft.com/office/drawing/2014/main" id="{822617F2-D1EA-5845-B274-B511F5AECA11}"/>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5C24AD8-A7AC-CD41-8962-1BCFFE201B1B}" type="slidenum">
              <a:rPr kumimoji="0" lang="en-US" sz="11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16</a:t>
            </a:fld>
            <a:endParaRPr kumimoji="0" lang="en-US" sz="11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8344812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329989"/>
            <a:ext cx="7729728" cy="1188720"/>
          </a:xfrm>
        </p:spPr>
        <p:txBody>
          <a:bodyPr>
            <a:normAutofit/>
          </a:bodyPr>
          <a:lstStyle/>
          <a:p>
            <a:r>
              <a:rPr lang="en-US" dirty="0"/>
              <a:t>Processing the experience </a:t>
            </a:r>
            <a:br>
              <a:rPr lang="en-US" dirty="0"/>
            </a:br>
            <a:r>
              <a:rPr lang="en-US" dirty="0"/>
              <a:t>of an enactment</a:t>
            </a:r>
          </a:p>
        </p:txBody>
      </p:sp>
      <p:sp>
        <p:nvSpPr>
          <p:cNvPr id="3" name="Content Placeholder 2"/>
          <p:cNvSpPr>
            <a:spLocks noGrp="1"/>
          </p:cNvSpPr>
          <p:nvPr>
            <p:ph idx="1"/>
          </p:nvPr>
        </p:nvSpPr>
        <p:spPr>
          <a:xfrm>
            <a:off x="1981200" y="1600201"/>
            <a:ext cx="8229600" cy="5121274"/>
          </a:xfrm>
        </p:spPr>
        <p:txBody>
          <a:bodyPr>
            <a:normAutofit/>
          </a:bodyPr>
          <a:lstStyle/>
          <a:p>
            <a:pPr>
              <a:buFont typeface="Wingdings" charset="2"/>
              <a:buChar char="§"/>
            </a:pPr>
            <a:r>
              <a:rPr lang="en-US" sz="2600" dirty="0">
                <a:latin typeface="+mj-lt"/>
              </a:rPr>
              <a:t>Therapist checks in about experience of the enactment</a:t>
            </a:r>
          </a:p>
          <a:p>
            <a:pPr lvl="1">
              <a:buClr>
                <a:schemeClr val="accent1"/>
              </a:buClr>
              <a:buFont typeface="Wingdings" pitchFamily="2" charset="2"/>
              <a:buChar char="Ø"/>
            </a:pPr>
            <a:r>
              <a:rPr lang="en-US" sz="2600" i="1" dirty="0">
                <a:latin typeface="+mj-lt"/>
              </a:rPr>
              <a:t>“What was that like for you? What’s that like inside?”</a:t>
            </a:r>
          </a:p>
          <a:p>
            <a:pPr>
              <a:buFont typeface="Wingdings" charset="2"/>
              <a:buChar char="§"/>
            </a:pPr>
            <a:r>
              <a:rPr lang="en-US" sz="2600" dirty="0">
                <a:latin typeface="+mj-lt"/>
              </a:rPr>
              <a:t>Therapist’s role is to:</a:t>
            </a:r>
          </a:p>
          <a:p>
            <a:pPr marL="868680" lvl="1" indent="-457200">
              <a:buClr>
                <a:schemeClr val="accent1"/>
              </a:buClr>
              <a:buFont typeface="+mj-lt"/>
              <a:buAutoNum type="arabicPeriod"/>
            </a:pPr>
            <a:r>
              <a:rPr lang="en-US" sz="2600" dirty="0">
                <a:latin typeface="+mj-lt"/>
              </a:rPr>
              <a:t>Validate fears/reactions/blocks</a:t>
            </a:r>
          </a:p>
          <a:p>
            <a:pPr marL="868680" lvl="1" indent="-457200">
              <a:buClr>
                <a:schemeClr val="accent1"/>
              </a:buClr>
              <a:buFont typeface="+mj-lt"/>
              <a:buAutoNum type="arabicPeriod"/>
            </a:pPr>
            <a:r>
              <a:rPr lang="en-US" sz="2600" dirty="0">
                <a:latin typeface="+mj-lt"/>
              </a:rPr>
              <a:t>Help partners understand their experience</a:t>
            </a:r>
          </a:p>
          <a:p>
            <a:pPr marL="868680" lvl="1" indent="-457200">
              <a:buClr>
                <a:schemeClr val="accent1"/>
              </a:buClr>
              <a:buFont typeface="+mj-lt"/>
              <a:buAutoNum type="arabicPeriod"/>
            </a:pPr>
            <a:r>
              <a:rPr lang="en-US" sz="2600" dirty="0">
                <a:latin typeface="+mj-lt"/>
              </a:rPr>
              <a:t>Integrate new experience into their sense of self and the relationship</a:t>
            </a:r>
          </a:p>
          <a:p>
            <a:pPr marL="868680" lvl="1" indent="-457200">
              <a:buClr>
                <a:schemeClr val="accent1"/>
              </a:buClr>
              <a:buFont typeface="+mj-lt"/>
              <a:buAutoNum type="arabicPeriod"/>
            </a:pPr>
            <a:r>
              <a:rPr lang="en-US" sz="2600" dirty="0">
                <a:latin typeface="+mj-lt"/>
              </a:rPr>
              <a:t>Highlight an important part of the enactment</a:t>
            </a:r>
          </a:p>
          <a:p>
            <a:pPr marL="868680" lvl="1" indent="-457200">
              <a:buClr>
                <a:schemeClr val="accent1"/>
              </a:buClr>
              <a:buFont typeface="+mj-lt"/>
              <a:buAutoNum type="arabicPeriod"/>
            </a:pPr>
            <a:r>
              <a:rPr lang="en-US" sz="2600" dirty="0">
                <a:latin typeface="+mj-lt"/>
              </a:rPr>
              <a:t>Help partner’s take in and accept what was expressed</a:t>
            </a:r>
          </a:p>
          <a:p>
            <a:pPr lvl="1">
              <a:buFont typeface="Wingdings" charset="2"/>
              <a:buChar char="§"/>
            </a:pPr>
            <a:endParaRPr lang="en-US" sz="2600" dirty="0">
              <a:latin typeface="+mj-lt"/>
            </a:endParaRPr>
          </a:p>
          <a:p>
            <a:pPr lvl="1">
              <a:buFont typeface="Wingdings" charset="2"/>
              <a:buChar char="§"/>
            </a:pPr>
            <a:endParaRPr lang="en-US" dirty="0"/>
          </a:p>
        </p:txBody>
      </p:sp>
      <p:sp>
        <p:nvSpPr>
          <p:cNvPr id="6" name="Slide Number Placeholder 5">
            <a:extLst>
              <a:ext uri="{FF2B5EF4-FFF2-40B4-BE49-F238E27FC236}">
                <a16:creationId xmlns:a16="http://schemas.microsoft.com/office/drawing/2014/main" id="{204DEF06-1B83-A04B-A952-9F3AF05CAAA7}"/>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5C24AD8-A7AC-CD41-8962-1BCFFE201B1B}" type="slidenum">
              <a:rPr kumimoji="0" lang="en-US" sz="11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17</a:t>
            </a:fld>
            <a:endParaRPr kumimoji="0" lang="en-US" sz="11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693526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1026"/>
          <p:cNvSpPr txBox="1">
            <a:spLocks noChangeArrowheads="1"/>
          </p:cNvSpPr>
          <p:nvPr/>
        </p:nvSpPr>
        <p:spPr bwMode="auto">
          <a:xfrm>
            <a:off x="1857633" y="941295"/>
            <a:ext cx="8575589" cy="53860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Char char="•"/>
              <a:tabLst/>
              <a:defRPr/>
            </a:pPr>
            <a:endParaRPr kumimoji="0" lang="en-CA" sz="32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4A4A4A"/>
                </a:solidFill>
                <a:effectLst/>
                <a:uLnTx/>
                <a:uFillTx/>
                <a:latin typeface="Gill Sans MT" panose="020B0502020104020203"/>
                <a:ea typeface="PMingLiU" charset="0"/>
                <a:cs typeface="PMingLiU" charset="0"/>
              </a:rPr>
              <a:t>Having begun to learn to approach, allow, accept and transform emotional states, the therapist coaches couples to: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TW" sz="2800" b="0" i="0" u="none" strike="noStrike" kern="1200" cap="none" spc="0" normalizeH="0" baseline="0" noProof="0" dirty="0">
              <a:ln>
                <a:noFill/>
              </a:ln>
              <a:solidFill>
                <a:srgbClr val="4A4A4A"/>
              </a:solidFill>
              <a:effectLst/>
              <a:uLnTx/>
              <a:uFillTx/>
              <a:latin typeface="Gill Sans MT" panose="020B0502020104020203"/>
              <a:ea typeface="PMingLiU" charset="0"/>
              <a:cs typeface="PMingLiU" charset="0"/>
            </a:endParaRPr>
          </a:p>
          <a:p>
            <a:pPr marL="514350" marR="0" lvl="0" indent="-514350" algn="l" defTabSz="457200" rtl="0" eaLnBrk="1" fontAlgn="auto" latinLnBrk="0" hangingPunct="1">
              <a:lnSpc>
                <a:spcPct val="100000"/>
              </a:lnSpc>
              <a:spcBef>
                <a:spcPts val="0"/>
              </a:spcBef>
              <a:spcAft>
                <a:spcPts val="0"/>
              </a:spcAft>
              <a:buClr>
                <a:srgbClr val="A6B727"/>
              </a:buClr>
              <a:buSzTx/>
              <a:buFont typeface="+mj-lt"/>
              <a:buAutoNum type="arabicPeriod"/>
              <a:tabLst/>
              <a:defRPr/>
            </a:pPr>
            <a:r>
              <a:rPr kumimoji="0" lang="en-US" altLang="zh-TW" sz="2800" b="0" i="0" u="none" strike="noStrike" kern="1200" cap="none" spc="0" normalizeH="0" baseline="0" noProof="0" dirty="0">
                <a:ln>
                  <a:noFill/>
                </a:ln>
                <a:solidFill>
                  <a:srgbClr val="4A4A4A"/>
                </a:solidFill>
                <a:effectLst/>
                <a:uLnTx/>
                <a:uFillTx/>
                <a:latin typeface="Gill Sans MT" panose="020B0502020104020203"/>
                <a:ea typeface="PMingLiU" charset="0"/>
                <a:cs typeface="PMingLiU" charset="0"/>
              </a:rPr>
              <a:t>Avoid triggering difficult states in each other.</a:t>
            </a:r>
          </a:p>
          <a:p>
            <a:pPr marL="514350" marR="0" lvl="0" indent="-514350" algn="l" defTabSz="457200" rtl="0" eaLnBrk="1" fontAlgn="auto" latinLnBrk="0" hangingPunct="1">
              <a:lnSpc>
                <a:spcPct val="100000"/>
              </a:lnSpc>
              <a:spcBef>
                <a:spcPts val="0"/>
              </a:spcBef>
              <a:spcAft>
                <a:spcPts val="0"/>
              </a:spcAft>
              <a:buClr>
                <a:srgbClr val="A6B727"/>
              </a:buClr>
              <a:buSzTx/>
              <a:buFont typeface="+mj-lt"/>
              <a:buAutoNum type="arabicPeriod"/>
              <a:tabLst/>
              <a:defRPr/>
            </a:pPr>
            <a:r>
              <a:rPr kumimoji="0" lang="en-US" altLang="zh-TW" sz="2800" b="0" i="0" u="none" strike="noStrike" kern="1200" cap="none" spc="0" normalizeH="0" baseline="0" noProof="0" dirty="0">
                <a:ln>
                  <a:noFill/>
                </a:ln>
                <a:solidFill>
                  <a:srgbClr val="4A4A4A"/>
                </a:solidFill>
                <a:effectLst/>
                <a:uLnTx/>
                <a:uFillTx/>
                <a:latin typeface="Gill Sans MT" panose="020B0502020104020203"/>
                <a:ea typeface="PMingLiU" charset="0"/>
                <a:cs typeface="PMingLiU" charset="0"/>
              </a:rPr>
              <a:t>Help partner shift out of protective states</a:t>
            </a:r>
          </a:p>
          <a:p>
            <a:pPr marL="514350" marR="0" lvl="0" indent="-514350" algn="l" defTabSz="457200" rtl="0" eaLnBrk="1" fontAlgn="auto" latinLnBrk="0" hangingPunct="1">
              <a:lnSpc>
                <a:spcPct val="100000"/>
              </a:lnSpc>
              <a:spcBef>
                <a:spcPts val="0"/>
              </a:spcBef>
              <a:spcAft>
                <a:spcPts val="0"/>
              </a:spcAft>
              <a:buClr>
                <a:srgbClr val="A6B727"/>
              </a:buClr>
              <a:buSzTx/>
              <a:buFont typeface="+mj-lt"/>
              <a:buAutoNum type="arabicPeriod"/>
              <a:tabLst/>
              <a:defRPr/>
            </a:pPr>
            <a:r>
              <a:rPr kumimoji="0" lang="en-US" altLang="zh-TW" sz="2800" b="0" i="0" u="none" strike="noStrike" kern="1200" cap="none" spc="0" normalizeH="0" baseline="0" noProof="0" dirty="0">
                <a:ln>
                  <a:noFill/>
                </a:ln>
                <a:solidFill>
                  <a:srgbClr val="4A4A4A"/>
                </a:solidFill>
                <a:effectLst/>
                <a:uLnTx/>
                <a:uFillTx/>
                <a:latin typeface="Gill Sans MT" panose="020B0502020104020203"/>
                <a:ea typeface="PMingLiU" charset="0"/>
                <a:cs typeface="PMingLiU" charset="0"/>
              </a:rPr>
              <a:t>Take breaks to calm or shift states.</a:t>
            </a:r>
          </a:p>
          <a:p>
            <a:pPr marL="514350" marR="0" lvl="0" indent="-514350" algn="l" defTabSz="457200" rtl="0" eaLnBrk="1" fontAlgn="auto" latinLnBrk="0" hangingPunct="1">
              <a:lnSpc>
                <a:spcPct val="100000"/>
              </a:lnSpc>
              <a:spcBef>
                <a:spcPts val="0"/>
              </a:spcBef>
              <a:spcAft>
                <a:spcPts val="0"/>
              </a:spcAft>
              <a:buClr>
                <a:srgbClr val="A6B727"/>
              </a:buClr>
              <a:buSzTx/>
              <a:buFont typeface="+mj-lt"/>
              <a:buAutoNum type="arabicPeriod"/>
              <a:tabLst/>
              <a:defRPr/>
            </a:pPr>
            <a:r>
              <a:rPr kumimoji="0" lang="en-US" altLang="zh-TW" sz="2800" b="0" i="0" u="none" strike="noStrike" kern="1200" cap="none" spc="0" normalizeH="0" baseline="0" noProof="0" dirty="0">
                <a:ln>
                  <a:noFill/>
                </a:ln>
                <a:solidFill>
                  <a:srgbClr val="4A4A4A"/>
                </a:solidFill>
                <a:effectLst/>
                <a:uLnTx/>
                <a:uFillTx/>
                <a:latin typeface="Gill Sans MT" panose="020B0502020104020203"/>
                <a:ea typeface="PMingLiU" charset="0"/>
                <a:cs typeface="PMingLiU" charset="0"/>
              </a:rPr>
              <a:t>Give partners time and space to work out their states.</a:t>
            </a:r>
          </a:p>
          <a:p>
            <a:pPr marL="514350" marR="0" lvl="0" indent="-514350" algn="l" defTabSz="457200" rtl="0" eaLnBrk="1" fontAlgn="auto" latinLnBrk="0" hangingPunct="1">
              <a:lnSpc>
                <a:spcPct val="100000"/>
              </a:lnSpc>
              <a:spcBef>
                <a:spcPts val="0"/>
              </a:spcBef>
              <a:spcAft>
                <a:spcPts val="0"/>
              </a:spcAft>
              <a:buClr>
                <a:srgbClr val="A6B727"/>
              </a:buClr>
              <a:buSzTx/>
              <a:buFont typeface="+mj-lt"/>
              <a:buAutoNum type="arabicPeriod"/>
              <a:tabLst/>
              <a:defRPr/>
            </a:pPr>
            <a:r>
              <a:rPr kumimoji="0" lang="en-US" altLang="zh-TW" sz="2800" b="0" i="0" u="none" strike="noStrike" kern="1200" cap="none" spc="0" normalizeH="0" baseline="0" noProof="0" dirty="0">
                <a:ln>
                  <a:noFill/>
                </a:ln>
                <a:solidFill>
                  <a:srgbClr val="4A4A4A"/>
                </a:solidFill>
                <a:effectLst/>
                <a:uLnTx/>
                <a:uFillTx/>
                <a:latin typeface="Gill Sans MT" panose="020B0502020104020203"/>
                <a:ea typeface="PMingLiU" charset="0"/>
                <a:cs typeface="PMingLiU" charset="0"/>
              </a:rPr>
              <a:t>Practice new positive ways of acting that were previously blocked</a:t>
            </a:r>
            <a:r>
              <a:rPr kumimoji="0" lang="en-CA" sz="2800" b="0" i="0" u="none" strike="noStrike" kern="1200" cap="none" spc="0" normalizeH="0" baseline="0" noProof="0" dirty="0">
                <a:ln>
                  <a:noFill/>
                </a:ln>
                <a:solidFill>
                  <a:srgbClr val="4A4A4A"/>
                </a:solidFill>
                <a:effectLst/>
                <a:uLnTx/>
                <a:uFillTx/>
                <a:latin typeface="Gill Sans MT" panose="020B0502020104020203"/>
                <a:ea typeface="ＭＳ Ｐゴシック" charset="0"/>
                <a:cs typeface="+mn-cs"/>
              </a:rPr>
              <a:t>.</a:t>
            </a:r>
            <a:endParaRPr kumimoji="0" lang="en-US" altLang="zh-TW" sz="2800" b="0" i="0" u="none" strike="noStrike" kern="1200" cap="none" spc="0" normalizeH="0" baseline="0" noProof="0" dirty="0">
              <a:ln>
                <a:noFill/>
              </a:ln>
              <a:solidFill>
                <a:srgbClr val="4A4A4A"/>
              </a:solidFill>
              <a:effectLst/>
              <a:uLnTx/>
              <a:uFillTx/>
              <a:latin typeface="Gill Sans MT" panose="020B0502020104020203"/>
              <a:ea typeface="PMingLiU" charset="0"/>
              <a:cs typeface="PMingLiU" charset="0"/>
            </a:endParaRPr>
          </a:p>
        </p:txBody>
      </p:sp>
      <p:sp>
        <p:nvSpPr>
          <p:cNvPr id="2" name="Title 1"/>
          <p:cNvSpPr>
            <a:spLocks noGrp="1"/>
          </p:cNvSpPr>
          <p:nvPr>
            <p:ph type="title"/>
          </p:nvPr>
        </p:nvSpPr>
        <p:spPr>
          <a:xfrm>
            <a:off x="1857633" y="373978"/>
            <a:ext cx="8260672" cy="1013758"/>
          </a:xfrm>
        </p:spPr>
        <p:txBody>
          <a:bodyPr>
            <a:noAutofit/>
          </a:bodyPr>
          <a:lstStyle/>
          <a:p>
            <a:r>
              <a:rPr lang="en-US" dirty="0"/>
              <a:t>Couples therapy involves </a:t>
            </a:r>
            <a:br>
              <a:rPr lang="en-US" dirty="0"/>
            </a:br>
            <a:r>
              <a:rPr lang="en-US" dirty="0"/>
              <a:t>Coaching clients  </a:t>
            </a:r>
          </a:p>
        </p:txBody>
      </p:sp>
      <p:sp>
        <p:nvSpPr>
          <p:cNvPr id="3" name="Slide Number Placeholder 2">
            <a:extLst>
              <a:ext uri="{FF2B5EF4-FFF2-40B4-BE49-F238E27FC236}">
                <a16:creationId xmlns:a16="http://schemas.microsoft.com/office/drawing/2014/main" id="{4A45C13F-4992-BD40-90F7-CCC0F7F1E587}"/>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5C24AD8-A7AC-CD41-8962-1BCFFE201B1B}" type="slidenum">
              <a:rPr kumimoji="0" lang="en-US" sz="11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18</a:t>
            </a:fld>
            <a:endParaRPr kumimoji="0" lang="en-US" sz="11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478303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1981200" y="1470664"/>
            <a:ext cx="7802381" cy="5536900"/>
          </a:xfrm>
          <a:prstGeom prst="rect">
            <a:avLst/>
          </a:prstGeom>
          <a:noFill/>
          <a:ln w="9525">
            <a:noFill/>
            <a:miter lim="800000"/>
            <a:headEnd/>
            <a:tailEnd/>
          </a:ln>
        </p:spPr>
        <p:txBody>
          <a:bodyPr wrap="square">
            <a:spAutoFit/>
          </a:bodyPr>
          <a:lstStyle/>
          <a:p>
            <a:pPr marL="114300" marR="0" lvl="0" indent="0" algn="l" defTabSz="457200" rtl="0" eaLnBrk="1" fontAlgn="auto" latinLnBrk="0" hangingPunct="1">
              <a:lnSpc>
                <a:spcPct val="110000"/>
              </a:lnSpc>
              <a:spcBef>
                <a:spcPts val="0"/>
              </a:spcBef>
              <a:spcAft>
                <a:spcPts val="0"/>
              </a:spcAft>
              <a:buClrTx/>
              <a:buSzTx/>
              <a:buFontTx/>
              <a:buNone/>
              <a:tabLst/>
              <a:defRPr/>
            </a:pPr>
            <a:endParaRPr kumimoji="0" lang="en-US" sz="2800" b="1" i="1" u="none" strike="noStrike" kern="1200" cap="none" spc="0" normalizeH="0" baseline="0" noProof="0" dirty="0">
              <a:ln>
                <a:noFill/>
              </a:ln>
              <a:solidFill>
                <a:srgbClr val="5E5E5E"/>
              </a:solidFill>
              <a:effectLst/>
              <a:uLnTx/>
              <a:uFillTx/>
              <a:latin typeface="Gill Sans MT" panose="020B0502020104020203"/>
              <a:ea typeface="+mn-ea"/>
              <a:cs typeface="+mn-cs"/>
            </a:endParaRPr>
          </a:p>
          <a:p>
            <a:pPr marL="0" marR="0" lvl="0" indent="0" algn="l" defTabSz="457200" rtl="0" eaLnBrk="1" fontAlgn="auto" latinLnBrk="0" hangingPunct="1">
              <a:lnSpc>
                <a:spcPct val="110000"/>
              </a:lnSpc>
              <a:spcBef>
                <a:spcPts val="0"/>
              </a:spcBef>
              <a:spcAft>
                <a:spcPts val="0"/>
              </a:spcAft>
              <a:buClr>
                <a:srgbClr val="A6B727">
                  <a:lumMod val="75000"/>
                </a:srgbClr>
              </a:buClr>
              <a:buSzTx/>
              <a:buFontTx/>
              <a:buNone/>
              <a:tabLst/>
              <a:defRPr/>
            </a:pPr>
            <a:endParaRPr kumimoji="0" lang="en-US" altLang="zh-TW" sz="1000" b="1" i="0" u="sng" strike="noStrike" kern="1200" cap="none" spc="0" normalizeH="0" baseline="0" noProof="0" dirty="0">
              <a:ln>
                <a:noFill/>
              </a:ln>
              <a:solidFill>
                <a:srgbClr val="5E5E5E"/>
              </a:solidFill>
              <a:effectLst/>
              <a:uLnTx/>
              <a:uFillTx/>
              <a:latin typeface="Gill Sans MT" panose="020B0502020104020203"/>
              <a:ea typeface="PMingLiU" charset="0"/>
              <a:cs typeface="PMingLiU" charset="0"/>
            </a:endParaRPr>
          </a:p>
          <a:p>
            <a:pPr marL="0" marR="0" lvl="0" indent="0" algn="l" defTabSz="457200" rtl="0" eaLnBrk="1" fontAlgn="auto" latinLnBrk="0" hangingPunct="1">
              <a:lnSpc>
                <a:spcPct val="100000"/>
              </a:lnSpc>
              <a:spcBef>
                <a:spcPts val="0"/>
              </a:spcBef>
              <a:spcAft>
                <a:spcPts val="0"/>
              </a:spcAft>
              <a:buClr>
                <a:srgbClr val="A6B727">
                  <a:lumMod val="75000"/>
                </a:srgbClr>
              </a:buClr>
              <a:buSzTx/>
              <a:buFontTx/>
              <a:buNone/>
              <a:tabLst/>
              <a:defRPr/>
            </a:pPr>
            <a:r>
              <a:rPr kumimoji="0" lang="en-US" altLang="zh-TW" sz="2800" b="1" i="1" u="sng" strike="noStrike" kern="1200" cap="none" spc="0" normalizeH="0" baseline="0" noProof="0" dirty="0">
                <a:ln>
                  <a:noFill/>
                </a:ln>
                <a:solidFill>
                  <a:srgbClr val="5E5E5E"/>
                </a:solidFill>
                <a:effectLst/>
                <a:uLnTx/>
                <a:uFillTx/>
                <a:latin typeface="Arial" panose="020B0604020202020204" pitchFamily="34" charset="0"/>
                <a:ea typeface="PMingLiU" charset="0"/>
                <a:cs typeface="Arial" panose="020B0604020202020204" pitchFamily="34" charset="0"/>
              </a:rPr>
              <a:t>Example</a:t>
            </a:r>
          </a:p>
          <a:p>
            <a:pPr marL="0" marR="0" lvl="0" indent="0" algn="l" defTabSz="457200" rtl="0" eaLnBrk="1" fontAlgn="auto" latinLnBrk="0" hangingPunct="1">
              <a:lnSpc>
                <a:spcPct val="100000"/>
              </a:lnSpc>
              <a:spcBef>
                <a:spcPts val="0"/>
              </a:spcBef>
              <a:spcAft>
                <a:spcPts val="0"/>
              </a:spcAft>
              <a:buClr>
                <a:srgbClr val="A6B727">
                  <a:lumMod val="75000"/>
                </a:srgbClr>
              </a:buClr>
              <a:buSzTx/>
              <a:buFontTx/>
              <a:buNone/>
              <a:tabLst/>
              <a:defRPr/>
            </a:pPr>
            <a:endParaRPr kumimoji="0" lang="en-US" altLang="zh-TW" sz="2800" b="1" i="1" u="sng" strike="noStrike" kern="1200" cap="none" spc="0" normalizeH="0" baseline="0" noProof="0" dirty="0">
              <a:ln>
                <a:noFill/>
              </a:ln>
              <a:solidFill>
                <a:srgbClr val="5E5E5E"/>
              </a:solidFill>
              <a:effectLst/>
              <a:uLnTx/>
              <a:uFillTx/>
              <a:latin typeface="Gill Sans MT" panose="020B0502020104020203"/>
              <a:ea typeface="PMingLiU" charset="0"/>
              <a:cs typeface="PMingLiU" charset="0"/>
            </a:endParaRPr>
          </a:p>
          <a:p>
            <a:pPr marL="457200" marR="0" lvl="0" indent="-457200" algn="l" defTabSz="457200" rtl="0" eaLnBrk="1" fontAlgn="auto" latinLnBrk="0" hangingPunct="1">
              <a:lnSpc>
                <a:spcPct val="100000"/>
              </a:lnSpc>
              <a:spcBef>
                <a:spcPts val="0"/>
              </a:spcBef>
              <a:spcAft>
                <a:spcPts val="0"/>
              </a:spcAft>
              <a:buClr>
                <a:srgbClr val="A6B727">
                  <a:lumMod val="75000"/>
                </a:srgbClr>
              </a:buClr>
              <a:buSzTx/>
              <a:buFont typeface="Wingdings" pitchFamily="2" charset="2"/>
              <a:buChar char="§"/>
              <a:tabLst/>
              <a:defRPr/>
            </a:pPr>
            <a:r>
              <a:rPr kumimoji="0" lang="en-US" altLang="zh-TW" sz="2800" b="1" i="0" u="none" strike="noStrike" kern="1200" cap="none" spc="0" normalizeH="0" baseline="0" noProof="0" dirty="0">
                <a:ln>
                  <a:noFill/>
                </a:ln>
                <a:solidFill>
                  <a:srgbClr val="5E5E5E"/>
                </a:solidFill>
                <a:effectLst/>
                <a:uLnTx/>
                <a:uFillTx/>
                <a:latin typeface="Arial" panose="020B0604020202020204" pitchFamily="34" charset="0"/>
                <a:ea typeface="PMingLiU" charset="0"/>
                <a:cs typeface="Arial" panose="020B0604020202020204" pitchFamily="34" charset="0"/>
              </a:rPr>
              <a:t>Therapist</a:t>
            </a:r>
            <a:r>
              <a:rPr kumimoji="0" lang="en-US" altLang="zh-TW" sz="2800" b="0" i="0" u="none" strike="noStrike" kern="1200" cap="none" spc="0" normalizeH="0" baseline="0" noProof="0" dirty="0">
                <a:ln>
                  <a:noFill/>
                </a:ln>
                <a:solidFill>
                  <a:srgbClr val="5E5E5E"/>
                </a:solidFill>
                <a:effectLst/>
                <a:uLnTx/>
                <a:uFillTx/>
                <a:latin typeface="Arial" panose="020B0604020202020204" pitchFamily="34" charset="0"/>
                <a:ea typeface="PMingLiU" charset="0"/>
                <a:cs typeface="Arial" panose="020B0604020202020204" pitchFamily="34" charset="0"/>
              </a:rPr>
              <a:t> – “Tell her this:, </a:t>
            </a:r>
            <a:r>
              <a:rPr kumimoji="0" lang="en-US" altLang="zh-TW" sz="2800" b="0" i="1" u="none" strike="noStrike" kern="1200" cap="none" spc="0" normalizeH="0" baseline="0" noProof="0" dirty="0">
                <a:ln>
                  <a:noFill/>
                </a:ln>
                <a:solidFill>
                  <a:srgbClr val="5E5E5E"/>
                </a:solidFill>
                <a:effectLst/>
                <a:uLnTx/>
                <a:uFillTx/>
                <a:latin typeface="Arial" panose="020B0604020202020204" pitchFamily="34" charset="0"/>
                <a:ea typeface="PMingLiU" charset="0"/>
                <a:cs typeface="Arial" panose="020B0604020202020204" pitchFamily="34" charset="0"/>
              </a:rPr>
              <a:t>‘I resent when you...’ </a:t>
            </a:r>
            <a:r>
              <a:rPr kumimoji="0" lang="en-US" altLang="zh-TW" sz="2800" b="1" i="0" u="none" strike="noStrike" kern="1200" cap="none" spc="0" normalizeH="0" baseline="0" noProof="0" dirty="0">
                <a:ln>
                  <a:noFill/>
                </a:ln>
                <a:solidFill>
                  <a:srgbClr val="5E5E5E"/>
                </a:solidFill>
                <a:effectLst/>
                <a:uLnTx/>
                <a:uFillTx/>
                <a:latin typeface="Arial" panose="020B0604020202020204" pitchFamily="34" charset="0"/>
                <a:ea typeface="PMingLiU" charset="0"/>
                <a:cs typeface="Arial" panose="020B0604020202020204" pitchFamily="34" charset="0"/>
              </a:rPr>
              <a:t>or</a:t>
            </a:r>
            <a:r>
              <a:rPr kumimoji="0" lang="en-US" altLang="zh-TW" sz="2800" b="0" i="0" u="none" strike="noStrike" kern="1200" cap="none" spc="0" normalizeH="0" baseline="0" noProof="0" dirty="0">
                <a:ln>
                  <a:noFill/>
                </a:ln>
                <a:solidFill>
                  <a:srgbClr val="5E5E5E"/>
                </a:solidFill>
                <a:effectLst/>
                <a:uLnTx/>
                <a:uFillTx/>
                <a:latin typeface="Arial" panose="020B0604020202020204" pitchFamily="34" charset="0"/>
                <a:ea typeface="PMingLiU" charset="0"/>
                <a:cs typeface="Arial" panose="020B0604020202020204" pitchFamily="34" charset="0"/>
              </a:rPr>
              <a:t> </a:t>
            </a:r>
            <a:r>
              <a:rPr kumimoji="0" lang="en-US" altLang="zh-TW" sz="2800" b="0" i="1" u="none" strike="noStrike" kern="1200" cap="none" spc="0" normalizeH="0" baseline="0" noProof="0" dirty="0">
                <a:ln>
                  <a:noFill/>
                </a:ln>
                <a:solidFill>
                  <a:srgbClr val="5E5E5E"/>
                </a:solidFill>
                <a:effectLst/>
                <a:uLnTx/>
                <a:uFillTx/>
                <a:latin typeface="Arial" panose="020B0604020202020204" pitchFamily="34" charset="0"/>
                <a:ea typeface="PMingLiU" charset="0"/>
                <a:cs typeface="Arial" panose="020B0604020202020204" pitchFamily="34" charset="0"/>
              </a:rPr>
              <a:t>“I’d like you to hold me”</a:t>
            </a:r>
          </a:p>
          <a:p>
            <a:pPr marL="457200" marR="0" lvl="1" indent="0" algn="l" defTabSz="457200" rtl="0" eaLnBrk="1" fontAlgn="auto" latinLnBrk="0" hangingPunct="1">
              <a:lnSpc>
                <a:spcPct val="100000"/>
              </a:lnSpc>
              <a:spcBef>
                <a:spcPts val="0"/>
              </a:spcBef>
              <a:spcAft>
                <a:spcPts val="0"/>
              </a:spcAft>
              <a:buClr>
                <a:srgbClr val="A6B727">
                  <a:lumMod val="75000"/>
                </a:srgbClr>
              </a:buClr>
              <a:buSzTx/>
              <a:buFontTx/>
              <a:buNone/>
              <a:tabLst/>
              <a:defRPr/>
            </a:pPr>
            <a:endParaRPr kumimoji="0" lang="en-US" altLang="zh-TW" sz="2800" b="0" i="1" u="none" strike="noStrike" kern="1200" cap="none" spc="0" normalizeH="0" baseline="0" noProof="0" dirty="0">
              <a:ln>
                <a:noFill/>
              </a:ln>
              <a:solidFill>
                <a:srgbClr val="4A4A4A"/>
              </a:solidFill>
              <a:effectLst/>
              <a:uLnTx/>
              <a:uFillTx/>
              <a:latin typeface="Arial" panose="020B0604020202020204" pitchFamily="34" charset="0"/>
              <a:ea typeface="PMingLiU" charset="0"/>
              <a:cs typeface="Arial" panose="020B0604020202020204" pitchFamily="34" charset="0"/>
            </a:endParaRPr>
          </a:p>
          <a:p>
            <a:pPr marL="457200" marR="0" lvl="0" indent="-457200" algn="l" defTabSz="457200" rtl="0" eaLnBrk="1" fontAlgn="auto" latinLnBrk="0" hangingPunct="1">
              <a:lnSpc>
                <a:spcPct val="100000"/>
              </a:lnSpc>
              <a:spcBef>
                <a:spcPts val="0"/>
              </a:spcBef>
              <a:spcAft>
                <a:spcPts val="0"/>
              </a:spcAft>
              <a:buClr>
                <a:srgbClr val="A6B727">
                  <a:lumMod val="75000"/>
                </a:srgbClr>
              </a:buClr>
              <a:buSzTx/>
              <a:buFont typeface="Wingdings" pitchFamily="2" charset="2"/>
              <a:buChar char="§"/>
              <a:tabLst/>
              <a:defRPr/>
            </a:pPr>
            <a:r>
              <a:rPr kumimoji="0" lang="en-US" altLang="zh-TW" sz="2800" b="0" i="0" u="none" strike="noStrike" kern="1200" cap="none" spc="0" normalizeH="0" baseline="0" noProof="0" dirty="0">
                <a:ln>
                  <a:noFill/>
                </a:ln>
                <a:solidFill>
                  <a:srgbClr val="4A4A4A"/>
                </a:solidFill>
                <a:effectLst/>
                <a:uLnTx/>
                <a:uFillTx/>
                <a:latin typeface="Arial" panose="020B0604020202020204" pitchFamily="34" charset="0"/>
                <a:ea typeface="PMingLiU" charset="0"/>
                <a:cs typeface="Arial" panose="020B0604020202020204" pitchFamily="34" charset="0"/>
              </a:rPr>
              <a:t>This helps enact present position to experience and expand it. This is where we emotionally explore.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000000"/>
                </a:solidFill>
                <a:effectLst/>
                <a:uLnTx/>
                <a:uFillTx/>
                <a:latin typeface="Arial" panose="020B0604020202020204" pitchFamily="34" charset="0"/>
                <a:ea typeface="PMingLiU" charset="0"/>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TW" sz="2800" b="0" i="0" u="none" strike="noStrike" kern="1200" cap="none" spc="0" normalizeH="0" baseline="0" noProof="0" dirty="0">
              <a:ln>
                <a:noFill/>
              </a:ln>
              <a:solidFill>
                <a:srgbClr val="000000"/>
              </a:solidFill>
              <a:effectLst/>
              <a:uLnTx/>
              <a:uFillTx/>
              <a:latin typeface="Gill Sans MT" panose="020B0502020104020203"/>
              <a:ea typeface="PMingLiU" charset="0"/>
              <a:cs typeface="PMingLiU"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TW" sz="3200" b="1" i="0" u="sng" strike="noStrike" kern="1200" cap="none" spc="0" normalizeH="0" baseline="0" noProof="0" dirty="0">
              <a:ln>
                <a:noFill/>
              </a:ln>
              <a:solidFill>
                <a:srgbClr val="000000"/>
              </a:solidFill>
              <a:effectLst/>
              <a:uLnTx/>
              <a:uFillTx/>
              <a:latin typeface="Gill Sans MT" panose="020B0502020104020203"/>
              <a:ea typeface="PMingLiU" charset="0"/>
              <a:cs typeface="PMingLiU" charset="0"/>
            </a:endParaRPr>
          </a:p>
        </p:txBody>
      </p:sp>
      <p:sp>
        <p:nvSpPr>
          <p:cNvPr id="2" name="Title 1"/>
          <p:cNvSpPr>
            <a:spLocks noGrp="1"/>
          </p:cNvSpPr>
          <p:nvPr>
            <p:ph type="title"/>
          </p:nvPr>
        </p:nvSpPr>
        <p:spPr>
          <a:xfrm>
            <a:off x="1904104" y="408791"/>
            <a:ext cx="8306696" cy="1049766"/>
          </a:xfrm>
        </p:spPr>
        <p:txBody>
          <a:bodyPr>
            <a:noAutofit/>
          </a:bodyPr>
          <a:lstStyle/>
          <a:p>
            <a:r>
              <a:rPr lang="en-US" altLang="zh-TW" sz="3000" dirty="0">
                <a:ea typeface="PMingLiU" charset="0"/>
                <a:cs typeface="PMingLiU" charset="0"/>
              </a:rPr>
              <a:t>ENACTMENTS</a:t>
            </a:r>
            <a:br>
              <a:rPr lang="en-US" altLang="zh-TW" sz="3000" dirty="0">
                <a:ea typeface="PMingLiU" charset="0"/>
                <a:cs typeface="PMingLiU" charset="0"/>
              </a:rPr>
            </a:br>
            <a:endParaRPr lang="en-US" sz="3000" dirty="0"/>
          </a:p>
        </p:txBody>
      </p:sp>
      <p:sp>
        <p:nvSpPr>
          <p:cNvPr id="5" name="Slide Number Placeholder 4">
            <a:extLst>
              <a:ext uri="{FF2B5EF4-FFF2-40B4-BE49-F238E27FC236}">
                <a16:creationId xmlns:a16="http://schemas.microsoft.com/office/drawing/2014/main" id="{0BFA326D-358C-EF45-A9E5-6437DC75FB18}"/>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5C24AD8-A7AC-CD41-8962-1BCFFE201B1B}" type="slidenum">
              <a:rPr kumimoji="0" lang="en-US" sz="11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19</a:t>
            </a:fld>
            <a:endParaRPr kumimoji="0" lang="en-US" sz="11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725407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vert="horz" lIns="182880" tIns="182880" rIns="182880" bIns="182880" rtlCol="0" anchor="ctr">
            <a:normAutofit/>
          </a:bodyPr>
          <a:lstStyle/>
          <a:p>
            <a:r>
              <a:rPr lang="en-US" sz="2300">
                <a:solidFill>
                  <a:srgbClr val="FFFFFF"/>
                </a:solidFill>
              </a:rPr>
              <a:t>Stage 3: Accessing underlying feelings</a:t>
            </a:r>
          </a:p>
        </p:txBody>
      </p:sp>
      <p:sp>
        <p:nvSpPr>
          <p:cNvPr id="62465" name="Text Box 2"/>
          <p:cNvSpPr txBox="1">
            <a:spLocks noChangeArrowheads="1"/>
          </p:cNvSpPr>
          <p:nvPr/>
        </p:nvSpPr>
        <p:spPr bwMode="auto">
          <a:xfrm>
            <a:off x="5591695" y="1402080"/>
            <a:ext cx="5320696" cy="405384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normAutofit lnSpcReduction="10000"/>
          </a:bodyPr>
          <a:lstStyle>
            <a:lvl1pPr marL="457200" indent="-457200">
              <a:defRPr sz="2400">
                <a:solidFill>
                  <a:schemeClr val="tx1"/>
                </a:solidFill>
                <a:latin typeface="Times New Roman" charset="0"/>
                <a:ea typeface="ＭＳ Ｐゴシック" charset="0"/>
                <a:cs typeface="ＭＳ Ｐゴシック" charset="0"/>
              </a:defRPr>
            </a:lvl1pPr>
            <a:lvl2pPr marL="914400" indent="-45720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28600" marR="0" lvl="0" indent="0" algn="l" defTabSz="914400" rtl="0" eaLnBrk="1" fontAlgn="auto" latinLnBrk="0" hangingPunct="1">
              <a:lnSpc>
                <a:spcPct val="90000"/>
              </a:lnSpc>
              <a:spcBef>
                <a:spcPts val="1000"/>
              </a:spcBef>
              <a:spcAft>
                <a:spcPts val="0"/>
              </a:spcAft>
              <a:buClr>
                <a:srgbClr val="418AB3"/>
              </a:buClr>
              <a:buSzTx/>
              <a:buFontTx/>
              <a:buNone/>
              <a:tabLst/>
              <a:defRPr/>
            </a:pPr>
            <a:endParaRPr kumimoji="0" lang="en-US" sz="17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ＭＳ Ｐゴシック" charset="0"/>
              <a:cs typeface="+mn-cs"/>
            </a:endParaRPr>
          </a:p>
          <a:p>
            <a:pPr marL="457200" marR="0" lvl="0" indent="-228600" algn="l" defTabSz="914400" rtl="0" eaLnBrk="1" fontAlgn="auto" latinLnBrk="0" hangingPunct="1">
              <a:lnSpc>
                <a:spcPct val="90000"/>
              </a:lnSpc>
              <a:spcBef>
                <a:spcPts val="1000"/>
              </a:spcBef>
              <a:spcAft>
                <a:spcPts val="0"/>
              </a:spcAft>
              <a:buClr>
                <a:srgbClr val="418AB3"/>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ＭＳ Ｐゴシック" charset="0"/>
                <a:cs typeface="+mn-cs"/>
              </a:rPr>
              <a:t>7. </a:t>
            </a:r>
            <a:r>
              <a:rPr kumimoji="0" lang="en-US" sz="1800" b="0" i="1" u="none" strike="noStrike" kern="1200" cap="none" spc="0" normalizeH="0" baseline="0" noProof="0" dirty="0">
                <a:ln>
                  <a:noFill/>
                </a:ln>
                <a:solidFill>
                  <a:srgbClr val="000000">
                    <a:lumMod val="85000"/>
                    <a:lumOff val="15000"/>
                  </a:srgbClr>
                </a:solidFill>
                <a:effectLst/>
                <a:uLnTx/>
                <a:uFillTx/>
                <a:latin typeface="Gill Sans MT" panose="020B0502020104020203"/>
                <a:ea typeface="ＭＳ Ｐゴシック" charset="0"/>
                <a:cs typeface="+mn-cs"/>
              </a:rPr>
              <a:t>Access </a:t>
            </a:r>
            <a:r>
              <a:rPr kumimoji="0" lang="en-US"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ＭＳ Ｐゴシック" charset="0"/>
                <a:cs typeface="+mn-cs"/>
              </a:rPr>
              <a:t>unacknowledged feelings/needs underlying interactional positions and express them</a:t>
            </a:r>
          </a:p>
          <a:p>
            <a:pPr marL="914400" marR="0" lvl="1" indent="-228600" algn="l" defTabSz="914400" rtl="0" eaLnBrk="1" fontAlgn="auto" latinLnBrk="0" hangingPunct="1">
              <a:lnSpc>
                <a:spcPct val="90000"/>
              </a:lnSpc>
              <a:spcBef>
                <a:spcPts val="1000"/>
              </a:spcBef>
              <a:spcAft>
                <a:spcPts val="0"/>
              </a:spcAft>
              <a:buClr>
                <a:srgbClr val="418AB3"/>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ＭＳ Ｐゴシック" charset="0"/>
                <a:cs typeface="+mn-cs"/>
              </a:rPr>
              <a:t>Softening of blamer- sadness, loneliness, anxiety</a:t>
            </a:r>
          </a:p>
          <a:p>
            <a:pPr marL="914400" marR="0" lvl="1" indent="-228600" algn="l" defTabSz="914400" rtl="0" eaLnBrk="1" fontAlgn="auto" latinLnBrk="0" hangingPunct="1">
              <a:lnSpc>
                <a:spcPct val="90000"/>
              </a:lnSpc>
              <a:spcBef>
                <a:spcPts val="1000"/>
              </a:spcBef>
              <a:spcAft>
                <a:spcPts val="0"/>
              </a:spcAft>
              <a:buClr>
                <a:srgbClr val="418AB3"/>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ＭＳ Ｐゴシック" charset="0"/>
                <a:cs typeface="+mn-cs"/>
              </a:rPr>
              <a:t>Withdrawer re-engagement - anxiety, anger</a:t>
            </a:r>
          </a:p>
          <a:p>
            <a:pPr marL="914400" marR="0" lvl="1" indent="-228600" algn="l" defTabSz="914400" rtl="0" eaLnBrk="1" fontAlgn="auto" latinLnBrk="0" hangingPunct="1">
              <a:lnSpc>
                <a:spcPct val="90000"/>
              </a:lnSpc>
              <a:spcBef>
                <a:spcPts val="1000"/>
              </a:spcBef>
              <a:spcAft>
                <a:spcPts val="0"/>
              </a:spcAft>
              <a:buClr>
                <a:srgbClr val="418AB3"/>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ＭＳ Ｐゴシック" charset="0"/>
                <a:cs typeface="+mn-cs"/>
              </a:rPr>
              <a:t>Dominant goes one down – shame, fear </a:t>
            </a:r>
          </a:p>
          <a:p>
            <a:pPr marL="914400" marR="0" lvl="1" indent="-228600" algn="l" defTabSz="914400" rtl="0" eaLnBrk="1" fontAlgn="auto" latinLnBrk="0" hangingPunct="1">
              <a:lnSpc>
                <a:spcPct val="90000"/>
              </a:lnSpc>
              <a:spcBef>
                <a:spcPts val="1000"/>
              </a:spcBef>
              <a:spcAft>
                <a:spcPts val="0"/>
              </a:spcAft>
              <a:buClr>
                <a:srgbClr val="418AB3"/>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ＭＳ Ｐゴシック" charset="0"/>
                <a:cs typeface="+mn-cs"/>
              </a:rPr>
              <a:t>Submissive asserts – fear, inadequacy, anger</a:t>
            </a:r>
          </a:p>
          <a:p>
            <a:pPr marL="457200" marR="0" lvl="0" indent="-228600" algn="l" defTabSz="914400" rtl="0" eaLnBrk="1" fontAlgn="auto" latinLnBrk="0" hangingPunct="1">
              <a:lnSpc>
                <a:spcPct val="90000"/>
              </a:lnSpc>
              <a:spcBef>
                <a:spcPts val="1000"/>
              </a:spcBef>
              <a:spcAft>
                <a:spcPts val="0"/>
              </a:spcAft>
              <a:buClr>
                <a:srgbClr val="418AB3"/>
              </a:buClr>
              <a:buSzTx/>
              <a:buFont typeface="Arial" panose="020B0604020202020204" pitchFamily="34" charset="0"/>
              <a:buChar char="•"/>
              <a:tabLst/>
              <a:defRPr/>
            </a:pPr>
            <a:r>
              <a:rPr kumimoji="0" lang="en-US" sz="1800" b="0" i="1" u="none" strike="noStrike" kern="1200" cap="none" spc="0" normalizeH="0" baseline="0" noProof="0" dirty="0">
                <a:ln>
                  <a:noFill/>
                </a:ln>
                <a:solidFill>
                  <a:srgbClr val="000000">
                    <a:lumMod val="85000"/>
                    <a:lumOff val="15000"/>
                  </a:srgbClr>
                </a:solidFill>
                <a:effectLst/>
                <a:uLnTx/>
                <a:uFillTx/>
                <a:latin typeface="Gill Sans MT" panose="020B0502020104020203"/>
                <a:ea typeface="ＭＳ Ｐゴシック" charset="0"/>
                <a:cs typeface="+mn-cs"/>
              </a:rPr>
              <a:t>8. Identify &amp; overcome</a:t>
            </a:r>
            <a:r>
              <a:rPr kumimoji="0" lang="en-US"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ＭＳ Ｐゴシック" charset="0"/>
                <a:cs typeface="+mn-cs"/>
              </a:rPr>
              <a:t> blocks to accessing. </a:t>
            </a:r>
          </a:p>
          <a:p>
            <a:pPr marL="457200" marR="0" lvl="0" indent="-228600" algn="l" defTabSz="914400" rtl="0" eaLnBrk="1" fontAlgn="auto" latinLnBrk="0" hangingPunct="1">
              <a:lnSpc>
                <a:spcPct val="90000"/>
              </a:lnSpc>
              <a:spcBef>
                <a:spcPts val="1000"/>
              </a:spcBef>
              <a:spcAft>
                <a:spcPts val="0"/>
              </a:spcAft>
              <a:buClr>
                <a:srgbClr val="418AB3"/>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ＭＳ Ｐゴシック" charset="0"/>
                <a:cs typeface="+mn-cs"/>
              </a:rPr>
              <a:t>9. </a:t>
            </a:r>
            <a:r>
              <a:rPr kumimoji="0" lang="en-US" sz="1800" b="0" i="1" u="none" strike="noStrike" kern="1200" cap="none" spc="0" normalizeH="0" baseline="0" noProof="0" dirty="0">
                <a:ln>
                  <a:noFill/>
                </a:ln>
                <a:solidFill>
                  <a:srgbClr val="000000">
                    <a:lumMod val="85000"/>
                    <a:lumOff val="15000"/>
                  </a:srgbClr>
                </a:solidFill>
                <a:effectLst/>
                <a:uLnTx/>
                <a:uFillTx/>
                <a:latin typeface="Gill Sans MT" panose="020B0502020104020203"/>
                <a:ea typeface="ＭＳ Ｐゴシック" charset="0"/>
                <a:cs typeface="+mn-cs"/>
              </a:rPr>
              <a:t>Promote </a:t>
            </a:r>
            <a:r>
              <a:rPr kumimoji="0" lang="en-US"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ＭＳ Ｐゴシック" charset="0"/>
                <a:cs typeface="+mn-cs"/>
              </a:rPr>
              <a:t>identification with disowned needs/aspects of self, integrating these into relationship interactions</a:t>
            </a:r>
            <a:r>
              <a:rPr kumimoji="0" lang="en-US" sz="17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ＭＳ Ｐゴシック" charset="0"/>
                <a:cs typeface="+mn-cs"/>
              </a:rPr>
              <a:t>.</a:t>
            </a:r>
          </a:p>
        </p:txBody>
      </p:sp>
      <p:sp>
        <p:nvSpPr>
          <p:cNvPr id="4" name="Footer Placeholder 3"/>
          <p:cNvSpPr>
            <a:spLocks noGrp="1"/>
          </p:cNvSpPr>
          <p:nvPr>
            <p:ph type="ftr" sz="quarter" idx="11"/>
          </p:nvPr>
        </p:nvSpPr>
        <p:spPr>
          <a:xfrm>
            <a:off x="5591694" y="6236208"/>
            <a:ext cx="4853331" cy="320040"/>
          </a:xfrm>
        </p:spPr>
        <p:txBody>
          <a:bodyPr vert="horz" lIns="91440" tIns="45720" rIns="91440" bIns="45720" rtlCol="0" anchor="ct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5E5E5E">
                  <a:alpha val="70000"/>
                </a:srgbClr>
              </a:solidFill>
              <a:effectLst/>
              <a:uLnTx/>
              <a:uFillTx/>
              <a:latin typeface="Gill Sans MT" panose="020B0502020104020203"/>
              <a:ea typeface="+mn-ea"/>
              <a:cs typeface="+mn-cs"/>
            </a:endParaRPr>
          </a:p>
        </p:txBody>
      </p:sp>
      <p:sp>
        <p:nvSpPr>
          <p:cNvPr id="5" name="Slide Number Placeholder 4"/>
          <p:cNvSpPr>
            <a:spLocks noGrp="1"/>
          </p:cNvSpPr>
          <p:nvPr>
            <p:ph type="sldNum" sz="quarter" idx="12"/>
          </p:nvPr>
        </p:nvSpPr>
        <p:spPr>
          <a:xfrm>
            <a:off x="10758922" y="6217920"/>
            <a:ext cx="365760" cy="365760"/>
          </a:xfrm>
        </p:spPr>
        <p:txBody>
          <a:bodyPr vert="horz" lIns="18288" tIns="45720" rIns="18288" bIns="45720" rtlCol="0" anchor="ctr">
            <a:normAutofit/>
          </a:bodyPr>
          <a:lstStyle/>
          <a:p>
            <a:pPr marL="0" marR="0" lvl="0" indent="0" algn="ctr" defTabSz="457200" rtl="0" eaLnBrk="1" fontAlgn="auto" latinLnBrk="0" hangingPunct="1">
              <a:lnSpc>
                <a:spcPct val="90000"/>
              </a:lnSpc>
              <a:spcBef>
                <a:spcPts val="0"/>
              </a:spcBef>
              <a:spcAft>
                <a:spcPts val="600"/>
              </a:spcAft>
              <a:buClrTx/>
              <a:buSzTx/>
              <a:buFontTx/>
              <a:buNone/>
              <a:tabLst/>
              <a:defRPr/>
            </a:pPr>
            <a:fld id="{65C24AD8-A7AC-CD41-8962-1BCFFE201B1B}" type="slidenum">
              <a:rPr kumimoji="0" lang="en-US" sz="11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90000"/>
                </a:lnSpc>
                <a:spcBef>
                  <a:spcPts val="0"/>
                </a:spcBef>
                <a:spcAft>
                  <a:spcPts val="600"/>
                </a:spcAft>
                <a:buClrTx/>
                <a:buSzTx/>
                <a:buFontTx/>
                <a:buNone/>
                <a:tabLst/>
                <a:defRPr/>
              </a:pPr>
              <a:t>2</a:t>
            </a:fld>
            <a:endParaRPr kumimoji="0" lang="en-US" sz="11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Up Arrow 2">
            <a:extLst>
              <a:ext uri="{FF2B5EF4-FFF2-40B4-BE49-F238E27FC236}">
                <a16:creationId xmlns:a16="http://schemas.microsoft.com/office/drawing/2014/main" id="{B35F8412-7502-804B-8543-240505831AC1}"/>
              </a:ext>
            </a:extLst>
          </p:cNvPr>
          <p:cNvSpPr/>
          <p:nvPr/>
        </p:nvSpPr>
        <p:spPr>
          <a:xfrm rot="2779821">
            <a:off x="5354696" y="4236532"/>
            <a:ext cx="831489" cy="839097"/>
          </a:xfrm>
          <a:prstGeom prst="upArrow">
            <a:avLst>
              <a:gd name="adj1" fmla="val 38008"/>
              <a:gd name="adj2" fmla="val 50000"/>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Bent Arrow 5">
            <a:extLst>
              <a:ext uri="{FF2B5EF4-FFF2-40B4-BE49-F238E27FC236}">
                <a16:creationId xmlns:a16="http://schemas.microsoft.com/office/drawing/2014/main" id="{20C9064C-A099-8445-ABBE-A70F3F15CF92}"/>
              </a:ext>
            </a:extLst>
          </p:cNvPr>
          <p:cNvSpPr/>
          <p:nvPr/>
        </p:nvSpPr>
        <p:spPr>
          <a:xfrm>
            <a:off x="5110278" y="2806836"/>
            <a:ext cx="813816" cy="868680"/>
          </a:xfrm>
          <a:prstGeom prst="ben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7" name="TextBox 6">
            <a:extLst>
              <a:ext uri="{FF2B5EF4-FFF2-40B4-BE49-F238E27FC236}">
                <a16:creationId xmlns:a16="http://schemas.microsoft.com/office/drawing/2014/main" id="{6FD05661-4004-824F-816A-F6E40D854F5E}"/>
              </a:ext>
            </a:extLst>
          </p:cNvPr>
          <p:cNvSpPr txBox="1"/>
          <p:nvPr/>
        </p:nvSpPr>
        <p:spPr>
          <a:xfrm>
            <a:off x="5970494" y="2796255"/>
            <a:ext cx="441146" cy="101566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ill Sans MT" panose="020B0502020104020203"/>
                <a:ea typeface="+mn-ea"/>
                <a:cs typeface="+mn-cs"/>
              </a:rPr>
              <a:t>?</a:t>
            </a:r>
          </a:p>
        </p:txBody>
      </p:sp>
    </p:spTree>
    <p:extLst>
      <p:ext uri="{BB962C8B-B14F-4D97-AF65-F5344CB8AC3E}">
        <p14:creationId xmlns:p14="http://schemas.microsoft.com/office/powerpoint/2010/main" val="420952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0128" y="408373"/>
            <a:ext cx="8506205" cy="1039427"/>
          </a:xfrm>
        </p:spPr>
        <p:txBody>
          <a:bodyPr>
            <a:normAutofit/>
          </a:bodyPr>
          <a:lstStyle/>
          <a:p>
            <a:r>
              <a:rPr lang="en-US" dirty="0"/>
              <a:t>SUCCESSFUL ENACTMENT: 1)Meaningful</a:t>
            </a:r>
          </a:p>
        </p:txBody>
      </p:sp>
      <p:sp>
        <p:nvSpPr>
          <p:cNvPr id="3" name="Content Placeholder 2"/>
          <p:cNvSpPr>
            <a:spLocks noGrp="1"/>
          </p:cNvSpPr>
          <p:nvPr>
            <p:ph idx="1"/>
          </p:nvPr>
        </p:nvSpPr>
        <p:spPr>
          <a:xfrm>
            <a:off x="1981200" y="1742304"/>
            <a:ext cx="8115300" cy="5666031"/>
          </a:xfrm>
        </p:spPr>
        <p:txBody>
          <a:bodyPr>
            <a:normAutofit/>
          </a:bodyPr>
          <a:lstStyle/>
          <a:p>
            <a:pPr marL="571500" indent="-457200">
              <a:buFont typeface="+mj-lt"/>
              <a:buAutoNum type="arabicPeriod"/>
            </a:pPr>
            <a:r>
              <a:rPr lang="en-US" sz="2800" b="1" dirty="0">
                <a:latin typeface="+mj-lt"/>
              </a:rPr>
              <a:t>Meaningful Context: </a:t>
            </a:r>
            <a:r>
              <a:rPr lang="en-US" sz="2800" dirty="0">
                <a:latin typeface="+mj-lt"/>
              </a:rPr>
              <a:t>Does it make sense to the couple?:  </a:t>
            </a:r>
          </a:p>
          <a:p>
            <a:pPr lvl="1">
              <a:buClr>
                <a:schemeClr val="accent1"/>
              </a:buClr>
              <a:buFont typeface="Wingdings" pitchFamily="2" charset="2"/>
              <a:buChar char="§"/>
            </a:pPr>
            <a:r>
              <a:rPr lang="en-US" sz="2800" dirty="0">
                <a:latin typeface="+mj-lt"/>
              </a:rPr>
              <a:t>In the context of the present in-session conversation? </a:t>
            </a:r>
          </a:p>
          <a:p>
            <a:pPr lvl="1">
              <a:buClr>
                <a:schemeClr val="accent1"/>
              </a:buClr>
              <a:buFont typeface="Wingdings" pitchFamily="2" charset="2"/>
              <a:buChar char="§"/>
            </a:pPr>
            <a:r>
              <a:rPr lang="en-US" sz="2800" dirty="0">
                <a:latin typeface="+mj-lt"/>
              </a:rPr>
              <a:t>In the context of their identity and attachment related issues?</a:t>
            </a:r>
          </a:p>
          <a:p>
            <a:pPr marL="114300" indent="0">
              <a:buNone/>
            </a:pPr>
            <a:r>
              <a:rPr lang="en-US" sz="2800" b="1" i="1" dirty="0">
                <a:latin typeface="+mj-lt"/>
              </a:rPr>
              <a:t>If not: </a:t>
            </a:r>
          </a:p>
          <a:p>
            <a:pPr lvl="1">
              <a:buClr>
                <a:schemeClr val="accent1"/>
              </a:buClr>
              <a:buFont typeface="Wingdings" pitchFamily="2" charset="2"/>
              <a:buChar char="§"/>
            </a:pPr>
            <a:r>
              <a:rPr lang="en-US" sz="2800" dirty="0">
                <a:latin typeface="+mj-lt"/>
              </a:rPr>
              <a:t>Make sure you connect the enactment task to the goals of therapy</a:t>
            </a:r>
          </a:p>
          <a:p>
            <a:pPr lvl="1">
              <a:buClr>
                <a:schemeClr val="accent1"/>
              </a:buClr>
              <a:buFont typeface="Wingdings" pitchFamily="2" charset="2"/>
              <a:buChar char="§"/>
            </a:pPr>
            <a:r>
              <a:rPr lang="en-US" sz="2800" dirty="0">
                <a:latin typeface="+mj-lt"/>
              </a:rPr>
              <a:t>Provide rationale</a:t>
            </a:r>
          </a:p>
        </p:txBody>
      </p:sp>
      <p:sp>
        <p:nvSpPr>
          <p:cNvPr id="6" name="Slide Number Placeholder 5">
            <a:extLst>
              <a:ext uri="{FF2B5EF4-FFF2-40B4-BE49-F238E27FC236}">
                <a16:creationId xmlns:a16="http://schemas.microsoft.com/office/drawing/2014/main" id="{09427A54-F2A9-D64F-B97B-007014AE8A61}"/>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5C24AD8-A7AC-CD41-8962-1BCFFE201B1B}" type="slidenum">
              <a:rPr kumimoji="0" lang="en-US" sz="11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20</a:t>
            </a:fld>
            <a:endParaRPr kumimoji="0" lang="en-US" sz="11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7857687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0128" y="408373"/>
            <a:ext cx="8506205" cy="1039427"/>
          </a:xfrm>
        </p:spPr>
        <p:txBody>
          <a:bodyPr>
            <a:normAutofit fontScale="90000"/>
          </a:bodyPr>
          <a:lstStyle/>
          <a:p>
            <a:r>
              <a:rPr lang="en-US" dirty="0"/>
              <a:t>SUCCESSFUL ENACTMENT: </a:t>
            </a:r>
            <a:br>
              <a:rPr lang="en-US" dirty="0"/>
            </a:br>
            <a:r>
              <a:rPr lang="en-US" dirty="0"/>
              <a:t>2) Emotionally Engaged</a:t>
            </a:r>
          </a:p>
        </p:txBody>
      </p:sp>
      <p:sp>
        <p:nvSpPr>
          <p:cNvPr id="3" name="Content Placeholder 2"/>
          <p:cNvSpPr>
            <a:spLocks noGrp="1"/>
          </p:cNvSpPr>
          <p:nvPr>
            <p:ph idx="1"/>
          </p:nvPr>
        </p:nvSpPr>
        <p:spPr>
          <a:xfrm>
            <a:off x="505609" y="1727200"/>
            <a:ext cx="10736131" cy="5681134"/>
          </a:xfrm>
        </p:spPr>
        <p:txBody>
          <a:bodyPr>
            <a:noAutofit/>
          </a:bodyPr>
          <a:lstStyle/>
          <a:p>
            <a:pPr marL="571500" indent="-457200">
              <a:buFont typeface="+mj-lt"/>
              <a:buAutoNum type="arabicPeriod" startAt="2"/>
            </a:pPr>
            <a:r>
              <a:rPr lang="en-US" sz="2600" b="1" dirty="0">
                <a:latin typeface="+mj-lt"/>
              </a:rPr>
              <a:t>Emotional Engagement and Intensity: </a:t>
            </a:r>
            <a:r>
              <a:rPr lang="en-US" sz="2600" dirty="0">
                <a:latin typeface="+mj-lt"/>
              </a:rPr>
              <a:t>Needed for the enactment to be meaningful and successful.</a:t>
            </a:r>
          </a:p>
          <a:p>
            <a:pPr marL="114300" indent="0">
              <a:buNone/>
            </a:pPr>
            <a:r>
              <a:rPr lang="en-US" b="1" u="sng" dirty="0">
                <a:latin typeface="+mj-lt"/>
              </a:rPr>
              <a:t>Enactments often occur best: </a:t>
            </a:r>
          </a:p>
          <a:p>
            <a:pPr marL="571500" indent="-457200">
              <a:buFont typeface="+mj-lt"/>
              <a:buAutoNum type="alphaLcParenR"/>
            </a:pPr>
            <a:r>
              <a:rPr lang="en-US" sz="2400" dirty="0">
                <a:latin typeface="+mj-lt"/>
              </a:rPr>
              <a:t>When the therapist has been differentiating and deepening partners’ feelings/heartfelt needs using advanced empathy skills.</a:t>
            </a:r>
          </a:p>
          <a:p>
            <a:pPr marL="114300" indent="0">
              <a:buNone/>
            </a:pPr>
            <a:r>
              <a:rPr lang="en-US" sz="2400" b="1" dirty="0">
                <a:latin typeface="+mj-lt"/>
              </a:rPr>
              <a:t>OR</a:t>
            </a:r>
          </a:p>
          <a:p>
            <a:pPr marL="571500" indent="-457200">
              <a:buFont typeface="+mj-lt"/>
              <a:buAutoNum type="alphaLcParenR" startAt="2"/>
            </a:pPr>
            <a:r>
              <a:rPr lang="en-US" sz="2400" dirty="0">
                <a:latin typeface="+mj-lt"/>
              </a:rPr>
              <a:t>The core vulnerable feeling or need is already present in the room, implicitly or explicitly.</a:t>
            </a:r>
          </a:p>
          <a:p>
            <a:pPr marL="114300" indent="0">
              <a:buNone/>
            </a:pPr>
            <a:endParaRPr lang="en-US" sz="2400" dirty="0">
              <a:latin typeface="+mj-lt"/>
            </a:endParaRPr>
          </a:p>
          <a:p>
            <a:pPr>
              <a:buFont typeface="Wingdings" charset="2"/>
              <a:buChar char="§"/>
            </a:pPr>
            <a:r>
              <a:rPr lang="en-US" sz="2400" dirty="0">
                <a:latin typeface="+mj-lt"/>
              </a:rPr>
              <a:t>Contact with partner can also create intensity </a:t>
            </a:r>
            <a:r>
              <a:rPr lang="mr-IN" sz="2400" dirty="0">
                <a:latin typeface="+mj-lt"/>
              </a:rPr>
              <a:t>–</a:t>
            </a:r>
            <a:r>
              <a:rPr lang="en-US" sz="2400" dirty="0">
                <a:latin typeface="+mj-lt"/>
              </a:rPr>
              <a:t> can use enactment to deepen experience.</a:t>
            </a:r>
          </a:p>
        </p:txBody>
      </p:sp>
      <p:sp>
        <p:nvSpPr>
          <p:cNvPr id="6" name="Slide Number Placeholder 5">
            <a:extLst>
              <a:ext uri="{FF2B5EF4-FFF2-40B4-BE49-F238E27FC236}">
                <a16:creationId xmlns:a16="http://schemas.microsoft.com/office/drawing/2014/main" id="{E7E873AA-8795-F744-9ACE-C5738D786B6F}"/>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5C24AD8-A7AC-CD41-8962-1BCFFE201B1B}" type="slidenum">
              <a:rPr kumimoji="0" lang="en-US" sz="11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21</a:t>
            </a:fld>
            <a:endParaRPr kumimoji="0" lang="en-US" sz="11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619768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0128" y="558801"/>
            <a:ext cx="8506205" cy="888999"/>
          </a:xfrm>
        </p:spPr>
        <p:txBody>
          <a:bodyPr>
            <a:noAutofit/>
          </a:bodyPr>
          <a:lstStyle/>
          <a:p>
            <a:pPr lvl="1" algn="ctr" rtl="0">
              <a:spcBef>
                <a:spcPct val="0"/>
              </a:spcBef>
            </a:pPr>
            <a:r>
              <a:rPr lang="en-US" sz="2400" kern="1200" cap="all" dirty="0">
                <a:solidFill>
                  <a:schemeClr val="accent1">
                    <a:lumMod val="75000"/>
                  </a:schemeClr>
                </a:solidFill>
                <a:latin typeface="+mj-lt"/>
                <a:ea typeface="+mj-ea"/>
                <a:cs typeface="+mj-cs"/>
              </a:rPr>
              <a:t>Example: Making an Enactment </a:t>
            </a:r>
            <a:r>
              <a:rPr lang="en-US" sz="2400" i="1" kern="1200" cap="all" dirty="0">
                <a:solidFill>
                  <a:schemeClr val="accent1">
                    <a:lumMod val="75000"/>
                  </a:schemeClr>
                </a:solidFill>
                <a:latin typeface="+mj-lt"/>
                <a:ea typeface="+mj-ea"/>
                <a:cs typeface="+mj-cs"/>
              </a:rPr>
              <a:t>Meaningful</a:t>
            </a:r>
            <a:br>
              <a:rPr lang="en-US" sz="2400" i="1" kern="1200" cap="all" dirty="0">
                <a:solidFill>
                  <a:schemeClr val="accent1">
                    <a:lumMod val="75000"/>
                  </a:schemeClr>
                </a:solidFill>
                <a:latin typeface="+mj-lt"/>
                <a:ea typeface="+mj-ea"/>
                <a:cs typeface="+mj-cs"/>
              </a:rPr>
            </a:br>
            <a:r>
              <a:rPr lang="en-US" sz="2400" kern="1200" cap="all" dirty="0">
                <a:solidFill>
                  <a:schemeClr val="accent1">
                    <a:lumMod val="75000"/>
                  </a:schemeClr>
                </a:solidFill>
                <a:latin typeface="+mj-lt"/>
                <a:ea typeface="+mj-ea"/>
                <a:cs typeface="+mj-cs"/>
              </a:rPr>
              <a:t>&amp; </a:t>
            </a:r>
            <a:r>
              <a:rPr lang="en-US" sz="2400" i="1" kern="1200" cap="all" dirty="0">
                <a:solidFill>
                  <a:schemeClr val="accent1">
                    <a:lumMod val="75000"/>
                  </a:schemeClr>
                </a:solidFill>
                <a:latin typeface="+mj-lt"/>
                <a:ea typeface="+mj-ea"/>
                <a:cs typeface="+mj-cs"/>
              </a:rPr>
              <a:t>Increasing Emotional Intensity</a:t>
            </a:r>
          </a:p>
        </p:txBody>
      </p:sp>
      <p:sp>
        <p:nvSpPr>
          <p:cNvPr id="3" name="Content Placeholder 2"/>
          <p:cNvSpPr>
            <a:spLocks noGrp="1"/>
          </p:cNvSpPr>
          <p:nvPr>
            <p:ph idx="1"/>
          </p:nvPr>
        </p:nvSpPr>
        <p:spPr>
          <a:xfrm>
            <a:off x="613186" y="1651000"/>
            <a:ext cx="11048103" cy="5473700"/>
          </a:xfrm>
        </p:spPr>
        <p:txBody>
          <a:bodyPr>
            <a:noAutofit/>
          </a:bodyPr>
          <a:lstStyle/>
          <a:p>
            <a:pPr marL="411480" lvl="1" indent="0">
              <a:buClr>
                <a:schemeClr val="accent1"/>
              </a:buClr>
              <a:buNone/>
            </a:pPr>
            <a:r>
              <a:rPr lang="en-CA" sz="2700" b="1" i="1" dirty="0">
                <a:latin typeface="+mj-lt"/>
              </a:rPr>
              <a:t>SHE: </a:t>
            </a:r>
            <a:r>
              <a:rPr lang="en-CA" sz="2700" i="1" dirty="0">
                <a:latin typeface="+mj-lt"/>
              </a:rPr>
              <a:t>He never expresses how he feels about me (complaint). </a:t>
            </a:r>
            <a:endParaRPr lang="en-US" sz="2700" i="1" dirty="0">
              <a:latin typeface="+mj-lt"/>
            </a:endParaRPr>
          </a:p>
          <a:p>
            <a:pPr marL="411480" lvl="1" indent="0">
              <a:buClr>
                <a:schemeClr val="accent1"/>
              </a:buClr>
              <a:buNone/>
            </a:pPr>
            <a:r>
              <a:rPr lang="en-US" sz="2700" b="1" i="1" dirty="0">
                <a:latin typeface="+mj-lt"/>
              </a:rPr>
              <a:t>HE: </a:t>
            </a:r>
            <a:r>
              <a:rPr lang="en-US" sz="2700" i="1" dirty="0">
                <a:latin typeface="+mj-lt"/>
              </a:rPr>
              <a:t>Of course I love you, I’m just not an expressive guy</a:t>
            </a:r>
          </a:p>
          <a:p>
            <a:pPr marL="411480" lvl="1" indent="0">
              <a:buClr>
                <a:schemeClr val="accent1"/>
              </a:buClr>
              <a:buNone/>
            </a:pPr>
            <a:r>
              <a:rPr lang="en-US" sz="2700" b="1" i="1" dirty="0">
                <a:latin typeface="+mj-lt"/>
              </a:rPr>
              <a:t>T (Therapist):</a:t>
            </a:r>
            <a:r>
              <a:rPr lang="en-US" sz="2700" i="1" dirty="0">
                <a:latin typeface="+mj-lt"/>
              </a:rPr>
              <a:t> Can you turn to her and tell her this?</a:t>
            </a:r>
          </a:p>
          <a:p>
            <a:pPr marL="411480" lvl="1" indent="0">
              <a:buClr>
                <a:schemeClr val="accent1"/>
              </a:buClr>
              <a:buNone/>
            </a:pPr>
            <a:r>
              <a:rPr lang="en-US" sz="2700" b="1" i="1" dirty="0">
                <a:latin typeface="+mj-lt"/>
              </a:rPr>
              <a:t>HE: </a:t>
            </a:r>
            <a:r>
              <a:rPr lang="en-CA" sz="2700" b="1" dirty="0">
                <a:latin typeface="+mj-lt"/>
              </a:rPr>
              <a:t>(</a:t>
            </a:r>
            <a:r>
              <a:rPr lang="en-CA" sz="2700" dirty="0">
                <a:latin typeface="+mj-lt"/>
              </a:rPr>
              <a:t>looks at me, rolling his eyes) </a:t>
            </a:r>
            <a:r>
              <a:rPr lang="en-CA" sz="2700" i="1" dirty="0">
                <a:latin typeface="+mj-lt"/>
              </a:rPr>
              <a:t>‘really?’</a:t>
            </a:r>
            <a:r>
              <a:rPr lang="en-US" sz="2700" i="1" dirty="0">
                <a:latin typeface="+mj-lt"/>
              </a:rPr>
              <a:t>  That’s not me, she knows that!</a:t>
            </a:r>
          </a:p>
          <a:p>
            <a:pPr marL="411480" lvl="1" indent="0">
              <a:buClr>
                <a:schemeClr val="accent1"/>
              </a:buClr>
              <a:buNone/>
            </a:pPr>
            <a:r>
              <a:rPr lang="en-US" sz="2700" b="1" i="1" dirty="0">
                <a:latin typeface="+mj-lt"/>
              </a:rPr>
              <a:t>T:</a:t>
            </a:r>
            <a:r>
              <a:rPr lang="en-US" sz="2700" i="1" dirty="0">
                <a:latin typeface="+mj-lt"/>
              </a:rPr>
              <a:t> says gently, ‘I know it feels awkward because you’re not one to talk about your feelings. And you feel like she should know how much you love her, but I think this vulnerable part of her that feels insecure and unlovable needs to hear that from you. I know you want her to feel more secure’</a:t>
            </a:r>
          </a:p>
          <a:p>
            <a:pPr marL="411480" lvl="1" indent="0">
              <a:buClr>
                <a:schemeClr val="accent1"/>
              </a:buClr>
              <a:buNone/>
            </a:pPr>
            <a:r>
              <a:rPr lang="en-US" sz="2700" b="1" i="1" dirty="0">
                <a:latin typeface="+mj-lt"/>
              </a:rPr>
              <a:t>HE:</a:t>
            </a:r>
            <a:r>
              <a:rPr lang="en-US" sz="2700" i="1" dirty="0">
                <a:latin typeface="+mj-lt"/>
              </a:rPr>
              <a:t> Yes, I do, okay I’ll try...</a:t>
            </a:r>
          </a:p>
        </p:txBody>
      </p:sp>
      <p:sp>
        <p:nvSpPr>
          <p:cNvPr id="6" name="Slide Number Placeholder 5">
            <a:extLst>
              <a:ext uri="{FF2B5EF4-FFF2-40B4-BE49-F238E27FC236}">
                <a16:creationId xmlns:a16="http://schemas.microsoft.com/office/drawing/2014/main" id="{A919BEA1-7E77-224A-AB50-BDFD9D1E1879}"/>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5C24AD8-A7AC-CD41-8962-1BCFFE201B1B}" type="slidenum">
              <a:rPr kumimoji="0" lang="en-US" sz="11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22</a:t>
            </a:fld>
            <a:endParaRPr kumimoji="0" lang="en-US" sz="11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451179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a:xfrm>
            <a:off x="1524000" y="260350"/>
            <a:ext cx="8713788" cy="862332"/>
          </a:xfrm>
        </p:spPr>
        <p:txBody>
          <a:bodyPr>
            <a:normAutofit/>
          </a:bodyPr>
          <a:lstStyle/>
          <a:p>
            <a:pPr eaLnBrk="1" hangingPunct="1"/>
            <a:r>
              <a:rPr lang="en-US" sz="3100" dirty="0"/>
              <a:t>Example  (</a:t>
            </a:r>
            <a:r>
              <a:rPr lang="en-US" sz="3100" dirty="0" err="1"/>
              <a:t>CONTinued</a:t>
            </a:r>
            <a:r>
              <a:rPr lang="en-US" sz="3100" dirty="0"/>
              <a:t>)</a:t>
            </a:r>
          </a:p>
        </p:txBody>
      </p:sp>
      <p:sp>
        <p:nvSpPr>
          <p:cNvPr id="54274" name="Rectangle 3"/>
          <p:cNvSpPr>
            <a:spLocks noGrp="1" noChangeArrowheads="1"/>
          </p:cNvSpPr>
          <p:nvPr>
            <p:ph type="body" idx="1"/>
          </p:nvPr>
        </p:nvSpPr>
        <p:spPr>
          <a:xfrm>
            <a:off x="828338" y="1549668"/>
            <a:ext cx="10520979" cy="5047982"/>
          </a:xfrm>
        </p:spPr>
        <p:txBody>
          <a:bodyPr>
            <a:noAutofit/>
          </a:bodyPr>
          <a:lstStyle/>
          <a:p>
            <a:pPr marL="114300" indent="0">
              <a:buNone/>
            </a:pPr>
            <a:r>
              <a:rPr lang="en-CA" sz="2700" b="1" i="1" dirty="0">
                <a:latin typeface="+mj-lt"/>
              </a:rPr>
              <a:t>T:</a:t>
            </a:r>
            <a:r>
              <a:rPr lang="en-CA" sz="2700" i="1" dirty="0">
                <a:latin typeface="+mj-lt"/>
              </a:rPr>
              <a:t> Can you make eye contact with her?</a:t>
            </a:r>
          </a:p>
          <a:p>
            <a:pPr marL="114300" indent="0">
              <a:buNone/>
            </a:pPr>
            <a:r>
              <a:rPr lang="en-CA" sz="2700" b="1" i="1" dirty="0">
                <a:latin typeface="+mj-lt"/>
              </a:rPr>
              <a:t>HE:</a:t>
            </a:r>
            <a:r>
              <a:rPr lang="en-CA" sz="2700" i="1" dirty="0">
                <a:latin typeface="+mj-lt"/>
              </a:rPr>
              <a:t> (looking up at her slowly, long pause) Being with you is the best part of each and every day (tears start rolling down his face)</a:t>
            </a:r>
          </a:p>
          <a:p>
            <a:pPr marL="114300" indent="0">
              <a:buNone/>
            </a:pPr>
            <a:r>
              <a:rPr lang="en-CA" sz="2700" b="1" i="1" dirty="0">
                <a:latin typeface="+mj-lt"/>
              </a:rPr>
              <a:t>T:</a:t>
            </a:r>
            <a:r>
              <a:rPr lang="en-CA" sz="2700" i="1" dirty="0">
                <a:latin typeface="+mj-lt"/>
              </a:rPr>
              <a:t> (To him) What’s does it feel like inside?</a:t>
            </a:r>
          </a:p>
          <a:p>
            <a:pPr marL="114300" indent="0">
              <a:buNone/>
            </a:pPr>
            <a:r>
              <a:rPr lang="en-CA" sz="2700" b="1" i="1" dirty="0">
                <a:latin typeface="+mj-lt"/>
              </a:rPr>
              <a:t>HE: </a:t>
            </a:r>
            <a:r>
              <a:rPr lang="en-CA" sz="2700" i="1" dirty="0">
                <a:latin typeface="+mj-lt"/>
              </a:rPr>
              <a:t>It’s very touching to feel this love, I’m surprised that I am getting emotional. </a:t>
            </a:r>
          </a:p>
          <a:p>
            <a:pPr marL="114300" indent="0">
              <a:buNone/>
            </a:pPr>
            <a:r>
              <a:rPr lang="en-CA" sz="2700" b="1" i="1" dirty="0">
                <a:latin typeface="+mj-lt"/>
              </a:rPr>
              <a:t>T:</a:t>
            </a:r>
            <a:r>
              <a:rPr lang="en-CA" sz="2700" i="1" dirty="0">
                <a:latin typeface="+mj-lt"/>
              </a:rPr>
              <a:t> (To her) How do you feel hearing that? </a:t>
            </a:r>
          </a:p>
          <a:p>
            <a:pPr marL="114300" indent="0">
              <a:buNone/>
            </a:pPr>
            <a:r>
              <a:rPr lang="en-CA" sz="2700" b="1" i="1" dirty="0">
                <a:latin typeface="+mj-lt"/>
              </a:rPr>
              <a:t>SHE:</a:t>
            </a:r>
            <a:r>
              <a:rPr lang="en-CA" sz="2700" i="1" dirty="0">
                <a:latin typeface="+mj-lt"/>
              </a:rPr>
              <a:t> (is tearful) It makes me feel loved and special, and it means a lot to see him emotional about me, because he never cries. That’s all I want, is to feel his love.</a:t>
            </a:r>
            <a:endParaRPr lang="en-US" sz="2700" i="1" dirty="0">
              <a:latin typeface="+mj-lt"/>
            </a:endParaRPr>
          </a:p>
        </p:txBody>
      </p:sp>
      <p:sp>
        <p:nvSpPr>
          <p:cNvPr id="4" name="Slide Number Placeholder 3">
            <a:extLst>
              <a:ext uri="{FF2B5EF4-FFF2-40B4-BE49-F238E27FC236}">
                <a16:creationId xmlns:a16="http://schemas.microsoft.com/office/drawing/2014/main" id="{06D8F2C1-C463-BB40-9252-8F05583D28DB}"/>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5C24AD8-A7AC-CD41-8962-1BCFFE201B1B}" type="slidenum">
              <a:rPr kumimoji="0" lang="en-US" sz="11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23</a:t>
            </a:fld>
            <a:endParaRPr kumimoji="0" lang="en-US" sz="11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140450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0128" y="408373"/>
            <a:ext cx="8506205" cy="1039427"/>
          </a:xfrm>
        </p:spPr>
        <p:txBody>
          <a:bodyPr>
            <a:normAutofit fontScale="90000"/>
          </a:bodyPr>
          <a:lstStyle/>
          <a:p>
            <a:r>
              <a:rPr lang="en-US" dirty="0"/>
              <a:t>Creating Effective conditions for enactments</a:t>
            </a:r>
          </a:p>
        </p:txBody>
      </p:sp>
      <p:sp>
        <p:nvSpPr>
          <p:cNvPr id="3" name="Content Placeholder 2"/>
          <p:cNvSpPr>
            <a:spLocks noGrp="1"/>
          </p:cNvSpPr>
          <p:nvPr>
            <p:ph idx="1"/>
          </p:nvPr>
        </p:nvSpPr>
        <p:spPr>
          <a:xfrm>
            <a:off x="473336" y="1574800"/>
            <a:ext cx="10929770" cy="5833534"/>
          </a:xfrm>
        </p:spPr>
        <p:txBody>
          <a:bodyPr>
            <a:noAutofit/>
          </a:bodyPr>
          <a:lstStyle/>
          <a:p>
            <a:pPr marL="571500" indent="-457200">
              <a:buFont typeface="+mj-lt"/>
              <a:buAutoNum type="arabicPeriod" startAt="3"/>
            </a:pPr>
            <a:r>
              <a:rPr lang="en-US" sz="2600" b="1" i="1" dirty="0">
                <a:latin typeface="+mj-lt"/>
              </a:rPr>
              <a:t>Therapist Lead-Ins: </a:t>
            </a:r>
            <a:r>
              <a:rPr lang="en-US" sz="2600" dirty="0">
                <a:latin typeface="+mj-lt"/>
              </a:rPr>
              <a:t>To prepare the expresser</a:t>
            </a:r>
          </a:p>
          <a:p>
            <a:pPr marL="114300" indent="0">
              <a:buNone/>
            </a:pPr>
            <a:r>
              <a:rPr lang="en-US" sz="2600" u="sng" dirty="0">
                <a:latin typeface="+mj-lt"/>
              </a:rPr>
              <a:t>Asking Anticipatory Questions</a:t>
            </a:r>
          </a:p>
          <a:p>
            <a:pPr marL="114300" indent="0">
              <a:buNone/>
            </a:pPr>
            <a:r>
              <a:rPr lang="en-US" sz="2600" dirty="0" err="1">
                <a:latin typeface="+mj-lt"/>
              </a:rPr>
              <a:t>Eg.</a:t>
            </a:r>
            <a:r>
              <a:rPr lang="en-US" sz="2600" dirty="0">
                <a:latin typeface="+mj-lt"/>
              </a:rPr>
              <a:t> </a:t>
            </a:r>
            <a:r>
              <a:rPr lang="en-US" sz="2600" b="1" dirty="0">
                <a:latin typeface="+mj-lt"/>
              </a:rPr>
              <a:t>Therapist to Expresser: </a:t>
            </a:r>
            <a:r>
              <a:rPr lang="en-US" sz="2600" i="1" dirty="0">
                <a:latin typeface="+mj-lt"/>
              </a:rPr>
              <a:t>“Does she know how much you love her? What would it be like to tell her now?”</a:t>
            </a:r>
          </a:p>
          <a:p>
            <a:pPr marL="114300" indent="0">
              <a:buNone/>
            </a:pPr>
            <a:r>
              <a:rPr lang="en-US" sz="2600" dirty="0">
                <a:latin typeface="+mj-lt"/>
              </a:rPr>
              <a:t>Eg. </a:t>
            </a:r>
            <a:r>
              <a:rPr lang="en-US" sz="2600" i="1" dirty="0">
                <a:latin typeface="+mj-lt"/>
              </a:rPr>
              <a:t>“Have you ever been able to talk to her about it?”</a:t>
            </a:r>
          </a:p>
          <a:p>
            <a:pPr marL="114300" indent="0">
              <a:buNone/>
            </a:pPr>
            <a:r>
              <a:rPr lang="en-US" sz="2600" u="sng" dirty="0">
                <a:latin typeface="+mj-lt"/>
              </a:rPr>
              <a:t>Inviting Receptivity in Listener</a:t>
            </a:r>
          </a:p>
          <a:p>
            <a:pPr>
              <a:buFont typeface="Wingdings" charset="2"/>
              <a:buChar char="§"/>
            </a:pPr>
            <a:r>
              <a:rPr lang="en-US" sz="2600" dirty="0">
                <a:latin typeface="+mj-lt"/>
              </a:rPr>
              <a:t>Emphasizing importance of the upcoming disclosure</a:t>
            </a:r>
          </a:p>
          <a:p>
            <a:pPr marL="114300" indent="0">
              <a:buNone/>
            </a:pPr>
            <a:r>
              <a:rPr lang="en-US" sz="2600" dirty="0" err="1">
                <a:latin typeface="+mj-lt"/>
              </a:rPr>
              <a:t>Eg.</a:t>
            </a:r>
            <a:r>
              <a:rPr lang="en-US" sz="2600" dirty="0">
                <a:latin typeface="+mj-lt"/>
              </a:rPr>
              <a:t> </a:t>
            </a:r>
            <a:r>
              <a:rPr lang="en-US" sz="2600" b="1" dirty="0">
                <a:latin typeface="+mj-lt"/>
              </a:rPr>
              <a:t>T:</a:t>
            </a:r>
            <a:r>
              <a:rPr lang="en-US" sz="2600" dirty="0">
                <a:latin typeface="+mj-lt"/>
              </a:rPr>
              <a:t> </a:t>
            </a:r>
            <a:r>
              <a:rPr lang="en-US" sz="2600" i="1" dirty="0">
                <a:latin typeface="+mj-lt"/>
              </a:rPr>
              <a:t>“I would imagine this is something that would be very important for you to hear?”</a:t>
            </a:r>
          </a:p>
          <a:p>
            <a:pPr marL="114300" indent="0">
              <a:buNone/>
            </a:pPr>
            <a:r>
              <a:rPr lang="en-US" sz="2600" dirty="0" err="1">
                <a:latin typeface="+mj-lt"/>
              </a:rPr>
              <a:t>Eg.</a:t>
            </a:r>
            <a:r>
              <a:rPr lang="en-US" sz="2600" dirty="0">
                <a:latin typeface="+mj-lt"/>
              </a:rPr>
              <a:t> </a:t>
            </a:r>
            <a:r>
              <a:rPr lang="en-US" sz="2600" b="1" dirty="0">
                <a:latin typeface="+mj-lt"/>
              </a:rPr>
              <a:t>T: </a:t>
            </a:r>
            <a:r>
              <a:rPr lang="en-US" sz="2600" i="1" dirty="0">
                <a:latin typeface="+mj-lt"/>
              </a:rPr>
              <a:t>“Can you take in the apology he’s about to give you? You’ve wanted to hear this for a long time.”</a:t>
            </a:r>
          </a:p>
        </p:txBody>
      </p:sp>
      <p:sp>
        <p:nvSpPr>
          <p:cNvPr id="6" name="Slide Number Placeholder 5">
            <a:extLst>
              <a:ext uri="{FF2B5EF4-FFF2-40B4-BE49-F238E27FC236}">
                <a16:creationId xmlns:a16="http://schemas.microsoft.com/office/drawing/2014/main" id="{058C47E4-98CC-8144-AAD3-931D0FCE06D3}"/>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5C24AD8-A7AC-CD41-8962-1BCFFE201B1B}" type="slidenum">
              <a:rPr kumimoji="0" lang="en-US" sz="11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24</a:t>
            </a:fld>
            <a:endParaRPr kumimoji="0" lang="en-US" sz="11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3917403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0128" y="408373"/>
            <a:ext cx="8506205" cy="1039427"/>
          </a:xfrm>
        </p:spPr>
        <p:txBody>
          <a:bodyPr>
            <a:normAutofit fontScale="90000"/>
          </a:bodyPr>
          <a:lstStyle/>
          <a:p>
            <a:r>
              <a:rPr lang="en-US" dirty="0"/>
              <a:t>open-ended vs. focused enactments</a:t>
            </a:r>
            <a:br>
              <a:rPr lang="en-US" dirty="0"/>
            </a:br>
            <a:r>
              <a:rPr lang="en-US" i="1" dirty="0"/>
              <a:t>directing</a:t>
            </a:r>
            <a:r>
              <a:rPr lang="en-US" dirty="0"/>
              <a:t> </a:t>
            </a:r>
            <a:r>
              <a:rPr lang="en-US" i="1" dirty="0"/>
              <a:t>contact</a:t>
            </a:r>
          </a:p>
        </p:txBody>
      </p:sp>
      <p:sp>
        <p:nvSpPr>
          <p:cNvPr id="3" name="Content Placeholder 2"/>
          <p:cNvSpPr>
            <a:spLocks noGrp="1"/>
          </p:cNvSpPr>
          <p:nvPr>
            <p:ph idx="1"/>
          </p:nvPr>
        </p:nvSpPr>
        <p:spPr>
          <a:xfrm>
            <a:off x="1925626" y="1447800"/>
            <a:ext cx="10414677" cy="5947835"/>
          </a:xfrm>
        </p:spPr>
        <p:txBody>
          <a:bodyPr>
            <a:normAutofit/>
          </a:bodyPr>
          <a:lstStyle/>
          <a:p>
            <a:pPr marL="114300" indent="0">
              <a:lnSpc>
                <a:spcPct val="50000"/>
              </a:lnSpc>
              <a:buNone/>
            </a:pPr>
            <a:endParaRPr lang="en-US" b="1" dirty="0"/>
          </a:p>
          <a:p>
            <a:pPr marL="114300" indent="0">
              <a:buNone/>
            </a:pPr>
            <a:r>
              <a:rPr lang="en-US" sz="2600" u="sng" dirty="0">
                <a:latin typeface="+mj-lt"/>
              </a:rPr>
              <a:t>a)Open-ended Enactment</a:t>
            </a:r>
          </a:p>
          <a:p>
            <a:pPr>
              <a:buFont typeface="Wingdings" charset="2"/>
              <a:buChar char="Ø"/>
            </a:pPr>
            <a:r>
              <a:rPr lang="en-US" sz="2600" dirty="0" err="1">
                <a:latin typeface="+mj-lt"/>
              </a:rPr>
              <a:t>Eg.</a:t>
            </a:r>
            <a:r>
              <a:rPr lang="en-US" sz="2600" dirty="0">
                <a:latin typeface="+mj-lt"/>
              </a:rPr>
              <a:t> “</a:t>
            </a:r>
            <a:r>
              <a:rPr lang="en-US" sz="2600" i="1" dirty="0">
                <a:latin typeface="+mj-lt"/>
              </a:rPr>
              <a:t>Could you turn to her and tell her?”</a:t>
            </a:r>
          </a:p>
          <a:p>
            <a:pPr marL="114300" indent="0">
              <a:buNone/>
            </a:pPr>
            <a:endParaRPr lang="en-US" sz="2600" i="1" dirty="0">
              <a:latin typeface="+mj-lt"/>
            </a:endParaRPr>
          </a:p>
          <a:p>
            <a:pPr marL="114300" indent="0">
              <a:buNone/>
            </a:pPr>
            <a:r>
              <a:rPr lang="en-US" sz="2600" u="sng" dirty="0">
                <a:latin typeface="+mj-lt"/>
              </a:rPr>
              <a:t>b)Focused Enactment</a:t>
            </a:r>
          </a:p>
          <a:p>
            <a:pPr>
              <a:buFont typeface="Wingdings" charset="2"/>
              <a:buChar char="Ø"/>
            </a:pPr>
            <a:r>
              <a:rPr lang="en-US" sz="2600" dirty="0">
                <a:latin typeface="+mj-lt"/>
              </a:rPr>
              <a:t>Important to use client’s own words, images</a:t>
            </a:r>
          </a:p>
          <a:p>
            <a:pPr>
              <a:buFont typeface="Wingdings" charset="2"/>
              <a:buChar char="Ø"/>
            </a:pPr>
            <a:r>
              <a:rPr lang="en-US" sz="2600" dirty="0" err="1">
                <a:latin typeface="+mj-lt"/>
              </a:rPr>
              <a:t>Eg.</a:t>
            </a:r>
            <a:r>
              <a:rPr lang="en-US" sz="2600" dirty="0">
                <a:latin typeface="+mj-lt"/>
              </a:rPr>
              <a:t> “</a:t>
            </a:r>
            <a:r>
              <a:rPr lang="en-US" sz="2600" i="1" dirty="0">
                <a:latin typeface="+mj-lt"/>
              </a:rPr>
              <a:t>Could you tell him how ‘terrified the little child inside gets’”?</a:t>
            </a:r>
          </a:p>
          <a:p>
            <a:pPr marL="114300" indent="0">
              <a:buNone/>
            </a:pPr>
            <a:endParaRPr lang="en-US" sz="2600" i="1" dirty="0">
              <a:latin typeface="+mj-lt"/>
            </a:endParaRPr>
          </a:p>
          <a:p>
            <a:pPr marL="114300" indent="0">
              <a:buNone/>
            </a:pPr>
            <a:r>
              <a:rPr lang="en-US" sz="2600" u="sng" dirty="0">
                <a:latin typeface="+mj-lt"/>
              </a:rPr>
              <a:t>c)Re-Focusing Vulnerable Experience in Enactment</a:t>
            </a:r>
          </a:p>
          <a:p>
            <a:pPr>
              <a:buFont typeface="Wingdings" charset="2"/>
              <a:buChar char="Ø"/>
            </a:pPr>
            <a:r>
              <a:rPr lang="en-US" sz="2600" dirty="0">
                <a:latin typeface="+mj-lt"/>
              </a:rPr>
              <a:t>When client moves away from vulnerable emotional experience</a:t>
            </a:r>
          </a:p>
          <a:p>
            <a:pPr marL="114300" indent="0">
              <a:buNone/>
            </a:pPr>
            <a:endParaRPr lang="en-US" sz="2600" dirty="0">
              <a:latin typeface="+mj-lt"/>
            </a:endParaRPr>
          </a:p>
          <a:p>
            <a:pPr marL="114300" indent="0">
              <a:buNone/>
            </a:pPr>
            <a:endParaRPr lang="en-US" sz="2600" dirty="0">
              <a:latin typeface="+mj-lt"/>
            </a:endParaRPr>
          </a:p>
          <a:p>
            <a:pPr marL="114300" indent="0">
              <a:buNone/>
            </a:pPr>
            <a:endParaRPr lang="en-US" sz="2200" dirty="0"/>
          </a:p>
        </p:txBody>
      </p:sp>
      <p:sp>
        <p:nvSpPr>
          <p:cNvPr id="6" name="Slide Number Placeholder 5">
            <a:extLst>
              <a:ext uri="{FF2B5EF4-FFF2-40B4-BE49-F238E27FC236}">
                <a16:creationId xmlns:a16="http://schemas.microsoft.com/office/drawing/2014/main" id="{67B7E96E-C0DA-7B41-B488-41F7CD98F429}"/>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5C24AD8-A7AC-CD41-8962-1BCFFE201B1B}" type="slidenum">
              <a:rPr kumimoji="0" lang="en-US" sz="11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25</a:t>
            </a:fld>
            <a:endParaRPr kumimoji="0" lang="en-US" sz="11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8343398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0128" y="408373"/>
            <a:ext cx="8506205" cy="1039427"/>
          </a:xfrm>
        </p:spPr>
        <p:txBody>
          <a:bodyPr>
            <a:normAutofit fontScale="90000"/>
          </a:bodyPr>
          <a:lstStyle/>
          <a:p>
            <a:r>
              <a:rPr lang="en-US" dirty="0"/>
              <a:t>Example of re-focusing vulnerable experience in enactment</a:t>
            </a:r>
            <a:endParaRPr lang="en-US" b="1" i="1" dirty="0"/>
          </a:p>
        </p:txBody>
      </p:sp>
      <p:sp>
        <p:nvSpPr>
          <p:cNvPr id="3" name="Content Placeholder 2"/>
          <p:cNvSpPr>
            <a:spLocks noGrp="1"/>
          </p:cNvSpPr>
          <p:nvPr>
            <p:ph idx="1"/>
          </p:nvPr>
        </p:nvSpPr>
        <p:spPr>
          <a:xfrm>
            <a:off x="882127" y="1297460"/>
            <a:ext cx="10242555" cy="6098174"/>
          </a:xfrm>
        </p:spPr>
        <p:txBody>
          <a:bodyPr>
            <a:normAutofit/>
          </a:bodyPr>
          <a:lstStyle/>
          <a:p>
            <a:pPr marL="114300" indent="0">
              <a:lnSpc>
                <a:spcPct val="50000"/>
              </a:lnSpc>
              <a:buNone/>
            </a:pPr>
            <a:endParaRPr lang="en-US" b="1" dirty="0"/>
          </a:p>
          <a:p>
            <a:pPr marL="114300" indent="0">
              <a:lnSpc>
                <a:spcPct val="110000"/>
              </a:lnSpc>
              <a:buNone/>
            </a:pPr>
            <a:r>
              <a:rPr lang="en-US" sz="2000" b="1" dirty="0">
                <a:latin typeface="+mj-lt"/>
              </a:rPr>
              <a:t>C:</a:t>
            </a:r>
            <a:r>
              <a:rPr lang="en-US" sz="2000" dirty="0">
                <a:latin typeface="+mj-lt"/>
              </a:rPr>
              <a:t> I get so shaky when I can’t find him.  </a:t>
            </a:r>
          </a:p>
          <a:p>
            <a:pPr marL="114300" indent="0">
              <a:lnSpc>
                <a:spcPct val="110000"/>
              </a:lnSpc>
              <a:buNone/>
            </a:pPr>
            <a:endParaRPr lang="en-US" sz="2000" dirty="0">
              <a:latin typeface="+mj-lt"/>
            </a:endParaRPr>
          </a:p>
          <a:p>
            <a:pPr marL="114300" indent="0">
              <a:lnSpc>
                <a:spcPct val="110000"/>
              </a:lnSpc>
              <a:buNone/>
            </a:pPr>
            <a:r>
              <a:rPr lang="en-US" sz="2000" b="1" dirty="0">
                <a:latin typeface="+mj-lt"/>
              </a:rPr>
              <a:t>T: </a:t>
            </a:r>
            <a:r>
              <a:rPr lang="en-US" sz="2000" dirty="0">
                <a:latin typeface="+mj-lt"/>
              </a:rPr>
              <a:t>so shaky... it sounds like it brings up that feeling of terror that you had as a child?   C: Yes</a:t>
            </a:r>
          </a:p>
          <a:p>
            <a:pPr marL="114300" indent="0">
              <a:lnSpc>
                <a:spcPct val="110000"/>
              </a:lnSpc>
              <a:buNone/>
            </a:pPr>
            <a:r>
              <a:rPr lang="en-US" sz="2000" b="1" dirty="0">
                <a:latin typeface="+mj-lt"/>
              </a:rPr>
              <a:t>T:</a:t>
            </a:r>
            <a:r>
              <a:rPr lang="en-US" sz="2000" dirty="0">
                <a:latin typeface="+mj-lt"/>
              </a:rPr>
              <a:t> Can you turn to him and tell him about it?</a:t>
            </a:r>
          </a:p>
          <a:p>
            <a:pPr marL="114300" indent="0">
              <a:lnSpc>
                <a:spcPct val="110000"/>
              </a:lnSpc>
              <a:buNone/>
            </a:pPr>
            <a:endParaRPr lang="en-US" sz="2000" dirty="0">
              <a:latin typeface="+mj-lt"/>
            </a:endParaRPr>
          </a:p>
          <a:p>
            <a:pPr marL="114300" indent="0">
              <a:lnSpc>
                <a:spcPct val="110000"/>
              </a:lnSpc>
              <a:buNone/>
            </a:pPr>
            <a:r>
              <a:rPr lang="en-US" sz="2000" b="1" dirty="0">
                <a:latin typeface="+mj-lt"/>
              </a:rPr>
              <a:t>C:</a:t>
            </a:r>
            <a:r>
              <a:rPr lang="en-US" sz="2000" dirty="0">
                <a:latin typeface="+mj-lt"/>
              </a:rPr>
              <a:t> It was so scary not to know where you were, I called everyone, and nobody had heard from you. (client sounds less vulnerable and more angry when she turns to him)</a:t>
            </a:r>
          </a:p>
          <a:p>
            <a:pPr marL="114300" indent="0">
              <a:lnSpc>
                <a:spcPct val="110000"/>
              </a:lnSpc>
              <a:buNone/>
            </a:pPr>
            <a:endParaRPr lang="en-US" sz="2000" dirty="0">
              <a:latin typeface="+mj-lt"/>
            </a:endParaRPr>
          </a:p>
          <a:p>
            <a:pPr marL="114300" indent="0">
              <a:lnSpc>
                <a:spcPct val="110000"/>
              </a:lnSpc>
              <a:buNone/>
            </a:pPr>
            <a:r>
              <a:rPr lang="en-US" sz="2000" b="1" dirty="0">
                <a:latin typeface="+mj-lt"/>
              </a:rPr>
              <a:t>T: </a:t>
            </a:r>
            <a:r>
              <a:rPr lang="en-US" sz="2000" dirty="0">
                <a:latin typeface="+mj-lt"/>
              </a:rPr>
              <a:t>You were just telling me that you felt shaky and panicky when you couldn’t find him. I know it’s hard to show your vulnerability, but he wants to know. Take in his caring expression towards you (creates safety for expresser). Can you tell him about how terrified and vulnerable you felt?</a:t>
            </a:r>
          </a:p>
          <a:p>
            <a:pPr marL="114300" indent="0">
              <a:buNone/>
            </a:pPr>
            <a:endParaRPr lang="en-US" sz="2000" dirty="0"/>
          </a:p>
        </p:txBody>
      </p:sp>
      <p:sp>
        <p:nvSpPr>
          <p:cNvPr id="6" name="Slide Number Placeholder 5">
            <a:extLst>
              <a:ext uri="{FF2B5EF4-FFF2-40B4-BE49-F238E27FC236}">
                <a16:creationId xmlns:a16="http://schemas.microsoft.com/office/drawing/2014/main" id="{378F23DF-6B38-4C4B-A6DC-8D62DB5927EB}"/>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5C24AD8-A7AC-CD41-8962-1BCFFE201B1B}" type="slidenum">
              <a:rPr kumimoji="0" lang="en-US" sz="11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26</a:t>
            </a:fld>
            <a:endParaRPr kumimoji="0" lang="en-US" sz="11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202459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2006600" y="2058977"/>
            <a:ext cx="8216900" cy="4478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zh-TW" sz="3000" b="0" i="0" u="sng" strike="noStrike" kern="1200" cap="none" spc="0" normalizeH="0" baseline="0" noProof="0" dirty="0">
                <a:ln>
                  <a:noFill/>
                </a:ln>
                <a:solidFill>
                  <a:srgbClr val="4A4A4A"/>
                </a:solidFill>
                <a:effectLst/>
                <a:uLnTx/>
                <a:uFillTx/>
                <a:latin typeface="Gill Sans MT" panose="020B0502020104020203"/>
                <a:ea typeface="PMingLiU" charset="0"/>
                <a:cs typeface="PMingLiU" charset="0"/>
              </a:rPr>
              <a:t>Heightening:</a:t>
            </a:r>
            <a:r>
              <a:rPr kumimoji="0" lang="en-US" altLang="zh-TW" sz="3000" b="0" i="0" u="none" strike="noStrike" kern="1200" cap="none" spc="0" normalizeH="0" baseline="0" noProof="0" dirty="0">
                <a:ln>
                  <a:noFill/>
                </a:ln>
                <a:solidFill>
                  <a:srgbClr val="4A4A4A"/>
                </a:solidFill>
                <a:effectLst/>
                <a:uLnTx/>
                <a:uFillTx/>
                <a:latin typeface="Gill Sans MT" panose="020B0502020104020203"/>
                <a:ea typeface="PMingLiU" charset="0"/>
                <a:cs typeface="PMingLiU" charset="0"/>
              </a:rPr>
              <a:t> Repeating important words to intensify and deepen experience.</a:t>
            </a:r>
            <a:endParaRPr kumimoji="0" lang="en-US" altLang="zh-TW" sz="3000" b="0" i="0" u="sng" strike="noStrike" kern="1200" cap="none" spc="0" normalizeH="0" baseline="0" noProof="0" dirty="0">
              <a:ln>
                <a:noFill/>
              </a:ln>
              <a:solidFill>
                <a:srgbClr val="4A4A4A"/>
              </a:solidFill>
              <a:effectLst/>
              <a:uLnTx/>
              <a:uFillTx/>
              <a:latin typeface="Gill Sans MT" panose="020B0502020104020203"/>
              <a:ea typeface="PMingLiU" charset="0"/>
              <a:cs typeface="PMingLiU" charset="0"/>
            </a:endParaRP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zh-TW" sz="3000" b="1" i="0" u="none" strike="noStrike" kern="1200" cap="none" spc="0" normalizeH="0" baseline="0" noProof="0" dirty="0">
                <a:ln>
                  <a:noFill/>
                </a:ln>
                <a:solidFill>
                  <a:srgbClr val="4A4A4A"/>
                </a:solidFill>
                <a:effectLst/>
                <a:uLnTx/>
                <a:uFillTx/>
                <a:latin typeface="Gill Sans MT" panose="020B0502020104020203"/>
                <a:ea typeface="PMingLiU" charset="0"/>
                <a:cs typeface="PMingLiU" charset="0"/>
              </a:rPr>
              <a:t>T: </a:t>
            </a:r>
            <a:r>
              <a:rPr kumimoji="0" lang="en-US" altLang="zh-TW" sz="3000" b="0" i="1" u="none" strike="noStrike" kern="1200" cap="none" spc="0" normalizeH="0" baseline="0" noProof="0" dirty="0">
                <a:ln>
                  <a:noFill/>
                </a:ln>
                <a:solidFill>
                  <a:srgbClr val="4A4A4A"/>
                </a:solidFill>
                <a:effectLst/>
                <a:uLnTx/>
                <a:uFillTx/>
                <a:latin typeface="Gill Sans MT" panose="020B0502020104020203"/>
                <a:ea typeface="PMingLiU" charset="0"/>
                <a:cs typeface="PMingLiU" charset="0"/>
              </a:rPr>
              <a:t>“Say it again, I’m afraid you won’t be there” </a:t>
            </a:r>
            <a:r>
              <a:rPr kumimoji="0" lang="en-US" altLang="zh-TW" sz="3000" b="0" i="0" u="none" strike="noStrike" kern="1200" cap="none" spc="0" normalizeH="0" baseline="0" noProof="0" dirty="0">
                <a:ln>
                  <a:noFill/>
                </a:ln>
                <a:solidFill>
                  <a:srgbClr val="4A4A4A"/>
                </a:solidFill>
                <a:effectLst/>
                <a:uLnTx/>
                <a:uFillTx/>
                <a:latin typeface="Gill Sans MT" panose="020B0502020104020203"/>
                <a:ea typeface="PMingLiU" charset="0"/>
                <a:cs typeface="PMingLiU" charset="0"/>
              </a:rPr>
              <a:t>(client gets tearful when she says it second time)</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zh-TW" sz="3000" b="0" i="0" u="sng" strike="noStrike" kern="1200" cap="none" spc="0" normalizeH="0" baseline="0" noProof="0" dirty="0">
                <a:ln>
                  <a:noFill/>
                </a:ln>
                <a:solidFill>
                  <a:srgbClr val="4A4A4A"/>
                </a:solidFill>
                <a:effectLst/>
                <a:uLnTx/>
                <a:uFillTx/>
                <a:latin typeface="Gill Sans MT" panose="020B0502020104020203"/>
                <a:ea typeface="PMingLiU" charset="0"/>
                <a:cs typeface="PMingLiU" charset="0"/>
              </a:rPr>
              <a:t>Empathic Conjecture/Deepening: </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zh-TW" sz="3000" b="1" i="0" u="none" strike="noStrike" kern="1200" cap="none" spc="0" normalizeH="0" baseline="0" noProof="0" dirty="0">
                <a:ln>
                  <a:noFill/>
                </a:ln>
                <a:solidFill>
                  <a:srgbClr val="4A4A4A"/>
                </a:solidFill>
                <a:effectLst/>
                <a:uLnTx/>
                <a:uFillTx/>
                <a:latin typeface="Gill Sans MT" panose="020B0502020104020203"/>
                <a:ea typeface="PMingLiU" charset="0"/>
                <a:cs typeface="PMingLiU" charset="0"/>
              </a:rPr>
              <a:t>T: </a:t>
            </a:r>
            <a:r>
              <a:rPr kumimoji="0" lang="en-US" altLang="zh-TW" sz="3000" b="0" i="1" u="none" strike="noStrike" kern="1200" cap="none" spc="0" normalizeH="0" baseline="0" noProof="0" dirty="0">
                <a:ln>
                  <a:noFill/>
                </a:ln>
                <a:solidFill>
                  <a:srgbClr val="4A4A4A"/>
                </a:solidFill>
                <a:effectLst/>
                <a:uLnTx/>
                <a:uFillTx/>
                <a:latin typeface="Gill Sans MT" panose="020B0502020104020203"/>
                <a:ea typeface="PMingLiU" charset="0"/>
                <a:cs typeface="PMingLiU" charset="0"/>
              </a:rPr>
              <a:t>“It is a really tough place to be, I don’t think you can accept me….can you look at him? Can you tell him what it’s like inside?”</a:t>
            </a:r>
          </a:p>
        </p:txBody>
      </p:sp>
      <p:sp>
        <p:nvSpPr>
          <p:cNvPr id="3" name="Title 2"/>
          <p:cNvSpPr>
            <a:spLocks noGrp="1"/>
          </p:cNvSpPr>
          <p:nvPr>
            <p:ph type="title"/>
          </p:nvPr>
        </p:nvSpPr>
        <p:spPr>
          <a:xfrm>
            <a:off x="1828800" y="136525"/>
            <a:ext cx="8517438" cy="1099560"/>
          </a:xfrm>
        </p:spPr>
        <p:txBody>
          <a:bodyPr>
            <a:normAutofit fontScale="90000"/>
          </a:bodyPr>
          <a:lstStyle/>
          <a:p>
            <a:r>
              <a:rPr lang="en-US" altLang="zh-TW" sz="3600" dirty="0">
                <a:ea typeface="PMingLiU" charset="0"/>
                <a:cs typeface="PMingLiU" charset="0"/>
              </a:rPr>
              <a:t> </a:t>
            </a:r>
            <a:r>
              <a:rPr lang="en-US" altLang="zh-TW" sz="2900" dirty="0">
                <a:ea typeface="PMingLiU" charset="0"/>
                <a:cs typeface="PMingLiU" charset="0"/>
              </a:rPr>
              <a:t>heightening,</a:t>
            </a:r>
            <a:br>
              <a:rPr lang="en-US" altLang="zh-TW" sz="2900" dirty="0">
                <a:ea typeface="PMingLiU" charset="0"/>
                <a:cs typeface="PMingLiU" charset="0"/>
              </a:rPr>
            </a:br>
            <a:r>
              <a:rPr lang="en-US" altLang="zh-TW" sz="2900" dirty="0">
                <a:ea typeface="PMingLiU" charset="0"/>
                <a:cs typeface="PMingLiU" charset="0"/>
              </a:rPr>
              <a:t>empathic conjecture/deepening </a:t>
            </a:r>
            <a:endParaRPr lang="en-US" sz="2900" dirty="0"/>
          </a:p>
        </p:txBody>
      </p:sp>
      <p:sp>
        <p:nvSpPr>
          <p:cNvPr id="5" name="Slide Number Placeholder 4">
            <a:extLst>
              <a:ext uri="{FF2B5EF4-FFF2-40B4-BE49-F238E27FC236}">
                <a16:creationId xmlns:a16="http://schemas.microsoft.com/office/drawing/2014/main" id="{B4D86F9B-9B06-8849-9630-216E9B0B1AE9}"/>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5C24AD8-A7AC-CD41-8962-1BCFFE201B1B}" type="slidenum">
              <a:rPr kumimoji="0" lang="en-US" sz="11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27</a:t>
            </a:fld>
            <a:endParaRPr kumimoji="0" lang="en-US" sz="11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7956847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2085960" y="514329"/>
            <a:ext cx="8020080" cy="887413"/>
          </a:xfrm>
        </p:spPr>
        <p:txBody>
          <a:bodyPr>
            <a:noAutofit/>
          </a:bodyPr>
          <a:lstStyle/>
          <a:p>
            <a:pPr algn="ctr" eaLnBrk="1" hangingPunct="1"/>
            <a:r>
              <a:rPr lang="en-US" sz="3000" dirty="0">
                <a:solidFill>
                  <a:schemeClr val="accent1"/>
                </a:solidFill>
              </a:rPr>
              <a:t>Expressing Appreciation and Resentment</a:t>
            </a:r>
          </a:p>
        </p:txBody>
      </p:sp>
      <p:sp>
        <p:nvSpPr>
          <p:cNvPr id="40963" name="Text Placeholder 2"/>
          <p:cNvSpPr>
            <a:spLocks noGrp="1"/>
          </p:cNvSpPr>
          <p:nvPr>
            <p:ph idx="1"/>
          </p:nvPr>
        </p:nvSpPr>
        <p:spPr>
          <a:xfrm>
            <a:off x="2057400" y="1958010"/>
            <a:ext cx="7764090" cy="4105275"/>
          </a:xfrm>
        </p:spPr>
        <p:txBody>
          <a:bodyPr>
            <a:noAutofit/>
          </a:bodyPr>
          <a:lstStyle/>
          <a:p>
            <a:pPr eaLnBrk="1" hangingPunct="1"/>
            <a:r>
              <a:rPr lang="en-US" sz="2800" dirty="0">
                <a:latin typeface="Arial" panose="020B0604020202020204" pitchFamily="34" charset="0"/>
                <a:cs typeface="Arial" panose="020B0604020202020204" pitchFamily="34" charset="0"/>
              </a:rPr>
              <a:t>Both are important to be able to express. </a:t>
            </a:r>
          </a:p>
          <a:p>
            <a:pPr eaLnBrk="1" hangingPunct="1"/>
            <a:r>
              <a:rPr lang="en-US" sz="2800" dirty="0">
                <a:latin typeface="Arial" panose="020B0604020202020204" pitchFamily="34" charset="0"/>
                <a:cs typeface="Arial" panose="020B0604020202020204" pitchFamily="34" charset="0"/>
              </a:rPr>
              <a:t>Some partners take the other for granted and forget to express the positive, while others avoid negative conflict at all costs. </a:t>
            </a:r>
          </a:p>
          <a:p>
            <a:pPr eaLnBrk="1" hangingPunct="1"/>
            <a:endParaRPr lang="en-US" sz="2800" dirty="0">
              <a:latin typeface="Arial" panose="020B0604020202020204" pitchFamily="34" charset="0"/>
              <a:cs typeface="Arial" panose="020B0604020202020204" pitchFamily="34" charset="0"/>
            </a:endParaRPr>
          </a:p>
          <a:p>
            <a:pPr eaLnBrk="1" hangingPunct="1"/>
            <a:r>
              <a:rPr lang="en-US" sz="2800" dirty="0">
                <a:latin typeface="Arial" panose="020B0604020202020204" pitchFamily="34" charset="0"/>
                <a:cs typeface="Arial" panose="020B0604020202020204" pitchFamily="34" charset="0"/>
              </a:rPr>
              <a:t>Although it makes sense that people need to be able to express more positives than negatives (</a:t>
            </a:r>
            <a:r>
              <a:rPr lang="en-US" sz="2800" dirty="0" err="1">
                <a:latin typeface="Arial" panose="020B0604020202020204" pitchFamily="34" charset="0"/>
                <a:cs typeface="Arial" panose="020B0604020202020204" pitchFamily="34" charset="0"/>
              </a:rPr>
              <a:t>Gottman</a:t>
            </a:r>
            <a:r>
              <a:rPr lang="en-US" sz="2800" dirty="0">
                <a:latin typeface="Arial" panose="020B0604020202020204" pitchFamily="34" charset="0"/>
                <a:cs typeface="Arial" panose="020B0604020202020204" pitchFamily="34" charset="0"/>
              </a:rPr>
              <a:t>), people in relationships still forget.  A little bit of positive goes a long way. </a:t>
            </a:r>
          </a:p>
        </p:txBody>
      </p:sp>
    </p:spTree>
    <p:extLst>
      <p:ext uri="{BB962C8B-B14F-4D97-AF65-F5344CB8AC3E}">
        <p14:creationId xmlns:p14="http://schemas.microsoft.com/office/powerpoint/2010/main" val="26435024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a:xfrm>
            <a:off x="1570616" y="260350"/>
            <a:ext cx="8670664" cy="1557692"/>
          </a:xfrm>
        </p:spPr>
        <p:txBody>
          <a:bodyPr>
            <a:normAutofit fontScale="90000"/>
          </a:bodyPr>
          <a:lstStyle/>
          <a:p>
            <a:pPr eaLnBrk="1" hangingPunct="1"/>
            <a:br>
              <a:rPr lang="en-US" sz="4000" b="1" dirty="0">
                <a:latin typeface="Calibri" charset="0"/>
              </a:rPr>
            </a:br>
            <a:r>
              <a:rPr lang="en-US" sz="3300" dirty="0">
                <a:cs typeface="Times New Roman" charset="0"/>
              </a:rPr>
              <a:t>Restructuring the Negative Interaction: ACCEPTANCE</a:t>
            </a:r>
          </a:p>
        </p:txBody>
      </p:sp>
      <p:sp>
        <p:nvSpPr>
          <p:cNvPr id="54274" name="Rectangle 3"/>
          <p:cNvSpPr>
            <a:spLocks noGrp="1" noChangeArrowheads="1"/>
          </p:cNvSpPr>
          <p:nvPr>
            <p:ph type="body" idx="1"/>
          </p:nvPr>
        </p:nvSpPr>
        <p:spPr>
          <a:xfrm>
            <a:off x="1981201" y="1989138"/>
            <a:ext cx="8435975" cy="4608512"/>
          </a:xfrm>
        </p:spPr>
        <p:txBody>
          <a:bodyPr>
            <a:normAutofit lnSpcReduction="10000"/>
          </a:bodyPr>
          <a:lstStyle/>
          <a:p>
            <a:pPr eaLnBrk="1" hangingPunct="1">
              <a:lnSpc>
                <a:spcPct val="110000"/>
              </a:lnSpc>
            </a:pPr>
            <a:r>
              <a:rPr lang="en-CA" sz="2800" dirty="0">
                <a:latin typeface="Arial" panose="020B0604020202020204" pitchFamily="34" charset="0"/>
                <a:cs typeface="Arial" panose="020B0604020202020204" pitchFamily="34" charset="0"/>
              </a:rPr>
              <a:t>In restructuring interactions, it is a partner’s </a:t>
            </a:r>
            <a:r>
              <a:rPr lang="en-CA" sz="2800" b="1" i="1" dirty="0">
                <a:latin typeface="Arial" panose="020B0604020202020204" pitchFamily="34" charset="0"/>
                <a:cs typeface="Arial" panose="020B0604020202020204" pitchFamily="34" charset="0"/>
              </a:rPr>
              <a:t>acceptance</a:t>
            </a:r>
            <a:r>
              <a:rPr lang="en-CA" sz="2800" dirty="0">
                <a:latin typeface="Arial" panose="020B0604020202020204" pitchFamily="34" charset="0"/>
                <a:cs typeface="Arial" panose="020B0604020202020204" pitchFamily="34" charset="0"/>
              </a:rPr>
              <a:t> of the </a:t>
            </a:r>
            <a:r>
              <a:rPr lang="en-CA" sz="2800" b="1" i="1" dirty="0">
                <a:latin typeface="Arial" panose="020B0604020202020204" pitchFamily="34" charset="0"/>
                <a:cs typeface="Arial" panose="020B0604020202020204" pitchFamily="34" charset="0"/>
              </a:rPr>
              <a:t>expressed vulnerable underlying feelings</a:t>
            </a:r>
            <a:r>
              <a:rPr lang="en-CA" sz="2800" dirty="0">
                <a:latin typeface="Arial" panose="020B0604020202020204" pitchFamily="34" charset="0"/>
                <a:cs typeface="Arial" panose="020B0604020202020204" pitchFamily="34" charset="0"/>
              </a:rPr>
              <a:t> that is most important.</a:t>
            </a:r>
          </a:p>
          <a:p>
            <a:pPr lvl="1">
              <a:lnSpc>
                <a:spcPct val="110000"/>
              </a:lnSpc>
              <a:buClr>
                <a:schemeClr val="accent1">
                  <a:lumMod val="75000"/>
                </a:schemeClr>
              </a:buClr>
              <a:buFont typeface="Wingdings" charset="2"/>
              <a:buChar char="Ø"/>
            </a:pPr>
            <a:r>
              <a:rPr lang="en-CA" sz="2800" dirty="0">
                <a:latin typeface="Arial" panose="020B0604020202020204" pitchFamily="34" charset="0"/>
                <a:cs typeface="Arial" panose="020B0604020202020204" pitchFamily="34" charset="0"/>
              </a:rPr>
              <a:t>These expressions are what lead to a change in interactions</a:t>
            </a:r>
            <a:endParaRPr lang="en-CA" sz="2800" b="1" i="1" dirty="0">
              <a:latin typeface="Arial" panose="020B0604020202020204" pitchFamily="34" charset="0"/>
              <a:cs typeface="Arial" panose="020B0604020202020204" pitchFamily="34" charset="0"/>
            </a:endParaRPr>
          </a:p>
          <a:p>
            <a:pPr marL="114300" indent="0">
              <a:lnSpc>
                <a:spcPct val="110000"/>
              </a:lnSpc>
              <a:buClr>
                <a:schemeClr val="accent1">
                  <a:lumMod val="75000"/>
                </a:schemeClr>
              </a:buClr>
              <a:buNone/>
            </a:pPr>
            <a:r>
              <a:rPr lang="en-CA" sz="2800" u="sng" dirty="0">
                <a:latin typeface="Arial" panose="020B0604020202020204" pitchFamily="34" charset="0"/>
                <a:cs typeface="Arial" panose="020B0604020202020204" pitchFamily="34" charset="0"/>
              </a:rPr>
              <a:t>Partner A:</a:t>
            </a:r>
            <a:r>
              <a:rPr lang="en-CA" sz="2800" dirty="0">
                <a:latin typeface="Arial" panose="020B0604020202020204" pitchFamily="34" charset="0"/>
                <a:cs typeface="Arial" panose="020B0604020202020204" pitchFamily="34" charset="0"/>
              </a:rPr>
              <a:t> non-</a:t>
            </a:r>
            <a:r>
              <a:rPr lang="en-CA" sz="2800" dirty="0" err="1">
                <a:latin typeface="Arial" panose="020B0604020202020204" pitchFamily="34" charset="0"/>
                <a:cs typeface="Arial" panose="020B0604020202020204" pitchFamily="34" charset="0"/>
              </a:rPr>
              <a:t>blamingly</a:t>
            </a:r>
            <a:r>
              <a:rPr lang="en-CA" sz="2800" dirty="0">
                <a:latin typeface="Arial" panose="020B0604020202020204" pitchFamily="34" charset="0"/>
                <a:cs typeface="Arial" panose="020B0604020202020204" pitchFamily="34" charset="0"/>
              </a:rPr>
              <a:t> reveals a primary feeling about an attachment or identity insecurity, and/or relational heartfelt needs.</a:t>
            </a:r>
          </a:p>
          <a:p>
            <a:pPr marL="114300" indent="0">
              <a:lnSpc>
                <a:spcPct val="110000"/>
              </a:lnSpc>
              <a:buClr>
                <a:schemeClr val="accent1">
                  <a:lumMod val="75000"/>
                </a:schemeClr>
              </a:buClr>
              <a:buNone/>
            </a:pPr>
            <a:r>
              <a:rPr lang="en-CA" sz="2800" u="sng" dirty="0">
                <a:latin typeface="Arial" panose="020B0604020202020204" pitchFamily="34" charset="0"/>
                <a:cs typeface="Arial" panose="020B0604020202020204" pitchFamily="34" charset="0"/>
              </a:rPr>
              <a:t>Partner B</a:t>
            </a:r>
            <a:r>
              <a:rPr lang="en-CA" sz="2800" dirty="0">
                <a:latin typeface="Arial" panose="020B0604020202020204" pitchFamily="34" charset="0"/>
                <a:cs typeface="Arial" panose="020B0604020202020204" pitchFamily="34" charset="0"/>
              </a:rPr>
              <a:t>: Responds with validation and caring.</a:t>
            </a:r>
          </a:p>
          <a:p>
            <a:pPr marL="114300" indent="0">
              <a:lnSpc>
                <a:spcPct val="110000"/>
              </a:lnSpc>
              <a:buClr>
                <a:schemeClr val="accent1">
                  <a:lumMod val="75000"/>
                </a:schemeClr>
              </a:buClr>
              <a:buNone/>
            </a:pPr>
            <a:endParaRPr lang="en-US" dirty="0"/>
          </a:p>
        </p:txBody>
      </p:sp>
      <p:sp>
        <p:nvSpPr>
          <p:cNvPr id="4" name="Slide Number Placeholder 3">
            <a:extLst>
              <a:ext uri="{FF2B5EF4-FFF2-40B4-BE49-F238E27FC236}">
                <a16:creationId xmlns:a16="http://schemas.microsoft.com/office/drawing/2014/main" id="{B1AB836F-DE4D-E745-8B0E-EE1D3F9CD9C7}"/>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5C24AD8-A7AC-CD41-8962-1BCFFE201B1B}" type="slidenum">
              <a:rPr kumimoji="0" lang="en-US" sz="11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29</a:t>
            </a:fld>
            <a:endParaRPr kumimoji="0" lang="en-US" sz="11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292637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672" y="1290025"/>
            <a:ext cx="4475892" cy="1188720"/>
          </a:xfrm>
          <a:solidFill>
            <a:srgbClr val="FFFFFF"/>
          </a:solidFill>
          <a:ln>
            <a:solidFill>
              <a:srgbClr val="404040"/>
            </a:solidFill>
          </a:ln>
        </p:spPr>
        <p:txBody>
          <a:bodyPr vert="horz" lIns="182880" tIns="182880" rIns="182880" bIns="182880" rtlCol="0" anchor="ctr">
            <a:normAutofit/>
          </a:bodyPr>
          <a:lstStyle/>
          <a:p>
            <a:r>
              <a:rPr lang="en-US" sz="2000" dirty="0">
                <a:solidFill>
                  <a:srgbClr val="262626"/>
                </a:solidFill>
              </a:rPr>
              <a:t>Stage 4: restructure the interaction and the bond</a:t>
            </a:r>
          </a:p>
        </p:txBody>
      </p:sp>
      <p:sp>
        <p:nvSpPr>
          <p:cNvPr id="64513" name="Text Box 2"/>
          <p:cNvSpPr txBox="1">
            <a:spLocks noChangeArrowheads="1"/>
          </p:cNvSpPr>
          <p:nvPr/>
        </p:nvSpPr>
        <p:spPr bwMode="auto">
          <a:xfrm>
            <a:off x="640080" y="2661007"/>
            <a:ext cx="4640484" cy="3240243"/>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ormAutofit fontScale="92500" lnSpcReduction="20000"/>
          </a:bodyPr>
          <a:lstStyle>
            <a:lvl1pPr marL="457200" indent="-4572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28600" marR="0" lvl="0" indent="0" algn="l" defTabSz="914400" rtl="0" eaLnBrk="1" fontAlgn="auto" latinLnBrk="0" hangingPunct="1">
              <a:lnSpc>
                <a:spcPct val="90000"/>
              </a:lnSpc>
              <a:spcBef>
                <a:spcPts val="1000"/>
              </a:spcBef>
              <a:spcAft>
                <a:spcPts val="0"/>
              </a:spcAft>
              <a:buClr>
                <a:srgbClr val="418AB3"/>
              </a:buClr>
              <a:buSzTx/>
              <a:buFontTx/>
              <a:buNone/>
              <a:tabLst/>
              <a:defRPr/>
            </a:pPr>
            <a:r>
              <a:rPr kumimoji="0" lang="en-US" sz="2000" b="0" i="0" u="none" strike="noStrike" kern="1200" cap="none" spc="0" normalizeH="0" baseline="0" noProof="0" dirty="0">
                <a:ln>
                  <a:noFill/>
                </a:ln>
                <a:solidFill>
                  <a:srgbClr val="000000"/>
                </a:solidFill>
                <a:effectLst/>
                <a:uLnTx/>
                <a:uFillTx/>
                <a:latin typeface="Gill Sans MT" panose="020B0502020104020203"/>
                <a:ea typeface="ＭＳ Ｐゴシック" charset="0"/>
                <a:cs typeface="+mn-cs"/>
              </a:rPr>
              <a:t>10.  </a:t>
            </a:r>
            <a:r>
              <a:rPr kumimoji="0" lang="en-US" sz="2000" b="0" i="1" u="none" strike="noStrike" kern="1200" cap="none" spc="0" normalizeH="0" baseline="0" noProof="0" dirty="0">
                <a:ln>
                  <a:noFill/>
                </a:ln>
                <a:solidFill>
                  <a:srgbClr val="000000"/>
                </a:solidFill>
                <a:effectLst/>
                <a:uLnTx/>
                <a:uFillTx/>
                <a:latin typeface="Gill Sans MT" panose="020B0502020104020203"/>
                <a:ea typeface="ＭＳ Ｐゴシック" charset="0"/>
                <a:cs typeface="+mn-cs"/>
              </a:rPr>
              <a:t>Promote</a:t>
            </a:r>
            <a:r>
              <a:rPr kumimoji="0" lang="en-US" sz="2000" b="0" i="0" u="none" strike="noStrike" kern="1200" cap="none" spc="0" normalizeH="0" baseline="0" noProof="0" dirty="0">
                <a:ln>
                  <a:noFill/>
                </a:ln>
                <a:solidFill>
                  <a:srgbClr val="000000"/>
                </a:solidFill>
                <a:effectLst/>
                <a:uLnTx/>
                <a:uFillTx/>
                <a:latin typeface="Gill Sans MT" panose="020B0502020104020203"/>
                <a:ea typeface="ＭＳ Ｐゴシック" charset="0"/>
                <a:cs typeface="+mn-cs"/>
              </a:rPr>
              <a:t> acceptance by the other of partner’</a:t>
            </a:r>
            <a:r>
              <a:rPr kumimoji="0" lang="en-US" altLang="ja-JP" sz="2000" b="0" i="0" u="none" strike="noStrike" kern="1200" cap="none" spc="0" normalizeH="0" baseline="0" noProof="0" dirty="0">
                <a:ln>
                  <a:noFill/>
                </a:ln>
                <a:solidFill>
                  <a:srgbClr val="000000"/>
                </a:solidFill>
                <a:effectLst/>
                <a:uLnTx/>
                <a:uFillTx/>
                <a:latin typeface="Gill Sans MT" panose="020B0502020104020203"/>
                <a:ea typeface="HGｺﾞｼｯｸE" panose="020B0909000000000000" pitchFamily="49" charset="-128"/>
                <a:cs typeface="+mn-cs"/>
              </a:rPr>
              <a:t>s experience/aspects of self. </a:t>
            </a:r>
          </a:p>
          <a:p>
            <a:pPr marL="457200" marR="0" lvl="0" indent="-228600" algn="l" defTabSz="914400" rtl="0" eaLnBrk="1" fontAlgn="auto" latinLnBrk="0" hangingPunct="1">
              <a:lnSpc>
                <a:spcPct val="90000"/>
              </a:lnSpc>
              <a:spcBef>
                <a:spcPts val="1000"/>
              </a:spcBef>
              <a:spcAft>
                <a:spcPts val="0"/>
              </a:spcAft>
              <a:buClr>
                <a:srgbClr val="418AB3"/>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Gill Sans MT" panose="020B0502020104020203"/>
              <a:ea typeface="ＭＳ Ｐゴシック" charset="0"/>
              <a:cs typeface="+mn-cs"/>
            </a:endParaRPr>
          </a:p>
          <a:p>
            <a:pPr marL="228600" marR="0" lvl="0" indent="0" algn="l" defTabSz="914400" rtl="0" eaLnBrk="1" fontAlgn="auto" latinLnBrk="0" hangingPunct="1">
              <a:lnSpc>
                <a:spcPct val="90000"/>
              </a:lnSpc>
              <a:spcBef>
                <a:spcPts val="1000"/>
              </a:spcBef>
              <a:spcAft>
                <a:spcPts val="0"/>
              </a:spcAft>
              <a:buClr>
                <a:srgbClr val="418AB3"/>
              </a:buClr>
              <a:buSzTx/>
              <a:buFontTx/>
              <a:buNone/>
              <a:tabLst/>
              <a:defRPr/>
            </a:pPr>
            <a:r>
              <a:rPr kumimoji="0" lang="en-US" sz="2000" b="0" i="0" u="none" strike="noStrike" kern="1200" cap="none" spc="0" normalizeH="0" baseline="0" noProof="0" dirty="0">
                <a:ln>
                  <a:noFill/>
                </a:ln>
                <a:solidFill>
                  <a:srgbClr val="000000"/>
                </a:solidFill>
                <a:effectLst/>
                <a:uLnTx/>
                <a:uFillTx/>
                <a:latin typeface="Gill Sans MT" panose="020B0502020104020203"/>
                <a:ea typeface="ＭＳ Ｐゴシック" charset="0"/>
                <a:cs typeface="+mn-cs"/>
              </a:rPr>
              <a:t>11.  </a:t>
            </a:r>
            <a:r>
              <a:rPr kumimoji="0" lang="en-US" sz="2000" b="0" i="1" u="none" strike="noStrike" kern="1200" cap="none" spc="0" normalizeH="0" baseline="0" noProof="0" dirty="0">
                <a:ln>
                  <a:noFill/>
                </a:ln>
                <a:solidFill>
                  <a:srgbClr val="000000"/>
                </a:solidFill>
                <a:effectLst/>
                <a:uLnTx/>
                <a:uFillTx/>
                <a:latin typeface="Gill Sans MT" panose="020B0502020104020203"/>
                <a:ea typeface="ＭＳ Ｐゴシック" charset="0"/>
                <a:cs typeface="+mn-cs"/>
              </a:rPr>
              <a:t>Facilitate</a:t>
            </a:r>
            <a:r>
              <a:rPr kumimoji="0" lang="en-US" sz="2000" b="0" i="0" u="none" strike="noStrike" kern="1200" cap="none" spc="0" normalizeH="0" baseline="0" noProof="0" dirty="0">
                <a:ln>
                  <a:noFill/>
                </a:ln>
                <a:solidFill>
                  <a:srgbClr val="000000"/>
                </a:solidFill>
                <a:effectLst/>
                <a:uLnTx/>
                <a:uFillTx/>
                <a:latin typeface="Gill Sans MT" panose="020B0502020104020203"/>
                <a:ea typeface="ＭＳ Ｐゴシック" charset="0"/>
                <a:cs typeface="+mn-cs"/>
              </a:rPr>
              <a:t> the expression of needs and wants to restructure the interaction, and create emotional engagement. </a:t>
            </a:r>
          </a:p>
          <a:p>
            <a:pPr marL="457200" marR="0" lvl="0" indent="-228600" algn="l" defTabSz="914400" rtl="0" eaLnBrk="1" fontAlgn="auto" latinLnBrk="0" hangingPunct="1">
              <a:lnSpc>
                <a:spcPct val="90000"/>
              </a:lnSpc>
              <a:spcBef>
                <a:spcPts val="1000"/>
              </a:spcBef>
              <a:spcAft>
                <a:spcPts val="0"/>
              </a:spcAft>
              <a:buClr>
                <a:srgbClr val="418AB3"/>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Gill Sans MT" panose="020B0502020104020203"/>
                <a:ea typeface="ＭＳ Ｐゴシック" charset="0"/>
                <a:cs typeface="+mn-cs"/>
              </a:rPr>
              <a:t>- Promote softening events</a:t>
            </a:r>
          </a:p>
          <a:p>
            <a:pPr marL="457200" marR="0" lvl="0" indent="-228600" algn="l" defTabSz="914400" rtl="0" eaLnBrk="1" fontAlgn="auto" latinLnBrk="0" hangingPunct="1">
              <a:lnSpc>
                <a:spcPct val="90000"/>
              </a:lnSpc>
              <a:spcBef>
                <a:spcPts val="1000"/>
              </a:spcBef>
              <a:spcAft>
                <a:spcPts val="0"/>
              </a:spcAft>
              <a:buClr>
                <a:srgbClr val="418AB3"/>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Gill Sans MT" panose="020B0502020104020203"/>
                <a:ea typeface="ＭＳ Ｐゴシック" charset="0"/>
                <a:cs typeface="+mn-cs"/>
              </a:rPr>
              <a:t>- Structure emotional engagement- bonding and validating events.</a:t>
            </a:r>
          </a:p>
          <a:p>
            <a:pPr marL="228600" marR="0" lvl="0" indent="0" algn="l" defTabSz="914400" rtl="0" eaLnBrk="1" fontAlgn="auto" latinLnBrk="0" hangingPunct="1">
              <a:lnSpc>
                <a:spcPct val="90000"/>
              </a:lnSpc>
              <a:spcBef>
                <a:spcPts val="1000"/>
              </a:spcBef>
              <a:spcAft>
                <a:spcPts val="0"/>
              </a:spcAft>
              <a:buClr>
                <a:srgbClr val="418AB3"/>
              </a:buClr>
              <a:buSzTx/>
              <a:buFontTx/>
              <a:buNone/>
              <a:tabLst/>
              <a:defRPr/>
            </a:pPr>
            <a:r>
              <a:rPr kumimoji="0" lang="en-US" sz="2000" b="0" i="0" u="none" strike="noStrike" kern="1200" cap="none" spc="0" normalizeH="0" baseline="0" noProof="0" dirty="0">
                <a:ln>
                  <a:noFill/>
                </a:ln>
                <a:solidFill>
                  <a:srgbClr val="000000"/>
                </a:solidFill>
                <a:effectLst/>
                <a:uLnTx/>
                <a:uFillTx/>
                <a:latin typeface="Gill Sans MT" panose="020B0502020104020203"/>
                <a:ea typeface="ＭＳ Ｐゴシック" charset="0"/>
                <a:cs typeface="+mn-cs"/>
              </a:rPr>
              <a:t>12. </a:t>
            </a:r>
            <a:r>
              <a:rPr kumimoji="0" lang="en-US" sz="2000" b="0" i="1" u="none" strike="noStrike" kern="1200" cap="none" spc="0" normalizeH="0" baseline="0" noProof="0" dirty="0">
                <a:ln>
                  <a:noFill/>
                </a:ln>
                <a:solidFill>
                  <a:srgbClr val="000000"/>
                </a:solidFill>
                <a:effectLst/>
                <a:uLnTx/>
                <a:uFillTx/>
                <a:latin typeface="Gill Sans MT" panose="020B0502020104020203"/>
                <a:ea typeface="ＭＳ Ｐゴシック" charset="0"/>
                <a:cs typeface="+mn-cs"/>
              </a:rPr>
              <a:t>Promote </a:t>
            </a:r>
            <a:r>
              <a:rPr kumimoji="0" lang="en-US" sz="2000" b="0" i="0" u="none" strike="noStrike" kern="1200" cap="none" spc="0" normalizeH="0" baseline="0" noProof="0" dirty="0">
                <a:ln>
                  <a:noFill/>
                </a:ln>
                <a:solidFill>
                  <a:srgbClr val="000000"/>
                </a:solidFill>
                <a:effectLst/>
                <a:uLnTx/>
                <a:uFillTx/>
                <a:latin typeface="Gill Sans MT" panose="020B0502020104020203"/>
                <a:ea typeface="ＭＳ Ｐゴシック" charset="0"/>
                <a:cs typeface="+mn-cs"/>
              </a:rPr>
              <a:t>self soothing and emotion transformation in each partner.</a:t>
            </a:r>
          </a:p>
        </p:txBody>
      </p:sp>
      <p:pic>
        <p:nvPicPr>
          <p:cNvPr id="6" name="Image 5" descr="Une image contenant personne, intérieur, homme&#10;&#10;Description générée automatiquement">
            <a:extLst>
              <a:ext uri="{FF2B5EF4-FFF2-40B4-BE49-F238E27FC236}">
                <a16:creationId xmlns:a16="http://schemas.microsoft.com/office/drawing/2014/main" id="{14BCE451-FC79-2549-AC96-FABF7915E768}"/>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5843" r="33423" b="-1"/>
          <a:stretch/>
        </p:blipFill>
        <p:spPr>
          <a:xfrm>
            <a:off x="7208520" y="1126397"/>
            <a:ext cx="3867912" cy="4288536"/>
          </a:xfrm>
          <a:prstGeom prst="rect">
            <a:avLst/>
          </a:prstGeom>
          <a:ln w="31750">
            <a:noFill/>
          </a:ln>
        </p:spPr>
      </p:pic>
      <p:sp>
        <p:nvSpPr>
          <p:cNvPr id="4" name="Footer Placeholder 3"/>
          <p:cNvSpPr>
            <a:spLocks noGrp="1"/>
          </p:cNvSpPr>
          <p:nvPr>
            <p:ph type="ftr" sz="quarter" idx="11"/>
          </p:nvPr>
        </p:nvSpPr>
        <p:spPr>
          <a:xfrm>
            <a:off x="804672" y="6224660"/>
            <a:ext cx="4671182" cy="313300"/>
          </a:xfrm>
        </p:spPr>
        <p:txBody>
          <a:bodyPr vert="horz" lIns="91440" tIns="45720" rIns="91440" bIns="45720" rtlCol="0" anchor="ct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FFFFFF">
                  <a:alpha val="70000"/>
                </a:srgbClr>
              </a:solidFill>
              <a:effectLst/>
              <a:uLnTx/>
              <a:uFillTx/>
              <a:latin typeface="Gill Sans MT" panose="020B0502020104020203"/>
              <a:ea typeface="+mn-ea"/>
              <a:cs typeface="+mn-cs"/>
            </a:endParaRPr>
          </a:p>
        </p:txBody>
      </p:sp>
      <p:sp>
        <p:nvSpPr>
          <p:cNvPr id="5" name="Slide Number Placeholder 4"/>
          <p:cNvSpPr>
            <a:spLocks noGrp="1"/>
          </p:cNvSpPr>
          <p:nvPr>
            <p:ph type="sldNum" sz="quarter" idx="12"/>
          </p:nvPr>
        </p:nvSpPr>
        <p:spPr>
          <a:xfrm>
            <a:off x="10758922" y="6217920"/>
            <a:ext cx="365760" cy="365760"/>
          </a:xfrm>
        </p:spPr>
        <p:txBody>
          <a:bodyPr vert="horz" lIns="18288" tIns="45720" rIns="18288" bIns="45720" rtlCol="0" anchor="ctr">
            <a:normAutofit/>
          </a:bodyPr>
          <a:lstStyle/>
          <a:p>
            <a:pPr marL="0" marR="0" lvl="0" indent="0" algn="ctr" defTabSz="457200" rtl="0" eaLnBrk="1" fontAlgn="auto" latinLnBrk="0" hangingPunct="1">
              <a:lnSpc>
                <a:spcPct val="90000"/>
              </a:lnSpc>
              <a:spcBef>
                <a:spcPts val="0"/>
              </a:spcBef>
              <a:spcAft>
                <a:spcPts val="600"/>
              </a:spcAft>
              <a:buClrTx/>
              <a:buSzTx/>
              <a:buFontTx/>
              <a:buNone/>
              <a:tabLst/>
              <a:defRPr/>
            </a:pPr>
            <a:fld id="{65C24AD8-A7AC-CD41-8962-1BCFFE201B1B}" type="slidenum">
              <a:rPr kumimoji="0" lang="en-US" sz="11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90000"/>
                </a:lnSpc>
                <a:spcBef>
                  <a:spcPts val="0"/>
                </a:spcBef>
                <a:spcAft>
                  <a:spcPts val="600"/>
                </a:spcAft>
                <a:buClrTx/>
                <a:buSzTx/>
                <a:buFontTx/>
                <a:buNone/>
                <a:tabLst/>
                <a:defRPr/>
              </a:pPr>
              <a:t>3</a:t>
            </a:fld>
            <a:endParaRPr kumimoji="0" lang="en-US" sz="11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Down Arrow 2">
            <a:extLst>
              <a:ext uri="{FF2B5EF4-FFF2-40B4-BE49-F238E27FC236}">
                <a16:creationId xmlns:a16="http://schemas.microsoft.com/office/drawing/2014/main" id="{800C22E0-D556-9E4E-914B-6ECD4C7815F9}"/>
              </a:ext>
            </a:extLst>
          </p:cNvPr>
          <p:cNvSpPr/>
          <p:nvPr/>
        </p:nvSpPr>
        <p:spPr>
          <a:xfrm rot="5400000">
            <a:off x="5523530" y="3240010"/>
            <a:ext cx="484632" cy="2258599"/>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1524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42739" y="204396"/>
            <a:ext cx="8338969" cy="1146586"/>
          </a:xfrm>
        </p:spPr>
        <p:txBody>
          <a:bodyPr anchor="ctr">
            <a:normAutofit fontScale="90000"/>
          </a:bodyPr>
          <a:lstStyle/>
          <a:p>
            <a:pPr>
              <a:lnSpc>
                <a:spcPct val="90000"/>
              </a:lnSpc>
            </a:pPr>
            <a:r>
              <a:rPr lang="en-US" sz="3000"/>
              <a:t>STAGE 4 - challenges in enactments: </a:t>
            </a:r>
            <a:br>
              <a:rPr lang="en-US" sz="3000"/>
            </a:br>
            <a:r>
              <a:rPr lang="en-US" sz="3000"/>
              <a:t>Creating successful conditions</a:t>
            </a:r>
          </a:p>
        </p:txBody>
      </p:sp>
      <p:pic>
        <p:nvPicPr>
          <p:cNvPr id="13314" name="Picture 2" descr="A Deep Dive Into Emotionally Focused Couple&amp;#39;s Therapy (EFT) - John  Gallagher, LMHCJohn Gallagher, LMHC">
            <a:extLst>
              <a:ext uri="{FF2B5EF4-FFF2-40B4-BE49-F238E27FC236}">
                <a16:creationId xmlns:a16="http://schemas.microsoft.com/office/drawing/2014/main" id="{997BB8B6-4502-234F-8BAA-561790AF8B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383"/>
          <a:stretch/>
        </p:blipFill>
        <p:spPr bwMode="auto">
          <a:xfrm>
            <a:off x="1981200" y="1752601"/>
            <a:ext cx="8229600" cy="4373563"/>
          </a:xfrm>
          <a:prstGeom prst="rect">
            <a:avLst/>
          </a:prstGeom>
          <a:solidFill>
            <a:srgbClr val="FFFFFF"/>
          </a:solidFill>
        </p:spPr>
      </p:pic>
      <p:sp>
        <p:nvSpPr>
          <p:cNvPr id="2" name="Slide Number Placeholder 1">
            <a:extLst>
              <a:ext uri="{FF2B5EF4-FFF2-40B4-BE49-F238E27FC236}">
                <a16:creationId xmlns:a16="http://schemas.microsoft.com/office/drawing/2014/main" id="{93D273F4-AB5D-D249-9C5A-2A183E47BC9B}"/>
              </a:ext>
            </a:extLst>
          </p:cNvPr>
          <p:cNvSpPr>
            <a:spLocks noGrp="1"/>
          </p:cNvSpPr>
          <p:nvPr>
            <p:ph type="sldNum" sz="quarter" idx="12"/>
          </p:nvPr>
        </p:nvSpPr>
        <p:spPr>
          <a:xfrm>
            <a:off x="8077200" y="6356351"/>
            <a:ext cx="2133600" cy="365125"/>
          </a:xfrm>
        </p:spPr>
        <p:txBody>
          <a:bodyPr anchor="ctr">
            <a:normAutofit lnSpcReduction="10000"/>
          </a:bodyPr>
          <a:lstStyle/>
          <a:p>
            <a:pPr marL="0" marR="0" lvl="0" indent="0" algn="ctr" defTabSz="457200" rtl="0" eaLnBrk="1" fontAlgn="auto" latinLnBrk="0" hangingPunct="1">
              <a:lnSpc>
                <a:spcPct val="100000"/>
              </a:lnSpc>
              <a:spcBef>
                <a:spcPts val="0"/>
              </a:spcBef>
              <a:spcAft>
                <a:spcPts val="600"/>
              </a:spcAft>
              <a:buClrTx/>
              <a:buSzTx/>
              <a:buFontTx/>
              <a:buNone/>
              <a:tabLst/>
              <a:defRPr/>
            </a:pPr>
            <a:fld id="{65C24AD8-A7AC-CD41-8962-1BCFFE201B1B}" type="slidenum">
              <a:rPr kumimoji="0" lang="en-US" sz="11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600"/>
                </a:spcAft>
                <a:buClrTx/>
                <a:buSzTx/>
                <a:buFontTx/>
                <a:buNone/>
                <a:tabLst/>
                <a:defRPr/>
              </a:pPr>
              <a:t>30</a:t>
            </a:fld>
            <a:endParaRPr kumimoji="0" lang="en-US" sz="11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1364545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0128" y="408373"/>
            <a:ext cx="8506205" cy="1039427"/>
          </a:xfrm>
        </p:spPr>
        <p:txBody>
          <a:bodyPr>
            <a:normAutofit/>
          </a:bodyPr>
          <a:lstStyle/>
          <a:p>
            <a:r>
              <a:rPr lang="en-US" sz="3000" dirty="0"/>
              <a:t>Enactment traps</a:t>
            </a:r>
          </a:p>
        </p:txBody>
      </p:sp>
      <p:sp>
        <p:nvSpPr>
          <p:cNvPr id="3" name="Content Placeholder 2"/>
          <p:cNvSpPr>
            <a:spLocks noGrp="1"/>
          </p:cNvSpPr>
          <p:nvPr>
            <p:ph idx="1"/>
          </p:nvPr>
        </p:nvSpPr>
        <p:spPr>
          <a:xfrm>
            <a:off x="1981200" y="1993900"/>
            <a:ext cx="8229600" cy="5414434"/>
          </a:xfrm>
        </p:spPr>
        <p:txBody>
          <a:bodyPr>
            <a:normAutofit/>
          </a:bodyPr>
          <a:lstStyle/>
          <a:p>
            <a:pPr marL="114300" indent="0">
              <a:buNone/>
            </a:pPr>
            <a:r>
              <a:rPr lang="en-US" sz="3000" u="sng" dirty="0">
                <a:latin typeface="+mj-lt"/>
              </a:rPr>
              <a:t>Detours:</a:t>
            </a:r>
            <a:r>
              <a:rPr lang="en-US" sz="3000" dirty="0">
                <a:latin typeface="+mj-lt"/>
              </a:rPr>
              <a:t>  When a client is given a suggestion to talk to their partner and they go off course.</a:t>
            </a:r>
          </a:p>
          <a:p>
            <a:pPr marL="114300" indent="0">
              <a:buNone/>
            </a:pPr>
            <a:endParaRPr lang="en-US" sz="3000" dirty="0">
              <a:latin typeface="+mj-lt"/>
            </a:endParaRPr>
          </a:p>
          <a:p>
            <a:pPr>
              <a:buFont typeface="Wingdings" charset="2"/>
              <a:buChar char="§"/>
            </a:pPr>
            <a:r>
              <a:rPr lang="en-US" sz="2800" dirty="0">
                <a:latin typeface="+mj-lt"/>
              </a:rPr>
              <a:t>Need to re-focus client</a:t>
            </a:r>
          </a:p>
          <a:p>
            <a:pPr lvl="1">
              <a:buClr>
                <a:schemeClr val="accent1"/>
              </a:buClr>
              <a:buFont typeface="Wingdings" charset="2"/>
              <a:buChar char="Ø"/>
            </a:pPr>
            <a:r>
              <a:rPr lang="en-US" sz="2800" dirty="0">
                <a:latin typeface="+mj-lt"/>
              </a:rPr>
              <a:t>Eg. </a:t>
            </a:r>
            <a:r>
              <a:rPr lang="en-US" sz="2800" i="1" dirty="0">
                <a:latin typeface="+mj-lt"/>
              </a:rPr>
              <a:t>“I want to stop you here for a moment and bring you back.  Is that okay? I think what you were saying a moment ago is important, can you tell him what the sadness is like?”</a:t>
            </a:r>
          </a:p>
          <a:p>
            <a:pPr marL="411480" lvl="1" indent="0">
              <a:buClr>
                <a:schemeClr val="accent1"/>
              </a:buClr>
              <a:buNone/>
            </a:pPr>
            <a:endParaRPr lang="en-US" dirty="0"/>
          </a:p>
        </p:txBody>
      </p:sp>
      <p:sp>
        <p:nvSpPr>
          <p:cNvPr id="6" name="Slide Number Placeholder 5">
            <a:extLst>
              <a:ext uri="{FF2B5EF4-FFF2-40B4-BE49-F238E27FC236}">
                <a16:creationId xmlns:a16="http://schemas.microsoft.com/office/drawing/2014/main" id="{E2C7FF38-E1F5-124F-A000-83307BF3990A}"/>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5C24AD8-A7AC-CD41-8962-1BCFFE201B1B}" type="slidenum">
              <a:rPr kumimoji="0" lang="en-US" sz="11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31</a:t>
            </a:fld>
            <a:endParaRPr kumimoji="0" lang="en-US" sz="11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1136055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0128" y="408373"/>
            <a:ext cx="8506205" cy="1039427"/>
          </a:xfrm>
        </p:spPr>
        <p:txBody>
          <a:bodyPr>
            <a:normAutofit/>
          </a:bodyPr>
          <a:lstStyle/>
          <a:p>
            <a:r>
              <a:rPr lang="en-US" sz="3000" dirty="0"/>
              <a:t>Enactment traps (Cont.)</a:t>
            </a:r>
          </a:p>
        </p:txBody>
      </p:sp>
      <p:sp>
        <p:nvSpPr>
          <p:cNvPr id="3" name="Content Placeholder 2"/>
          <p:cNvSpPr>
            <a:spLocks noGrp="1"/>
          </p:cNvSpPr>
          <p:nvPr>
            <p:ph idx="1"/>
          </p:nvPr>
        </p:nvSpPr>
        <p:spPr>
          <a:xfrm>
            <a:off x="1258645" y="1285104"/>
            <a:ext cx="9961581" cy="6123231"/>
          </a:xfrm>
        </p:spPr>
        <p:txBody>
          <a:bodyPr>
            <a:normAutofit/>
          </a:bodyPr>
          <a:lstStyle/>
          <a:p>
            <a:pPr marL="411480" lvl="1" indent="0">
              <a:buClr>
                <a:schemeClr val="accent1"/>
              </a:buClr>
              <a:buNone/>
            </a:pPr>
            <a:endParaRPr lang="en-US" dirty="0"/>
          </a:p>
          <a:p>
            <a:pPr marL="114300" indent="0">
              <a:buNone/>
            </a:pPr>
            <a:r>
              <a:rPr lang="en-US" sz="2800" u="sng" dirty="0">
                <a:latin typeface="+mj-lt"/>
              </a:rPr>
              <a:t>Rebuttal “</a:t>
            </a:r>
            <a:r>
              <a:rPr lang="en-US" sz="2800" i="1" u="sng" dirty="0">
                <a:latin typeface="+mj-lt"/>
              </a:rPr>
              <a:t>Yes, but!</a:t>
            </a:r>
            <a:r>
              <a:rPr lang="en-US" sz="2800" u="sng" dirty="0">
                <a:latin typeface="+mj-lt"/>
              </a:rPr>
              <a:t>”</a:t>
            </a:r>
            <a:r>
              <a:rPr lang="en-US" sz="2800" dirty="0">
                <a:latin typeface="+mj-lt"/>
              </a:rPr>
              <a:t>: Client is not listening, feeling defensive, and waiting for their turn.</a:t>
            </a:r>
          </a:p>
          <a:p>
            <a:pPr>
              <a:buFont typeface="Wingdings" charset="2"/>
              <a:buChar char="§"/>
            </a:pPr>
            <a:r>
              <a:rPr lang="en-US" sz="2800" dirty="0">
                <a:latin typeface="+mj-lt"/>
              </a:rPr>
              <a:t>Therapist needs to be quick to jump in and contain escalation and stop negative interaction</a:t>
            </a:r>
          </a:p>
          <a:p>
            <a:pPr>
              <a:buFont typeface="Wingdings" charset="2"/>
              <a:buChar char="§"/>
            </a:pPr>
            <a:r>
              <a:rPr lang="en-US" sz="2800" dirty="0">
                <a:latin typeface="+mj-lt"/>
              </a:rPr>
              <a:t>Escalation is framed in attachment/identity terms and negative cycle.</a:t>
            </a:r>
          </a:p>
          <a:p>
            <a:pPr marL="114300" indent="0">
              <a:buNone/>
            </a:pPr>
            <a:endParaRPr lang="en-US" sz="2800" dirty="0">
              <a:latin typeface="+mj-lt"/>
            </a:endParaRPr>
          </a:p>
          <a:p>
            <a:pPr marL="114300" indent="0">
              <a:buNone/>
            </a:pPr>
            <a:r>
              <a:rPr lang="en-US" sz="2800" u="sng" dirty="0">
                <a:latin typeface="+mj-lt"/>
              </a:rPr>
              <a:t>Example:</a:t>
            </a:r>
            <a:r>
              <a:rPr lang="en-US" sz="2800" dirty="0">
                <a:latin typeface="+mj-lt"/>
              </a:rPr>
              <a:t> </a:t>
            </a:r>
            <a:r>
              <a:rPr lang="en-US" sz="2800" i="1" dirty="0">
                <a:latin typeface="+mj-lt"/>
              </a:rPr>
              <a:t>“It’s so hard to hear what he’s saying now because you feel abandoned and have a lot of hurt too, and you are afraid it will never get heard.”</a:t>
            </a:r>
          </a:p>
          <a:p>
            <a:pPr marL="114300" indent="0">
              <a:buNone/>
            </a:pPr>
            <a:endParaRPr lang="en-US" dirty="0"/>
          </a:p>
        </p:txBody>
      </p:sp>
      <p:sp>
        <p:nvSpPr>
          <p:cNvPr id="6" name="Slide Number Placeholder 5">
            <a:extLst>
              <a:ext uri="{FF2B5EF4-FFF2-40B4-BE49-F238E27FC236}">
                <a16:creationId xmlns:a16="http://schemas.microsoft.com/office/drawing/2014/main" id="{EDE4DA84-B8E6-4D4E-996E-1FE3814EE13E}"/>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5C24AD8-A7AC-CD41-8962-1BCFFE201B1B}" type="slidenum">
              <a:rPr kumimoji="0" lang="en-US" sz="11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32</a:t>
            </a:fld>
            <a:endParaRPr kumimoji="0" lang="en-US" sz="11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6400484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0128" y="408373"/>
            <a:ext cx="8260672" cy="1039427"/>
          </a:xfrm>
        </p:spPr>
        <p:txBody>
          <a:bodyPr anchor="ctr">
            <a:normAutofit/>
          </a:bodyPr>
          <a:lstStyle/>
          <a:p>
            <a:r>
              <a:rPr lang="en-US"/>
              <a:t>Enactment traps (cont.)</a:t>
            </a:r>
          </a:p>
        </p:txBody>
      </p:sp>
      <p:sp>
        <p:nvSpPr>
          <p:cNvPr id="3" name="Content Placeholder 2"/>
          <p:cNvSpPr>
            <a:spLocks noGrp="1"/>
          </p:cNvSpPr>
          <p:nvPr>
            <p:ph sz="half" idx="1"/>
          </p:nvPr>
        </p:nvSpPr>
        <p:spPr>
          <a:xfrm>
            <a:off x="925158" y="1719071"/>
            <a:ext cx="5247042" cy="4846621"/>
          </a:xfrm>
        </p:spPr>
        <p:txBody>
          <a:bodyPr>
            <a:normAutofit/>
          </a:bodyPr>
          <a:lstStyle/>
          <a:p>
            <a:pPr marL="114300" indent="0">
              <a:lnSpc>
                <a:spcPct val="90000"/>
              </a:lnSpc>
              <a:buNone/>
            </a:pPr>
            <a:r>
              <a:rPr lang="en-US" b="1" u="sng" dirty="0"/>
              <a:t>Spontaneous Conversations in Negative Cycles</a:t>
            </a:r>
          </a:p>
          <a:p>
            <a:pPr marL="114300" indent="0">
              <a:lnSpc>
                <a:spcPct val="90000"/>
              </a:lnSpc>
              <a:buNone/>
            </a:pPr>
            <a:endParaRPr lang="en-US" u="sng" dirty="0"/>
          </a:p>
          <a:p>
            <a:pPr marL="114300" indent="0">
              <a:lnSpc>
                <a:spcPct val="110000"/>
              </a:lnSpc>
              <a:buNone/>
            </a:pPr>
            <a:r>
              <a:rPr lang="en-US" b="1" dirty="0"/>
              <a:t>-Client:</a:t>
            </a:r>
            <a:r>
              <a:rPr lang="en-US" dirty="0"/>
              <a:t> “Can I just say one thing </a:t>
            </a:r>
            <a:r>
              <a:rPr lang="en-US" dirty="0" err="1"/>
              <a:t>first?”I</a:t>
            </a:r>
            <a:r>
              <a:rPr lang="en-US" dirty="0"/>
              <a:t> know I shouldn’t say this, but...</a:t>
            </a:r>
          </a:p>
          <a:p>
            <a:pPr marL="114300" indent="0">
              <a:lnSpc>
                <a:spcPct val="110000"/>
              </a:lnSpc>
              <a:buNone/>
            </a:pPr>
            <a:r>
              <a:rPr lang="en-US" b="1" dirty="0"/>
              <a:t>-Therapist:</a:t>
            </a:r>
            <a:r>
              <a:rPr lang="en-US" dirty="0"/>
              <a:t> “</a:t>
            </a:r>
            <a:r>
              <a:rPr lang="en-US" strike="sngStrike" dirty="0"/>
              <a:t>Sure”</a:t>
            </a:r>
            <a:r>
              <a:rPr lang="en-US" dirty="0"/>
              <a:t>, </a:t>
            </a:r>
            <a:r>
              <a:rPr lang="en-US" strike="sngStrike" dirty="0"/>
              <a:t>“Okay”</a:t>
            </a:r>
            <a:r>
              <a:rPr lang="en-US" dirty="0"/>
              <a:t>, </a:t>
            </a:r>
            <a:r>
              <a:rPr lang="en-US" strike="sngStrike" dirty="0"/>
              <a:t>Absolutely!</a:t>
            </a:r>
          </a:p>
          <a:p>
            <a:pPr marL="114300" indent="0">
              <a:lnSpc>
                <a:spcPct val="90000"/>
              </a:lnSpc>
              <a:buNone/>
            </a:pPr>
            <a:endParaRPr lang="en-US" strike="sngStrike" dirty="0"/>
          </a:p>
          <a:p>
            <a:pPr marL="114300" indent="0">
              <a:lnSpc>
                <a:spcPct val="110000"/>
              </a:lnSpc>
              <a:buNone/>
            </a:pPr>
            <a:r>
              <a:rPr lang="en-US" b="1" dirty="0"/>
              <a:t>Therapist attitude needs to be: </a:t>
            </a:r>
          </a:p>
          <a:p>
            <a:pPr marL="114300" indent="0">
              <a:lnSpc>
                <a:spcPct val="110000"/>
              </a:lnSpc>
              <a:buNone/>
            </a:pPr>
            <a:r>
              <a:rPr lang="en-US" b="1" dirty="0"/>
              <a:t>‘</a:t>
            </a:r>
            <a:r>
              <a:rPr lang="en-US" i="1" dirty="0"/>
              <a:t>It depends’ </a:t>
            </a:r>
            <a:r>
              <a:rPr lang="en-US" dirty="0"/>
              <a:t>in service of restructuring negative cycle.</a:t>
            </a:r>
          </a:p>
          <a:p>
            <a:pPr marL="114300" indent="0">
              <a:lnSpc>
                <a:spcPct val="90000"/>
              </a:lnSpc>
              <a:buNone/>
            </a:pPr>
            <a:endParaRPr lang="en-US" dirty="0"/>
          </a:p>
          <a:p>
            <a:pPr>
              <a:lnSpc>
                <a:spcPct val="90000"/>
              </a:lnSpc>
              <a:buFont typeface="Wingdings" charset="2"/>
              <a:buChar char="§"/>
            </a:pPr>
            <a:r>
              <a:rPr lang="en-US" dirty="0"/>
              <a:t>If a partner slips back into a negative cycle of defensive interaction, the therapist must block, reframe, and refocus the enactment.</a:t>
            </a:r>
          </a:p>
          <a:p>
            <a:pPr>
              <a:lnSpc>
                <a:spcPct val="90000"/>
              </a:lnSpc>
              <a:buFont typeface="Wingdings" charset="2"/>
              <a:buChar char="§"/>
            </a:pPr>
            <a:endParaRPr lang="en-US" sz="1500" dirty="0"/>
          </a:p>
        </p:txBody>
      </p:sp>
      <p:pic>
        <p:nvPicPr>
          <p:cNvPr id="5" name="Picture 4">
            <a:extLst>
              <a:ext uri="{FF2B5EF4-FFF2-40B4-BE49-F238E27FC236}">
                <a16:creationId xmlns:a16="http://schemas.microsoft.com/office/drawing/2014/main" id="{DEDD413C-F5D2-C24D-A12D-A8E9CA773642}"/>
              </a:ext>
            </a:extLst>
          </p:cNvPr>
          <p:cNvPicPr>
            <a:picLocks noChangeAspect="1"/>
          </p:cNvPicPr>
          <p:nvPr/>
        </p:nvPicPr>
        <p:blipFill rotWithShape="1">
          <a:blip r:embed="rId3"/>
          <a:srcRect l="37108" r="1" b="1"/>
          <a:stretch/>
        </p:blipFill>
        <p:spPr>
          <a:xfrm>
            <a:off x="6172200" y="1719071"/>
            <a:ext cx="4198172" cy="4637280"/>
          </a:xfrm>
          <a:prstGeom prst="rect">
            <a:avLst/>
          </a:prstGeom>
          <a:noFill/>
        </p:spPr>
      </p:pic>
      <p:sp>
        <p:nvSpPr>
          <p:cNvPr id="6" name="Slide Number Placeholder 5">
            <a:extLst>
              <a:ext uri="{FF2B5EF4-FFF2-40B4-BE49-F238E27FC236}">
                <a16:creationId xmlns:a16="http://schemas.microsoft.com/office/drawing/2014/main" id="{5CE1CB87-8743-1D46-BF6A-9C23B3579593}"/>
              </a:ext>
            </a:extLst>
          </p:cNvPr>
          <p:cNvSpPr>
            <a:spLocks noGrp="1"/>
          </p:cNvSpPr>
          <p:nvPr>
            <p:ph type="sldNum" sz="quarter" idx="12"/>
          </p:nvPr>
        </p:nvSpPr>
        <p:spPr>
          <a:xfrm>
            <a:off x="8077200" y="6356351"/>
            <a:ext cx="2133600" cy="365125"/>
          </a:xfrm>
        </p:spPr>
        <p:txBody>
          <a:bodyPr anchor="ctr">
            <a:normAutofit lnSpcReduction="10000"/>
          </a:bodyPr>
          <a:lstStyle/>
          <a:p>
            <a:pPr marL="0" marR="0" lvl="0" indent="0" algn="ctr" defTabSz="457200" rtl="0" eaLnBrk="1" fontAlgn="auto" latinLnBrk="0" hangingPunct="1">
              <a:lnSpc>
                <a:spcPct val="100000"/>
              </a:lnSpc>
              <a:spcBef>
                <a:spcPts val="0"/>
              </a:spcBef>
              <a:spcAft>
                <a:spcPts val="600"/>
              </a:spcAft>
              <a:buClrTx/>
              <a:buSzTx/>
              <a:buFontTx/>
              <a:buNone/>
              <a:tabLst/>
              <a:defRPr/>
            </a:pPr>
            <a:fld id="{65C24AD8-A7AC-CD41-8962-1BCFFE201B1B}" type="slidenum">
              <a:rPr kumimoji="0" lang="en-US" sz="11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600"/>
                </a:spcAft>
                <a:buClrTx/>
                <a:buSzTx/>
                <a:buFontTx/>
                <a:buNone/>
                <a:tabLst/>
                <a:defRPr/>
              </a:pPr>
              <a:t>33</a:t>
            </a:fld>
            <a:endParaRPr kumimoji="0" lang="en-US" sz="11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921269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64FC21BF-FA30-C77B-1797-9FC0472A5042}"/>
              </a:ext>
            </a:extLst>
          </p:cNvPr>
          <p:cNvSpPr txBox="1">
            <a:spLocks/>
          </p:cNvSpPr>
          <p:nvPr/>
        </p:nvSpPr>
        <p:spPr>
          <a:xfrm>
            <a:off x="925159" y="417518"/>
            <a:ext cx="9371360" cy="887412"/>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marL="0" marR="0" lvl="0" indent="0" algn="ctr" defTabSz="914400" rtl="0" eaLnBrk="1" fontAlgn="auto" latinLnBrk="0" hangingPunct="1">
              <a:lnSpc>
                <a:spcPts val="58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E5E5E"/>
                </a:solidFill>
                <a:effectLst/>
                <a:uLnTx/>
                <a:uFillTx/>
                <a:latin typeface="Gill Sans MT" panose="020B0502020104020203"/>
                <a:ea typeface="+mj-ea"/>
                <a:cs typeface="+mj-cs"/>
              </a:rPr>
              <a:t>Working with a Non-responsive Partner </a:t>
            </a:r>
          </a:p>
        </p:txBody>
      </p:sp>
      <p:sp>
        <p:nvSpPr>
          <p:cNvPr id="3" name="Content Placeholder 2">
            <a:extLst>
              <a:ext uri="{FF2B5EF4-FFF2-40B4-BE49-F238E27FC236}">
                <a16:creationId xmlns:a16="http://schemas.microsoft.com/office/drawing/2014/main" id="{9B537DDB-330F-36E9-C460-0841DE12D830}"/>
              </a:ext>
            </a:extLst>
          </p:cNvPr>
          <p:cNvSpPr txBox="1">
            <a:spLocks/>
          </p:cNvSpPr>
          <p:nvPr/>
        </p:nvSpPr>
        <p:spPr>
          <a:xfrm>
            <a:off x="1976432" y="1322911"/>
            <a:ext cx="8229600" cy="5300133"/>
          </a:xfrm>
        </p:spPr>
        <p:txBody>
          <a:bodyPr>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114300" marR="0" lvl="0" indent="0" algn="l" defTabSz="914400" rtl="0" eaLnBrk="1" fontAlgn="auto" latinLnBrk="0" hangingPunct="1">
              <a:lnSpc>
                <a:spcPts val="2800"/>
              </a:lnSpc>
              <a:spcBef>
                <a:spcPct val="20000"/>
              </a:spcBef>
              <a:spcAft>
                <a:spcPts val="0"/>
              </a:spcAft>
              <a:buClrTx/>
              <a:buSzTx/>
              <a:buFont typeface="Arial" pitchFamily="34" charset="0"/>
              <a:buNone/>
              <a:tabLst/>
              <a:defRPr/>
            </a:pPr>
            <a:r>
              <a:rPr kumimoji="0" lang="en-US" sz="2800" b="1" i="0" u="none" strike="noStrike" kern="1200" cap="none" spc="-50" normalizeH="0" baseline="0" noProof="0" dirty="0">
                <a:ln>
                  <a:noFill/>
                </a:ln>
                <a:solidFill>
                  <a:srgbClr val="DDDDDD">
                    <a:lumMod val="50000"/>
                  </a:srgbClr>
                </a:solidFill>
                <a:effectLst/>
                <a:uLnTx/>
                <a:uFillTx/>
                <a:latin typeface="Gill Sans MT" panose="020B0502020104020203"/>
                <a:ea typeface="+mn-ea"/>
                <a:cs typeface="+mn-cs"/>
              </a:rPr>
              <a:t>WORKING WITH PARTNER A</a:t>
            </a:r>
          </a:p>
          <a:p>
            <a:pPr marL="342900" marR="0" lvl="0" indent="-342900" algn="l" defTabSz="914400" rtl="0" eaLnBrk="1" fontAlgn="auto" latinLnBrk="0" hangingPunct="1">
              <a:lnSpc>
                <a:spcPts val="2800"/>
              </a:lnSpc>
              <a:spcBef>
                <a:spcPct val="20000"/>
              </a:spcBef>
              <a:spcAft>
                <a:spcPts val="0"/>
              </a:spcAft>
              <a:buClrTx/>
              <a:buSzTx/>
              <a:buFont typeface="Wingdings" charset="2"/>
              <a:buChar char="§"/>
              <a:tabLst/>
              <a:defRPr/>
            </a:pPr>
            <a:r>
              <a:rPr kumimoji="0" lang="en-US" sz="2800" b="0" i="1" u="none" strike="noStrike" kern="1200" cap="none" spc="-50" normalizeH="0" baseline="0" noProof="0" dirty="0">
                <a:ln>
                  <a:noFill/>
                </a:ln>
                <a:solidFill>
                  <a:srgbClr val="5E5E5E"/>
                </a:solidFill>
                <a:effectLst/>
                <a:uLnTx/>
                <a:uFillTx/>
                <a:latin typeface="Gill Sans MT" panose="020B0502020104020203"/>
                <a:ea typeface="+mn-ea"/>
                <a:cs typeface="+mn-cs"/>
              </a:rPr>
              <a:t>I hear how painful it is to feel alone.  (validate vulnerable feeling)</a:t>
            </a:r>
          </a:p>
          <a:p>
            <a:pPr marL="342900" marR="0" lvl="0" indent="-342900" algn="l" defTabSz="914400" rtl="0" eaLnBrk="1" fontAlgn="auto" latinLnBrk="0" hangingPunct="1">
              <a:lnSpc>
                <a:spcPts val="2800"/>
              </a:lnSpc>
              <a:spcBef>
                <a:spcPct val="20000"/>
              </a:spcBef>
              <a:spcAft>
                <a:spcPts val="0"/>
              </a:spcAft>
              <a:buClrTx/>
              <a:buSzTx/>
              <a:buFont typeface="Wingdings" charset="2"/>
              <a:buChar char="§"/>
              <a:tabLst/>
              <a:defRPr/>
            </a:pPr>
            <a:r>
              <a:rPr kumimoji="0" lang="en-US" sz="2800" b="0" i="1" u="none" strike="noStrike" kern="1200" cap="none" spc="-50" normalizeH="0" baseline="0" noProof="0" dirty="0">
                <a:ln>
                  <a:noFill/>
                </a:ln>
                <a:solidFill>
                  <a:srgbClr val="5E5E5E"/>
                </a:solidFill>
                <a:effectLst/>
                <a:uLnTx/>
                <a:uFillTx/>
                <a:latin typeface="Gill Sans MT" panose="020B0502020104020203"/>
                <a:ea typeface="+mn-ea"/>
                <a:cs typeface="+mn-cs"/>
              </a:rPr>
              <a:t>I know it’s hard to hear your husband not responding. If he was able to respond to you, we wouldn’t be having the difficulty we are having. (validating it’s painful to not have her husband respond empathically)</a:t>
            </a:r>
          </a:p>
          <a:p>
            <a:pPr marL="342900" marR="0" lvl="0" indent="-342900" algn="l" defTabSz="914400" rtl="0" eaLnBrk="1" fontAlgn="auto" latinLnBrk="0" hangingPunct="1">
              <a:lnSpc>
                <a:spcPts val="2800"/>
              </a:lnSpc>
              <a:spcBef>
                <a:spcPct val="20000"/>
              </a:spcBef>
              <a:spcAft>
                <a:spcPts val="0"/>
              </a:spcAft>
              <a:buClrTx/>
              <a:buSzTx/>
              <a:buFont typeface="Wingdings" charset="2"/>
              <a:buChar char="§"/>
              <a:tabLst/>
              <a:defRPr/>
            </a:pPr>
            <a:r>
              <a:rPr kumimoji="0" lang="en-US" sz="2800" b="0" i="1" u="none" strike="noStrike" kern="1200" cap="none" spc="-50" normalizeH="0" baseline="0" noProof="0" dirty="0">
                <a:ln>
                  <a:noFill/>
                </a:ln>
                <a:solidFill>
                  <a:srgbClr val="5E5E5E"/>
                </a:solidFill>
                <a:effectLst/>
                <a:uLnTx/>
                <a:uFillTx/>
                <a:latin typeface="Gill Sans MT" panose="020B0502020104020203"/>
                <a:ea typeface="+mn-ea"/>
                <a:cs typeface="+mn-cs"/>
              </a:rPr>
              <a:t>This is a helpful opportunity to figure it out, and I am going to take some time to work with him now to see what’s going on. Okay? (I will help you/get permission)</a:t>
            </a:r>
          </a:p>
          <a:p>
            <a:pPr marL="114300" marR="0" lvl="0" indent="0" algn="l" defTabSz="914400" rtl="0" eaLnBrk="1" fontAlgn="auto" latinLnBrk="0" hangingPunct="1">
              <a:lnSpc>
                <a:spcPts val="2800"/>
              </a:lnSpc>
              <a:spcBef>
                <a:spcPct val="20000"/>
              </a:spcBef>
              <a:spcAft>
                <a:spcPts val="0"/>
              </a:spcAft>
              <a:buClrTx/>
              <a:buSzTx/>
              <a:buFont typeface="Arial" pitchFamily="34" charset="0"/>
              <a:buNone/>
              <a:tabLst/>
              <a:defRPr/>
            </a:pPr>
            <a:r>
              <a:rPr kumimoji="0" lang="en-US" sz="2800" b="1" i="0" u="none" strike="noStrike" kern="1200" cap="none" spc="-50" normalizeH="0" baseline="0" noProof="0" dirty="0">
                <a:ln>
                  <a:noFill/>
                </a:ln>
                <a:solidFill>
                  <a:srgbClr val="DDDDDD">
                    <a:lumMod val="50000"/>
                  </a:srgbClr>
                </a:solidFill>
                <a:effectLst/>
                <a:uLnTx/>
                <a:uFillTx/>
                <a:latin typeface="Gill Sans MT" panose="020B0502020104020203"/>
                <a:ea typeface="+mn-ea"/>
                <a:cs typeface="+mn-cs"/>
              </a:rPr>
              <a:t>WORKING WITH PARTNER B</a:t>
            </a:r>
          </a:p>
          <a:p>
            <a:pPr marL="342900" marR="0" lvl="0" indent="-342900" algn="l" defTabSz="914400" rtl="0" eaLnBrk="1" fontAlgn="auto" latinLnBrk="0" hangingPunct="1">
              <a:lnSpc>
                <a:spcPts val="2800"/>
              </a:lnSpc>
              <a:spcBef>
                <a:spcPct val="20000"/>
              </a:spcBef>
              <a:spcAft>
                <a:spcPts val="0"/>
              </a:spcAft>
              <a:buClrTx/>
              <a:buSzTx/>
              <a:buFont typeface="Wingdings" charset="2"/>
              <a:buChar char="§"/>
              <a:tabLst/>
              <a:defRPr/>
            </a:pPr>
            <a:r>
              <a:rPr kumimoji="0" lang="en-US" sz="2800" b="0" i="1" u="none" strike="noStrike" kern="1200" cap="none" spc="-50" normalizeH="0" baseline="0" noProof="0" dirty="0">
                <a:ln>
                  <a:noFill/>
                </a:ln>
                <a:solidFill>
                  <a:srgbClr val="5E5E5E"/>
                </a:solidFill>
                <a:effectLst/>
                <a:uLnTx/>
                <a:uFillTx/>
                <a:latin typeface="Gill Sans MT" panose="020B0502020104020203"/>
                <a:ea typeface="+mn-ea"/>
                <a:cs typeface="+mn-cs"/>
              </a:rPr>
              <a:t>What stops you from being able to respond to your wife’s pain?  What happens inside?</a:t>
            </a:r>
          </a:p>
        </p:txBody>
      </p:sp>
    </p:spTree>
    <p:extLst>
      <p:ext uri="{BB962C8B-B14F-4D97-AF65-F5344CB8AC3E}">
        <p14:creationId xmlns:p14="http://schemas.microsoft.com/office/powerpoint/2010/main" val="3949706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716461-16A0-7874-913F-FB737F99BD84}"/>
              </a:ext>
            </a:extLst>
          </p:cNvPr>
          <p:cNvSpPr txBox="1"/>
          <p:nvPr/>
        </p:nvSpPr>
        <p:spPr>
          <a:xfrm>
            <a:off x="2643119" y="552312"/>
            <a:ext cx="690576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3600" b="1" i="0" u="none" strike="noStrike" kern="1200" cap="none" spc="0" normalizeH="0" baseline="0" noProof="0" dirty="0">
                <a:ln>
                  <a:noFill/>
                </a:ln>
                <a:solidFill>
                  <a:srgbClr val="5E5E5E"/>
                </a:solidFill>
                <a:effectLst/>
                <a:uLnTx/>
                <a:uFillTx/>
                <a:latin typeface="Gill Sans MT" panose="020B0502020104020203"/>
                <a:ea typeface="PMingLiU" pitchFamily="18" charset="-120"/>
                <a:cs typeface="+mn-cs"/>
              </a:rPr>
              <a:t>Blocks &amp; Avoidances</a:t>
            </a:r>
          </a:p>
        </p:txBody>
      </p:sp>
      <p:sp>
        <p:nvSpPr>
          <p:cNvPr id="3" name="Content Placeholder 2">
            <a:extLst>
              <a:ext uri="{FF2B5EF4-FFF2-40B4-BE49-F238E27FC236}">
                <a16:creationId xmlns:a16="http://schemas.microsoft.com/office/drawing/2014/main" id="{280DFD7E-897C-7E06-1BF6-E8E048DCEA65}"/>
              </a:ext>
            </a:extLst>
          </p:cNvPr>
          <p:cNvSpPr txBox="1">
            <a:spLocks/>
          </p:cNvSpPr>
          <p:nvPr/>
        </p:nvSpPr>
        <p:spPr>
          <a:xfrm>
            <a:off x="2281247" y="1433519"/>
            <a:ext cx="8186728" cy="5029337"/>
          </a:xfrm>
        </p:spPr>
        <p:txBody>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11430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a:ln>
                  <a:noFill/>
                </a:ln>
                <a:solidFill>
                  <a:srgbClr val="5E5E5E"/>
                </a:solidFill>
                <a:effectLst/>
                <a:uLnTx/>
                <a:uFillTx/>
                <a:latin typeface="Gill Sans MT" panose="020B0502020104020203"/>
                <a:ea typeface="+mn-ea"/>
                <a:cs typeface="+mn-cs"/>
              </a:rPr>
              <a:t>Treated as </a:t>
            </a:r>
            <a:r>
              <a:rPr kumimoji="0" lang="en-US" sz="2800" b="1" i="1" u="none" strike="noStrike" kern="1200" cap="none" spc="0" normalizeH="0" baseline="0" noProof="0" dirty="0">
                <a:ln>
                  <a:noFill/>
                </a:ln>
                <a:solidFill>
                  <a:srgbClr val="5E5E5E"/>
                </a:solidFill>
                <a:effectLst/>
                <a:uLnTx/>
                <a:uFillTx/>
                <a:latin typeface="Gill Sans MT" panose="020B0502020104020203"/>
                <a:ea typeface="+mn-ea"/>
                <a:cs typeface="+mn-cs"/>
              </a:rPr>
              <a:t>needed protection </a:t>
            </a:r>
            <a:r>
              <a:rPr kumimoji="0" lang="en-US" sz="2800" b="1" i="0" u="none" strike="noStrike" kern="1200" cap="none" spc="0" normalizeH="0" baseline="0" noProof="0" dirty="0">
                <a:ln>
                  <a:noFill/>
                </a:ln>
                <a:solidFill>
                  <a:srgbClr val="5E5E5E"/>
                </a:solidFill>
                <a:effectLst/>
                <a:uLnTx/>
                <a:uFillTx/>
                <a:latin typeface="Gill Sans MT" panose="020B0502020104020203"/>
                <a:ea typeface="+mn-ea"/>
                <a:cs typeface="+mn-cs"/>
              </a:rPr>
              <a:t>and the goal is to </a:t>
            </a:r>
            <a:r>
              <a:rPr kumimoji="0" lang="en-US" sz="2800" b="1" i="1" u="sng" strike="noStrike" kern="1200" cap="none" spc="0" normalizeH="0" baseline="0" noProof="0" dirty="0">
                <a:ln>
                  <a:noFill/>
                </a:ln>
                <a:solidFill>
                  <a:srgbClr val="5E5E5E"/>
                </a:solidFill>
                <a:effectLst/>
                <a:uLnTx/>
                <a:uFillTx/>
                <a:latin typeface="Gill Sans MT" panose="020B0502020104020203"/>
                <a:ea typeface="+mn-ea"/>
                <a:cs typeface="+mn-cs"/>
              </a:rPr>
              <a:t>understand the protective function</a:t>
            </a:r>
          </a:p>
          <a:p>
            <a:pPr marL="11430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1" i="0" u="none" strike="noStrike" kern="1200" cap="none" spc="0" normalizeH="0" baseline="0" noProof="0" dirty="0">
              <a:ln>
                <a:noFill/>
              </a:ln>
              <a:solidFill>
                <a:srgbClr val="5E5E5E"/>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a:ln>
                  <a:noFill/>
                </a:ln>
                <a:solidFill>
                  <a:srgbClr val="5E5E5E"/>
                </a:solidFill>
                <a:effectLst/>
                <a:uLnTx/>
                <a:uFillTx/>
                <a:latin typeface="Gill Sans MT" panose="020B0502020104020203"/>
                <a:ea typeface="+mn-ea"/>
                <a:cs typeface="+mn-cs"/>
              </a:rPr>
              <a:t>Identify the nature of the fear:</a:t>
            </a:r>
          </a:p>
          <a:p>
            <a:pPr marL="925830" marR="0" lvl="1" indent="-514350" algn="l" defTabSz="914400" rtl="0" eaLnBrk="1" fontAlgn="auto" latinLnBrk="0" hangingPunct="1">
              <a:lnSpc>
                <a:spcPts val="2800"/>
              </a:lnSpc>
              <a:spcBef>
                <a:spcPct val="20000"/>
              </a:spcBef>
              <a:spcAft>
                <a:spcPts val="0"/>
              </a:spcAft>
              <a:buClr>
                <a:srgbClr val="5E5E5E"/>
              </a:buClr>
              <a:buSzTx/>
              <a:buFont typeface="+mj-lt"/>
              <a:buAutoNum type="alphaLcParenR"/>
              <a:tabLst/>
              <a:defRPr/>
            </a:pPr>
            <a:r>
              <a:rPr kumimoji="0" lang="en-US" sz="2800" b="0" i="0" u="sng" strike="noStrike" kern="1200" cap="none" spc="0" normalizeH="0" baseline="0" noProof="0" dirty="0">
                <a:ln>
                  <a:noFill/>
                </a:ln>
                <a:solidFill>
                  <a:srgbClr val="5E5E5E"/>
                </a:solidFill>
                <a:effectLst/>
                <a:uLnTx/>
                <a:uFillTx/>
                <a:latin typeface="Gill Sans MT" panose="020B0502020104020203"/>
                <a:ea typeface="+mn-ea"/>
                <a:cs typeface="+mn-cs"/>
              </a:rPr>
              <a:t>reaching out </a:t>
            </a:r>
            <a:r>
              <a:rPr kumimoji="0" lang="en-CA" sz="2800" b="0" i="0" u="none" strike="noStrike" kern="1200" cap="none" spc="0" normalizeH="0" baseline="0" noProof="0" dirty="0">
                <a:ln>
                  <a:noFill/>
                </a:ln>
                <a:solidFill>
                  <a:srgbClr val="5E5E5E"/>
                </a:solidFill>
                <a:effectLst/>
                <a:uLnTx/>
                <a:uFillTx/>
                <a:latin typeface="Gill Sans MT" panose="020B0502020104020203"/>
                <a:ea typeface="+mn-ea"/>
                <a:cs typeface="+mn-cs"/>
              </a:rPr>
              <a:t>-</a:t>
            </a:r>
            <a:r>
              <a:rPr kumimoji="0" lang="en-US" sz="2800" b="0" i="0" u="none" strike="noStrike" kern="1200" cap="none" spc="0" normalizeH="0" baseline="0" noProof="0" dirty="0">
                <a:ln>
                  <a:noFill/>
                </a:ln>
                <a:solidFill>
                  <a:srgbClr val="5E5E5E"/>
                </a:solidFill>
                <a:effectLst/>
                <a:uLnTx/>
                <a:uFillTx/>
                <a:latin typeface="Gill Sans MT" panose="020B0502020104020203"/>
                <a:ea typeface="+mn-ea"/>
                <a:cs typeface="+mn-cs"/>
              </a:rPr>
              <a:t> fear of rejection or criticism: </a:t>
            </a:r>
          </a:p>
          <a:p>
            <a:pPr marL="411480" marR="0" lvl="1" indent="0" algn="l" defTabSz="914400" rtl="0" eaLnBrk="1" fontAlgn="auto" latinLnBrk="0" hangingPunct="1">
              <a:lnSpc>
                <a:spcPts val="2800"/>
              </a:lnSpc>
              <a:spcBef>
                <a:spcPct val="20000"/>
              </a:spcBef>
              <a:spcAft>
                <a:spcPts val="0"/>
              </a:spcAft>
              <a:buClr>
                <a:srgbClr val="5E5E5E"/>
              </a:buClr>
              <a:buSzTx/>
              <a:buFont typeface="Courier New" pitchFamily="49" charset="0"/>
              <a:buNone/>
              <a:tabLst/>
              <a:defRPr/>
            </a:pPr>
            <a:r>
              <a:rPr kumimoji="0" lang="en-US" sz="2800" b="0" i="1" u="none" strike="noStrike" kern="1200" cap="none" spc="0" normalizeH="0" baseline="0" noProof="0" dirty="0">
                <a:ln>
                  <a:noFill/>
                </a:ln>
                <a:solidFill>
                  <a:srgbClr val="5E5E5E"/>
                </a:solidFill>
                <a:effectLst/>
                <a:uLnTx/>
                <a:uFillTx/>
                <a:latin typeface="Gill Sans MT" panose="020B0502020104020203"/>
                <a:ea typeface="+mn-ea"/>
                <a:cs typeface="+mn-cs"/>
              </a:rPr>
              <a:t>	I am afraid you will reject or criticize me.</a:t>
            </a:r>
          </a:p>
          <a:p>
            <a:pPr marL="925830" marR="0" lvl="1" indent="-514350" algn="l" defTabSz="914400" rtl="0" eaLnBrk="1" fontAlgn="auto" latinLnBrk="0" hangingPunct="1">
              <a:lnSpc>
                <a:spcPts val="2800"/>
              </a:lnSpc>
              <a:spcBef>
                <a:spcPct val="20000"/>
              </a:spcBef>
              <a:spcAft>
                <a:spcPts val="0"/>
              </a:spcAft>
              <a:buClr>
                <a:srgbClr val="5E5E5E"/>
              </a:buClr>
              <a:buSzTx/>
              <a:buFont typeface="+mj-lt"/>
              <a:buAutoNum type="alphaLcParenR" startAt="2"/>
              <a:tabLst/>
              <a:defRPr/>
            </a:pPr>
            <a:r>
              <a:rPr kumimoji="0" lang="en-US" sz="2800" b="0" i="0" u="sng" strike="noStrike" kern="1200" cap="none" spc="0" normalizeH="0" baseline="0" noProof="0" dirty="0">
                <a:ln>
                  <a:noFill/>
                </a:ln>
                <a:solidFill>
                  <a:srgbClr val="5E5E5E"/>
                </a:solidFill>
                <a:effectLst/>
                <a:uLnTx/>
                <a:uFillTx/>
                <a:latin typeface="Gill Sans MT" panose="020B0502020104020203"/>
                <a:ea typeface="+mn-ea"/>
                <a:cs typeface="+mn-cs"/>
              </a:rPr>
              <a:t>letting the person in </a:t>
            </a:r>
            <a:r>
              <a:rPr kumimoji="0" lang="en-CA" sz="2800" b="0" i="0" u="none" strike="noStrike" kern="1200" cap="none" spc="0" normalizeH="0" baseline="0" noProof="0" dirty="0">
                <a:ln>
                  <a:noFill/>
                </a:ln>
                <a:solidFill>
                  <a:srgbClr val="5E5E5E"/>
                </a:solidFill>
                <a:effectLst/>
                <a:uLnTx/>
                <a:uFillTx/>
                <a:latin typeface="Gill Sans MT" panose="020B0502020104020203"/>
                <a:ea typeface="+mn-ea"/>
                <a:cs typeface="+mn-cs"/>
              </a:rPr>
              <a:t>-</a:t>
            </a:r>
            <a:r>
              <a:rPr kumimoji="0" lang="en-US" sz="2800" b="0" i="0" u="none" strike="noStrike" kern="1200" cap="none" spc="0" normalizeH="0" baseline="0" noProof="0" dirty="0">
                <a:ln>
                  <a:noFill/>
                </a:ln>
                <a:solidFill>
                  <a:srgbClr val="5E5E5E"/>
                </a:solidFill>
                <a:effectLst/>
                <a:uLnTx/>
                <a:uFillTx/>
                <a:latin typeface="Gill Sans MT" panose="020B0502020104020203"/>
                <a:ea typeface="+mn-ea"/>
                <a:cs typeface="+mn-cs"/>
              </a:rPr>
              <a:t> feeling ashamed, worthless, unlovable: </a:t>
            </a:r>
            <a:r>
              <a:rPr kumimoji="0" lang="en-US" sz="2800" b="0" i="1" u="none" strike="noStrike" kern="1200" cap="none" spc="0" normalizeH="0" baseline="0" noProof="0" dirty="0">
                <a:ln>
                  <a:noFill/>
                </a:ln>
                <a:solidFill>
                  <a:srgbClr val="5E5E5E"/>
                </a:solidFill>
                <a:effectLst/>
                <a:uLnTx/>
                <a:uFillTx/>
                <a:latin typeface="Gill Sans MT" panose="020B0502020104020203"/>
                <a:ea typeface="+mn-ea"/>
                <a:cs typeface="+mn-cs"/>
              </a:rPr>
              <a:t>If I let you see me, you will see how unlovable/worthless/shameful I am.</a:t>
            </a:r>
          </a:p>
        </p:txBody>
      </p:sp>
    </p:spTree>
    <p:extLst>
      <p:ext uri="{BB962C8B-B14F-4D97-AF65-F5344CB8AC3E}">
        <p14:creationId xmlns:p14="http://schemas.microsoft.com/office/powerpoint/2010/main" val="2831377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8CAEB9F-0B69-5444-A81A-83D2C8D2BB78}"/>
              </a:ext>
            </a:extLst>
          </p:cNvPr>
          <p:cNvSpPr>
            <a:spLocks noGrp="1"/>
          </p:cNvSpPr>
          <p:nvPr>
            <p:ph type="title"/>
          </p:nvPr>
        </p:nvSpPr>
        <p:spPr/>
        <p:txBody>
          <a:bodyPr/>
          <a:lstStyle/>
          <a:p>
            <a:r>
              <a:rPr lang="en-US" dirty="0"/>
              <a:t>Two Types of Blocks</a:t>
            </a:r>
          </a:p>
        </p:txBody>
      </p:sp>
      <p:sp>
        <p:nvSpPr>
          <p:cNvPr id="7" name="Content Placeholder 6">
            <a:extLst>
              <a:ext uri="{FF2B5EF4-FFF2-40B4-BE49-F238E27FC236}">
                <a16:creationId xmlns:a16="http://schemas.microsoft.com/office/drawing/2014/main" id="{B787DF63-7041-8742-8410-B4CBBAF0AB81}"/>
              </a:ext>
            </a:extLst>
          </p:cNvPr>
          <p:cNvSpPr>
            <a:spLocks noGrp="1"/>
          </p:cNvSpPr>
          <p:nvPr>
            <p:ph idx="1"/>
          </p:nvPr>
        </p:nvSpPr>
        <p:spPr/>
        <p:txBody>
          <a:bodyPr/>
          <a:lstStyle/>
          <a:p>
            <a:r>
              <a:rPr lang="en-US" dirty="0"/>
              <a:t>Interpersonal –- Impasses, walls, breakdowns, gridlocks, vulnerabilities are not shared because of fear or anger. No one willing to ’jump in’ first. </a:t>
            </a:r>
          </a:p>
          <a:p>
            <a:endParaRPr lang="en-US" dirty="0"/>
          </a:p>
          <a:p>
            <a:r>
              <a:rPr lang="en-US" dirty="0"/>
              <a:t>Intrapersonal – Block with intrapsychic processes. Self interruption. Working to increase awareness of physiological, (bodily-felt experience), feelings, cognitive processes.</a:t>
            </a:r>
          </a:p>
        </p:txBody>
      </p:sp>
      <p:sp>
        <p:nvSpPr>
          <p:cNvPr id="5" name="Slide Number Placeholder 4">
            <a:extLst>
              <a:ext uri="{FF2B5EF4-FFF2-40B4-BE49-F238E27FC236}">
                <a16:creationId xmlns:a16="http://schemas.microsoft.com/office/drawing/2014/main" id="{DB3E847A-7EF6-454C-B020-B81F98D502B4}"/>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37835547-5C7D-47D7-9EED-E93C2B0BBA02}" type="slidenum">
              <a:rPr kumimoji="0" lang="fr-FR" sz="11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6</a:t>
            </a:fld>
            <a:endParaRPr kumimoji="0" lang="fr-FR" sz="11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801680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BA2FE-DD29-7E41-9823-6675FEA4B77E}"/>
              </a:ext>
            </a:extLst>
          </p:cNvPr>
          <p:cNvSpPr>
            <a:spLocks noGrp="1"/>
          </p:cNvSpPr>
          <p:nvPr>
            <p:ph type="title"/>
          </p:nvPr>
        </p:nvSpPr>
        <p:spPr>
          <a:xfrm>
            <a:off x="591671" y="290456"/>
            <a:ext cx="9606578" cy="1237130"/>
          </a:xfrm>
        </p:spPr>
        <p:txBody>
          <a:bodyPr/>
          <a:lstStyle/>
          <a:p>
            <a:r>
              <a:rPr lang="en-US" dirty="0"/>
              <a:t>Working with Interpersonal </a:t>
            </a:r>
            <a:r>
              <a:rPr lang="en-US" dirty="0" err="1"/>
              <a:t>BlockS</a:t>
            </a:r>
            <a:endParaRPr lang="en-US" dirty="0"/>
          </a:p>
        </p:txBody>
      </p:sp>
      <p:sp>
        <p:nvSpPr>
          <p:cNvPr id="3" name="Content Placeholder 2">
            <a:extLst>
              <a:ext uri="{FF2B5EF4-FFF2-40B4-BE49-F238E27FC236}">
                <a16:creationId xmlns:a16="http://schemas.microsoft.com/office/drawing/2014/main" id="{CFCB0051-88F1-5C43-8DEA-9FEE3BA54855}"/>
              </a:ext>
            </a:extLst>
          </p:cNvPr>
          <p:cNvSpPr>
            <a:spLocks noGrp="1"/>
          </p:cNvSpPr>
          <p:nvPr>
            <p:ph idx="1"/>
          </p:nvPr>
        </p:nvSpPr>
        <p:spPr>
          <a:xfrm>
            <a:off x="355002" y="1688951"/>
            <a:ext cx="10875983" cy="5169049"/>
          </a:xfrm>
        </p:spPr>
        <p:txBody>
          <a:bodyPr>
            <a:normAutofit/>
          </a:bodyPr>
          <a:lstStyle/>
          <a:p>
            <a:r>
              <a:rPr lang="en-US" dirty="0"/>
              <a:t>Naming it as block, impasse, crossroads. (Difficult to come across the bridge)</a:t>
            </a:r>
          </a:p>
          <a:p>
            <a:r>
              <a:rPr lang="en-US" dirty="0"/>
              <a:t>Validating it as understandable in terms of cycle and past history. (this has happened over many years) </a:t>
            </a:r>
          </a:p>
          <a:p>
            <a:r>
              <a:rPr lang="en-US" dirty="0"/>
              <a:t>Contextualizing and reframing. (It is understandable, given all that has happened between you.)</a:t>
            </a:r>
          </a:p>
          <a:p>
            <a:r>
              <a:rPr lang="en-US" dirty="0"/>
              <a:t>Creating contact in present (How does it feel when you look at each other now?)</a:t>
            </a:r>
          </a:p>
          <a:p>
            <a:r>
              <a:rPr lang="en-US" dirty="0"/>
              <a:t>Use of evocative language and metaphor (Like a dead forest between you) </a:t>
            </a:r>
          </a:p>
          <a:p>
            <a:r>
              <a:rPr lang="en-US" dirty="0"/>
              <a:t>Recognizing function of block. (Kept you safe; kept relationship intact)</a:t>
            </a:r>
          </a:p>
          <a:p>
            <a:r>
              <a:rPr lang="en-US" dirty="0"/>
              <a:t>Encouraging acceptance. Not encouraging to move too quickly. (Don’t go out to battlefield too quickly after a war)</a:t>
            </a:r>
          </a:p>
          <a:p>
            <a:r>
              <a:rPr lang="en-US" dirty="0"/>
              <a:t>Naming and conjecturing about what is behind walls for each. (Fear, anger, sadness)</a:t>
            </a:r>
          </a:p>
          <a:p>
            <a:r>
              <a:rPr lang="en-US" dirty="0"/>
              <a:t>Directing Dialogue (Can you share your sadness with each other?)</a:t>
            </a:r>
          </a:p>
          <a:p>
            <a:r>
              <a:rPr lang="en-US" dirty="0"/>
              <a:t>Setting Direction (This is also a possibility and you need to decide how you will move forward; Contemplating can be turn things back around to make it grow again? ) </a:t>
            </a:r>
          </a:p>
          <a:p>
            <a:r>
              <a:rPr lang="en-US" dirty="0"/>
              <a:t>Sometimes about reaching in a speaking for unspoken (underlying vulnerabilities)  </a:t>
            </a:r>
          </a:p>
        </p:txBody>
      </p:sp>
      <p:sp>
        <p:nvSpPr>
          <p:cNvPr id="4" name="Footer Placeholder 3">
            <a:extLst>
              <a:ext uri="{FF2B5EF4-FFF2-40B4-BE49-F238E27FC236}">
                <a16:creationId xmlns:a16="http://schemas.microsoft.com/office/drawing/2014/main" id="{33257796-E4BD-3F44-A5EA-93F2971F2644}"/>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dirty="0">
              <a:ln>
                <a:noFill/>
              </a:ln>
              <a:solidFill>
                <a:srgbClr val="000000">
                  <a:alpha val="70000"/>
                </a:srgbClr>
              </a:solidFill>
              <a:effectLst/>
              <a:uLnTx/>
              <a:uFillTx/>
              <a:latin typeface="Gill Sans MT" panose="020B0502020104020203"/>
              <a:ea typeface="+mn-ea"/>
              <a:cs typeface="+mn-cs"/>
            </a:endParaRPr>
          </a:p>
        </p:txBody>
      </p:sp>
      <p:sp>
        <p:nvSpPr>
          <p:cNvPr id="5" name="Slide Number Placeholder 4">
            <a:extLst>
              <a:ext uri="{FF2B5EF4-FFF2-40B4-BE49-F238E27FC236}">
                <a16:creationId xmlns:a16="http://schemas.microsoft.com/office/drawing/2014/main" id="{A6048BCC-7B18-2345-B0F1-3A8871448F7B}"/>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37835547-5C7D-47D7-9EED-E93C2B0BBA02}" type="slidenum">
              <a:rPr kumimoji="0" lang="fr-FR" sz="11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7</a:t>
            </a:fld>
            <a:endParaRPr kumimoji="0" lang="fr-FR" sz="11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846315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5"/>
          <p:cNvSpPr>
            <a:spLocks noGrp="1"/>
          </p:cNvSpPr>
          <p:nvPr>
            <p:ph type="title"/>
          </p:nvPr>
        </p:nvSpPr>
        <p:spPr>
          <a:xfrm>
            <a:off x="1524000" y="160941"/>
            <a:ext cx="8377238" cy="887413"/>
          </a:xfrm>
        </p:spPr>
        <p:txBody>
          <a:bodyPr>
            <a:normAutofit fontScale="90000"/>
          </a:bodyPr>
          <a:lstStyle/>
          <a:p>
            <a:pPr algn="ctr" eaLnBrk="1" hangingPunct="1"/>
            <a:r>
              <a:rPr lang="en-US" sz="3600" dirty="0">
                <a:solidFill>
                  <a:srgbClr val="000000"/>
                </a:solidFill>
              </a:rPr>
              <a:t>Overcoming </a:t>
            </a:r>
            <a:r>
              <a:rPr lang="en-US" sz="3600" dirty="0" err="1">
                <a:solidFill>
                  <a:srgbClr val="000000"/>
                </a:solidFill>
              </a:rPr>
              <a:t>InTrapersonal</a:t>
            </a:r>
            <a:r>
              <a:rPr lang="en-US" sz="3600" dirty="0">
                <a:solidFill>
                  <a:srgbClr val="000000"/>
                </a:solidFill>
              </a:rPr>
              <a:t> Blocks (Self-interruption)</a:t>
            </a:r>
          </a:p>
        </p:txBody>
      </p:sp>
      <p:sp>
        <p:nvSpPr>
          <p:cNvPr id="7" name="Text Placeholder 6"/>
          <p:cNvSpPr>
            <a:spLocks noGrp="1"/>
          </p:cNvSpPr>
          <p:nvPr>
            <p:ph idx="1"/>
          </p:nvPr>
        </p:nvSpPr>
        <p:spPr>
          <a:xfrm>
            <a:off x="1524000" y="1332797"/>
            <a:ext cx="9144000" cy="4865712"/>
          </a:xfrm>
        </p:spPr>
        <p:txBody>
          <a:bodyPr>
            <a:normAutofit fontScale="25000" lnSpcReduction="20000"/>
          </a:bodyPr>
          <a:lstStyle/>
          <a:p>
            <a:pPr eaLnBrk="1" hangingPunct="1">
              <a:lnSpc>
                <a:spcPct val="120000"/>
              </a:lnSpc>
              <a:buFont typeface="Wingdings 2" charset="0"/>
              <a:buNone/>
            </a:pPr>
            <a:r>
              <a:rPr lang="en-US" sz="10400" dirty="0">
                <a:solidFill>
                  <a:srgbClr val="000000"/>
                </a:solidFill>
                <a:effectLst>
                  <a:outerShdw blurRad="38100" dist="38100" dir="2700000" algn="tl">
                    <a:srgbClr val="DDDDDD"/>
                  </a:outerShdw>
                </a:effectLst>
                <a:latin typeface="Constantia" charset="0"/>
              </a:rPr>
              <a:t>When one partner is unable to access underlying emotion: </a:t>
            </a:r>
            <a:endParaRPr lang="en-US" sz="10400" dirty="0">
              <a:effectLst>
                <a:outerShdw blurRad="38100" dist="38100" dir="2700000" algn="tl">
                  <a:srgbClr val="DDDDDD"/>
                </a:outerShdw>
              </a:effectLst>
              <a:latin typeface="Constantia" charset="0"/>
            </a:endParaRPr>
          </a:p>
          <a:p>
            <a:pPr eaLnBrk="1" hangingPunct="1">
              <a:lnSpc>
                <a:spcPct val="120000"/>
              </a:lnSpc>
              <a:buFont typeface="Wingdings 2" charset="0"/>
              <a:buNone/>
            </a:pPr>
            <a:r>
              <a:rPr lang="en-US" sz="10400" dirty="0">
                <a:solidFill>
                  <a:srgbClr val="FF0000"/>
                </a:solidFill>
                <a:effectLst>
                  <a:outerShdw blurRad="38100" dist="38100" dir="2700000" algn="tl">
                    <a:srgbClr val="DDDDDD"/>
                  </a:outerShdw>
                </a:effectLst>
                <a:latin typeface="Constantia" charset="0"/>
              </a:rPr>
              <a:t>Stage 1</a:t>
            </a:r>
            <a:r>
              <a:rPr lang="en-US" sz="10400" dirty="0">
                <a:effectLst>
                  <a:outerShdw blurRad="38100" dist="38100" dir="2700000" algn="tl">
                    <a:srgbClr val="DDDDDD"/>
                  </a:outerShdw>
                </a:effectLst>
                <a:latin typeface="Constantia" charset="0"/>
              </a:rPr>
              <a:t>: Help person become aware of how s/he is interrupting or suppressing.  When happens, say </a:t>
            </a:r>
            <a:r>
              <a:rPr lang="ja-JP" altLang="en-US" sz="10400" dirty="0">
                <a:effectLst>
                  <a:outerShdw blurRad="38100" dist="38100" dir="2700000" algn="tl">
                    <a:srgbClr val="DDDDDD"/>
                  </a:outerShdw>
                </a:effectLst>
                <a:latin typeface="Constantia" charset="0"/>
              </a:rPr>
              <a:t>“</a:t>
            </a:r>
            <a:r>
              <a:rPr lang="en-US" sz="10400" dirty="0">
                <a:effectLst>
                  <a:outerShdw blurRad="38100" dist="38100" dir="2700000" algn="tl">
                    <a:srgbClr val="DDDDDD"/>
                  </a:outerShdw>
                </a:effectLst>
                <a:latin typeface="Constantia" charset="0"/>
              </a:rPr>
              <a:t>What just happened there?</a:t>
            </a:r>
            <a:r>
              <a:rPr lang="ja-JP" altLang="en-US" sz="10400" dirty="0">
                <a:effectLst>
                  <a:outerShdw blurRad="38100" dist="38100" dir="2700000" algn="tl">
                    <a:srgbClr val="DDDDDD"/>
                  </a:outerShdw>
                </a:effectLst>
                <a:latin typeface="Constantia" charset="0"/>
              </a:rPr>
              <a:t>”</a:t>
            </a:r>
            <a:endParaRPr lang="en-US" sz="10400" dirty="0">
              <a:effectLst>
                <a:outerShdw blurRad="38100" dist="38100" dir="2700000" algn="tl">
                  <a:srgbClr val="DDDDDD"/>
                </a:outerShdw>
              </a:effectLst>
              <a:latin typeface="Constantia" charset="0"/>
            </a:endParaRPr>
          </a:p>
          <a:p>
            <a:pPr eaLnBrk="1" hangingPunct="1">
              <a:lnSpc>
                <a:spcPct val="120000"/>
              </a:lnSpc>
              <a:buFont typeface="Wingdings 2" charset="0"/>
              <a:buNone/>
            </a:pPr>
            <a:r>
              <a:rPr lang="en-US" sz="10400" dirty="0">
                <a:solidFill>
                  <a:srgbClr val="FF0000"/>
                </a:solidFill>
                <a:effectLst>
                  <a:outerShdw blurRad="38100" dist="38100" dir="2700000" algn="tl">
                    <a:srgbClr val="DDDDDD"/>
                  </a:outerShdw>
                </a:effectLst>
                <a:latin typeface="Constantia" charset="0"/>
              </a:rPr>
              <a:t>Stage 2</a:t>
            </a:r>
            <a:r>
              <a:rPr lang="en-US" sz="10400" dirty="0">
                <a:effectLst>
                  <a:outerShdw blurRad="38100" dist="38100" dir="2700000" algn="tl">
                    <a:srgbClr val="DDDDDD"/>
                  </a:outerShdw>
                </a:effectLst>
                <a:latin typeface="Constantia" charset="0"/>
              </a:rPr>
              <a:t>:  Helping person become aware of HOW s/he is doing it.  This is main work. Helping person become aware of what they are doing to stop themselves. May be cognitive, .</a:t>
            </a:r>
            <a:r>
              <a:rPr lang="en-US" sz="10400" dirty="0" err="1">
                <a:effectLst>
                  <a:outerShdw blurRad="38100" dist="38100" dir="2700000" algn="tl">
                    <a:srgbClr val="DDDDDD"/>
                  </a:outerShdw>
                </a:effectLst>
                <a:latin typeface="Constantia" charset="0"/>
              </a:rPr>
              <a:t>ie</a:t>
            </a:r>
            <a:r>
              <a:rPr lang="en-US" sz="10400" dirty="0">
                <a:effectLst>
                  <a:outerShdw blurRad="38100" dist="38100" dir="2700000" algn="tl">
                    <a:srgbClr val="DDDDDD"/>
                  </a:outerShdw>
                </a:effectLst>
                <a:latin typeface="Constantia" charset="0"/>
              </a:rPr>
              <a:t> </a:t>
            </a:r>
            <a:r>
              <a:rPr lang="ja-JP" altLang="en-US" sz="10400" dirty="0">
                <a:effectLst>
                  <a:outerShdw blurRad="38100" dist="38100" dir="2700000" algn="tl">
                    <a:srgbClr val="DDDDDD"/>
                  </a:outerShdw>
                </a:effectLst>
                <a:latin typeface="Constantia" charset="0"/>
              </a:rPr>
              <a:t>“</a:t>
            </a:r>
            <a:r>
              <a:rPr lang="en-US" sz="10400" dirty="0">
                <a:effectLst>
                  <a:outerShdw blurRad="38100" dist="38100" dir="2700000" algn="tl">
                    <a:srgbClr val="DDDDDD"/>
                  </a:outerShdw>
                </a:effectLst>
                <a:latin typeface="Constantia" charset="0"/>
              </a:rPr>
              <a:t>If I cry, my wife will think I am weak.</a:t>
            </a:r>
            <a:r>
              <a:rPr lang="ja-JP" altLang="en-US" sz="10400" dirty="0">
                <a:effectLst>
                  <a:outerShdw blurRad="38100" dist="38100" dir="2700000" algn="tl">
                    <a:srgbClr val="DDDDDD"/>
                  </a:outerShdw>
                </a:effectLst>
                <a:latin typeface="Constantia" charset="0"/>
              </a:rPr>
              <a:t>”</a:t>
            </a:r>
            <a:endParaRPr lang="en-CA" altLang="ja-JP" sz="10400" dirty="0">
              <a:effectLst>
                <a:outerShdw blurRad="38100" dist="38100" dir="2700000" algn="tl">
                  <a:srgbClr val="DDDDDD"/>
                </a:outerShdw>
              </a:effectLst>
              <a:latin typeface="Constantia" charset="0"/>
            </a:endParaRPr>
          </a:p>
          <a:p>
            <a:pPr>
              <a:lnSpc>
                <a:spcPct val="120000"/>
              </a:lnSpc>
              <a:buNone/>
            </a:pPr>
            <a:r>
              <a:rPr lang="en-US" sz="10400" dirty="0">
                <a:solidFill>
                  <a:srgbClr val="FF0000"/>
                </a:solidFill>
                <a:effectLst>
                  <a:outerShdw blurRad="38100" dist="38100" dir="2700000" algn="tl">
                    <a:srgbClr val="DDDDDD"/>
                  </a:outerShdw>
                </a:effectLst>
                <a:latin typeface="Constantia" charset="0"/>
              </a:rPr>
              <a:t>Stage 3</a:t>
            </a:r>
            <a:r>
              <a:rPr lang="en-US" sz="10400" dirty="0">
                <a:effectLst>
                  <a:outerShdw blurRad="38100" dist="38100" dir="2700000" algn="tl">
                    <a:srgbClr val="DDDDDD"/>
                  </a:outerShdw>
                </a:effectLst>
                <a:latin typeface="Constantia" charset="0"/>
              </a:rPr>
              <a:t>: Become aware of previously blocked emotion Once it is accessed to therapist, turn to partner and ask what they feel in relation to underlying feelings. </a:t>
            </a:r>
            <a:r>
              <a:rPr lang="en-US" sz="10400" dirty="0">
                <a:latin typeface="Constantia" charset="0"/>
              </a:rPr>
              <a:t> </a:t>
            </a:r>
          </a:p>
          <a:p>
            <a:pPr eaLnBrk="1" hangingPunct="1">
              <a:lnSpc>
                <a:spcPct val="120000"/>
              </a:lnSpc>
              <a:buFont typeface="Wingdings 2" charset="0"/>
              <a:buNone/>
            </a:pPr>
            <a:endParaRPr lang="en-US" sz="700" dirty="0">
              <a:latin typeface="Constantia" charset="0"/>
            </a:endParaRPr>
          </a:p>
          <a:p>
            <a:pPr eaLnBrk="1" hangingPunct="1">
              <a:lnSpc>
                <a:spcPct val="120000"/>
              </a:lnSpc>
              <a:buFont typeface="Wingdings 2" charset="0"/>
              <a:buNone/>
            </a:pPr>
            <a:endParaRPr lang="en-US" sz="700" dirty="0">
              <a:latin typeface="Constantia" charset="0"/>
            </a:endParaRPr>
          </a:p>
          <a:p>
            <a:pPr eaLnBrk="1" hangingPunct="1">
              <a:lnSpc>
                <a:spcPct val="80000"/>
              </a:lnSpc>
              <a:buFont typeface="Wingdings 2" charset="0"/>
              <a:buNone/>
            </a:pPr>
            <a:endParaRPr lang="en-US" sz="700" dirty="0">
              <a:latin typeface="Constantia" charset="0"/>
            </a:endParaRPr>
          </a:p>
        </p:txBody>
      </p:sp>
    </p:spTree>
    <p:extLst>
      <p:ext uri="{BB962C8B-B14F-4D97-AF65-F5344CB8AC3E}">
        <p14:creationId xmlns:p14="http://schemas.microsoft.com/office/powerpoint/2010/main" val="903467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78015-65EE-8B49-B1D6-B86667D5A9EF}"/>
              </a:ext>
            </a:extLst>
          </p:cNvPr>
          <p:cNvSpPr>
            <a:spLocks noGrp="1"/>
          </p:cNvSpPr>
          <p:nvPr>
            <p:ph type="title"/>
          </p:nvPr>
        </p:nvSpPr>
        <p:spPr>
          <a:xfrm>
            <a:off x="197939" y="136354"/>
            <a:ext cx="9817429" cy="1188720"/>
          </a:xfrm>
        </p:spPr>
        <p:txBody>
          <a:bodyPr/>
          <a:lstStyle/>
          <a:p>
            <a:r>
              <a:rPr lang="en-US" dirty="0"/>
              <a:t>Eft skills used when Working With Blocks</a:t>
            </a:r>
          </a:p>
        </p:txBody>
      </p:sp>
      <p:sp>
        <p:nvSpPr>
          <p:cNvPr id="3" name="Content Placeholder 2">
            <a:extLst>
              <a:ext uri="{FF2B5EF4-FFF2-40B4-BE49-F238E27FC236}">
                <a16:creationId xmlns:a16="http://schemas.microsoft.com/office/drawing/2014/main" id="{335396AD-1BA8-E141-9C9E-E80664D4E49E}"/>
              </a:ext>
            </a:extLst>
          </p:cNvPr>
          <p:cNvSpPr>
            <a:spLocks noGrp="1"/>
          </p:cNvSpPr>
          <p:nvPr>
            <p:ph idx="1"/>
          </p:nvPr>
        </p:nvSpPr>
        <p:spPr>
          <a:xfrm>
            <a:off x="305516" y="1602890"/>
            <a:ext cx="11603199" cy="4615030"/>
          </a:xfrm>
          <a:ln>
            <a:solidFill>
              <a:schemeClr val="tx1"/>
            </a:solidFill>
          </a:ln>
        </p:spPr>
        <p:txBody>
          <a:bodyPr>
            <a:normAutofit fontScale="92500" lnSpcReduction="20000"/>
          </a:bodyPr>
          <a:lstStyle/>
          <a:p>
            <a:r>
              <a:rPr lang="en-US" sz="2400" dirty="0"/>
              <a:t>Exploratory Questions:</a:t>
            </a:r>
          </a:p>
          <a:p>
            <a:pPr lvl="1"/>
            <a:r>
              <a:rPr lang="en-US" sz="2400" dirty="0"/>
              <a:t>Do you know about your wife’s loneliness? </a:t>
            </a:r>
          </a:p>
          <a:p>
            <a:pPr lvl="1"/>
            <a:r>
              <a:rPr lang="en-US" sz="2400" dirty="0"/>
              <a:t>What is it like inside for you when she cries?  </a:t>
            </a:r>
          </a:p>
          <a:p>
            <a:r>
              <a:rPr lang="en-US" sz="2400" dirty="0"/>
              <a:t>Empathic Validation:</a:t>
            </a:r>
          </a:p>
          <a:p>
            <a:pPr lvl="1"/>
            <a:r>
              <a:rPr lang="en-US" sz="2400" dirty="0"/>
              <a:t>Something important happens inside for you, that you deal with it in such a way…..(discovery-oriented tone) </a:t>
            </a:r>
          </a:p>
          <a:p>
            <a:r>
              <a:rPr lang="en-US" sz="2400" dirty="0"/>
              <a:t>Empathic Reframe</a:t>
            </a:r>
          </a:p>
          <a:p>
            <a:pPr lvl="1"/>
            <a:r>
              <a:rPr lang="en-US" sz="2400" dirty="0"/>
              <a:t>But you don’t see the tears…..you actually see her coming after you…</a:t>
            </a:r>
          </a:p>
          <a:p>
            <a:r>
              <a:rPr lang="en-US" sz="2400" dirty="0"/>
              <a:t>Naming it as a BLOCK</a:t>
            </a:r>
          </a:p>
          <a:p>
            <a:pPr lvl="1"/>
            <a:r>
              <a:rPr lang="en-US" sz="2400" dirty="0"/>
              <a:t>For you there is a wall.</a:t>
            </a:r>
          </a:p>
          <a:p>
            <a:r>
              <a:rPr lang="en-US" sz="2400" dirty="0"/>
              <a:t>Empathic Reframe in terms of protection</a:t>
            </a:r>
          </a:p>
          <a:p>
            <a:pPr lvl="1"/>
            <a:r>
              <a:rPr lang="en-US" sz="2400" dirty="0"/>
              <a:t>But we know that the wall is somehow protecting you….</a:t>
            </a:r>
          </a:p>
          <a:p>
            <a:pPr marL="228600" lvl="1" indent="0">
              <a:buNone/>
            </a:pPr>
            <a:endParaRPr lang="en-US" sz="2400" dirty="0"/>
          </a:p>
          <a:p>
            <a:pPr lvl="1"/>
            <a:endParaRPr lang="en-US" dirty="0"/>
          </a:p>
        </p:txBody>
      </p:sp>
      <p:sp>
        <p:nvSpPr>
          <p:cNvPr id="5" name="Slide Number Placeholder 4">
            <a:extLst>
              <a:ext uri="{FF2B5EF4-FFF2-40B4-BE49-F238E27FC236}">
                <a16:creationId xmlns:a16="http://schemas.microsoft.com/office/drawing/2014/main" id="{DBB41E0B-6508-AD4A-B82E-7352FFFEA161}"/>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37835547-5C7D-47D7-9EED-E93C2B0BBA02}" type="slidenum">
              <a:rPr kumimoji="0" lang="fr-FR" sz="11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9</a:t>
            </a:fld>
            <a:endParaRPr kumimoji="0" lang="fr-FR" sz="11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C1E0F2C0-C1D9-3648-984D-BD2DEFCD2CBF}"/>
              </a:ext>
            </a:extLst>
          </p:cNvPr>
          <p:cNvSpPr/>
          <p:nvPr/>
        </p:nvSpPr>
        <p:spPr>
          <a:xfrm>
            <a:off x="505610" y="1602890"/>
            <a:ext cx="7035502" cy="32541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Gill Sans MT" panose="020B0502020104020203"/>
                <a:ea typeface="+mn-ea"/>
                <a:cs typeface="+mn-cs"/>
              </a:rPr>
              <a:t>Exploratory Question re both he and partner’s feelings</a:t>
            </a:r>
          </a:p>
        </p:txBody>
      </p:sp>
      <p:sp>
        <p:nvSpPr>
          <p:cNvPr id="7" name="Rectangle 6">
            <a:extLst>
              <a:ext uri="{FF2B5EF4-FFF2-40B4-BE49-F238E27FC236}">
                <a16:creationId xmlns:a16="http://schemas.microsoft.com/office/drawing/2014/main" id="{1341A551-09E4-A34B-B909-CC23620B42F4}"/>
              </a:ext>
            </a:extLst>
          </p:cNvPr>
          <p:cNvSpPr/>
          <p:nvPr/>
        </p:nvSpPr>
        <p:spPr>
          <a:xfrm>
            <a:off x="561191" y="2777270"/>
            <a:ext cx="3130475" cy="32541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Gill Sans MT" panose="020B0502020104020203"/>
                <a:ea typeface="+mn-ea"/>
                <a:cs typeface="+mn-cs"/>
              </a:rPr>
              <a:t>Empathic Validation</a:t>
            </a:r>
          </a:p>
        </p:txBody>
      </p:sp>
      <p:sp>
        <p:nvSpPr>
          <p:cNvPr id="8" name="Rectangle 7">
            <a:extLst>
              <a:ext uri="{FF2B5EF4-FFF2-40B4-BE49-F238E27FC236}">
                <a16:creationId xmlns:a16="http://schemas.microsoft.com/office/drawing/2014/main" id="{8EFE9EAD-0AB7-E441-B065-9A4BF8CEBBA2}"/>
              </a:ext>
            </a:extLst>
          </p:cNvPr>
          <p:cNvSpPr/>
          <p:nvPr/>
        </p:nvSpPr>
        <p:spPr>
          <a:xfrm>
            <a:off x="582705" y="3853035"/>
            <a:ext cx="4537935" cy="32541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Gill Sans MT" panose="020B0502020104020203"/>
                <a:ea typeface="+mn-ea"/>
                <a:cs typeface="+mn-cs"/>
              </a:rPr>
              <a:t>Empathic (interactional) Reframe </a:t>
            </a:r>
          </a:p>
        </p:txBody>
      </p:sp>
      <p:sp>
        <p:nvSpPr>
          <p:cNvPr id="9" name="Rectangle 8">
            <a:extLst>
              <a:ext uri="{FF2B5EF4-FFF2-40B4-BE49-F238E27FC236}">
                <a16:creationId xmlns:a16="http://schemas.microsoft.com/office/drawing/2014/main" id="{A43015B4-1416-0D45-80E4-566A34576386}"/>
              </a:ext>
            </a:extLst>
          </p:cNvPr>
          <p:cNvSpPr/>
          <p:nvPr/>
        </p:nvSpPr>
        <p:spPr>
          <a:xfrm>
            <a:off x="593463" y="4681371"/>
            <a:ext cx="3130475" cy="32541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Gill Sans MT" panose="020B0502020104020203"/>
                <a:ea typeface="+mn-ea"/>
                <a:cs typeface="+mn-cs"/>
              </a:rPr>
              <a:t>Naming it as a Block</a:t>
            </a:r>
          </a:p>
        </p:txBody>
      </p:sp>
      <p:sp>
        <p:nvSpPr>
          <p:cNvPr id="10" name="Rectangle 9">
            <a:extLst>
              <a:ext uri="{FF2B5EF4-FFF2-40B4-BE49-F238E27FC236}">
                <a16:creationId xmlns:a16="http://schemas.microsoft.com/office/drawing/2014/main" id="{B83151E7-794A-1149-89F4-B3194CB595C7}"/>
              </a:ext>
            </a:extLst>
          </p:cNvPr>
          <p:cNvSpPr/>
          <p:nvPr/>
        </p:nvSpPr>
        <p:spPr>
          <a:xfrm>
            <a:off x="593463" y="5445159"/>
            <a:ext cx="4946725" cy="32541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Gill Sans MT" panose="020B0502020104020203"/>
                <a:ea typeface="+mn-ea"/>
                <a:cs typeface="+mn-cs"/>
              </a:rPr>
              <a:t>Empathic Reframe in terms of protection</a:t>
            </a:r>
          </a:p>
        </p:txBody>
      </p:sp>
    </p:spTree>
    <p:extLst>
      <p:ext uri="{BB962C8B-B14F-4D97-AF65-F5344CB8AC3E}">
        <p14:creationId xmlns:p14="http://schemas.microsoft.com/office/powerpoint/2010/main" val="1529517340"/>
      </p:ext>
    </p:extLst>
  </p:cSld>
  <p:clrMapOvr>
    <a:masterClrMapping/>
  </p:clrMapOvr>
</p:sld>
</file>

<file path=ppt/theme/theme1.xml><?xml version="1.0" encoding="utf-8"?>
<a:theme xmlns:a="http://schemas.openxmlformats.org/drawingml/2006/main" name="Colis">
  <a:themeElements>
    <a:clrScheme name="Colis">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Colis">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olis">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3692</Words>
  <Application>Microsoft Office PowerPoint</Application>
  <PresentationFormat>Widescreen</PresentationFormat>
  <Paragraphs>359</Paragraphs>
  <Slides>33</Slides>
  <Notes>23</Notes>
  <HiddenSlides>0</HiddenSlides>
  <MMClips>0</MMClips>
  <ScaleCrop>false</ScaleCrop>
  <HeadingPairs>
    <vt:vector size="6" baseType="variant">
      <vt:variant>
        <vt:lpstr>Benyttede skrifttyper</vt:lpstr>
      </vt:variant>
      <vt:variant>
        <vt:i4>9</vt:i4>
      </vt:variant>
      <vt:variant>
        <vt:lpstr>Tema</vt:lpstr>
      </vt:variant>
      <vt:variant>
        <vt:i4>1</vt:i4>
      </vt:variant>
      <vt:variant>
        <vt:lpstr>Slidetitler</vt:lpstr>
      </vt:variant>
      <vt:variant>
        <vt:i4>33</vt:i4>
      </vt:variant>
    </vt:vector>
  </HeadingPairs>
  <TitlesOfParts>
    <vt:vector size="43" baseType="lpstr">
      <vt:lpstr>PMingLiU</vt:lpstr>
      <vt:lpstr>Arial</vt:lpstr>
      <vt:lpstr>Calibri</vt:lpstr>
      <vt:lpstr>Constantia</vt:lpstr>
      <vt:lpstr>Courier New</vt:lpstr>
      <vt:lpstr>Gill Sans MT</vt:lpstr>
      <vt:lpstr>Times New Roman</vt:lpstr>
      <vt:lpstr>Wingdings</vt:lpstr>
      <vt:lpstr>Wingdings 2</vt:lpstr>
      <vt:lpstr>Colis</vt:lpstr>
      <vt:lpstr>Working With Blocks</vt:lpstr>
      <vt:lpstr>Stage 3: Accessing underlying feelings</vt:lpstr>
      <vt:lpstr>Stage 4: restructure the interaction and the bond</vt:lpstr>
      <vt:lpstr>PowerPoint-præsentation</vt:lpstr>
      <vt:lpstr>PowerPoint-præsentation</vt:lpstr>
      <vt:lpstr>Two Types of Blocks</vt:lpstr>
      <vt:lpstr>Working with Interpersonal BlockS</vt:lpstr>
      <vt:lpstr>Overcoming InTrapersonal Blocks (Self-interruption)</vt:lpstr>
      <vt:lpstr>Eft skills used when Working With Blocks</vt:lpstr>
      <vt:lpstr>Eft skills used when Working With Blocks</vt:lpstr>
      <vt:lpstr>PowerPoint-præsentation</vt:lpstr>
      <vt:lpstr>PowerPoint-præsentation</vt:lpstr>
      <vt:lpstr>PowerPoint-præsentation</vt:lpstr>
      <vt:lpstr>PowerPoint-præsentation</vt:lpstr>
      <vt:lpstr>Enactments: RestructuRING THE  NEGATIVE Interaction</vt:lpstr>
      <vt:lpstr>the experience of an enactment </vt:lpstr>
      <vt:lpstr>Processing the experience  of an enactment</vt:lpstr>
      <vt:lpstr>Couples therapy involves  Coaching clients  </vt:lpstr>
      <vt:lpstr>ENACTMENTS </vt:lpstr>
      <vt:lpstr>SUCCESSFUL ENACTMENT: 1)Meaningful</vt:lpstr>
      <vt:lpstr>SUCCESSFUL ENACTMENT:  2) Emotionally Engaged</vt:lpstr>
      <vt:lpstr>Example: Making an Enactment Meaningful &amp; Increasing Emotional Intensity</vt:lpstr>
      <vt:lpstr>Example  (CONTinued)</vt:lpstr>
      <vt:lpstr>Creating Effective conditions for enactments</vt:lpstr>
      <vt:lpstr>open-ended vs. focused enactments directing contact</vt:lpstr>
      <vt:lpstr>Example of re-focusing vulnerable experience in enactment</vt:lpstr>
      <vt:lpstr> heightening, empathic conjecture/deepening </vt:lpstr>
      <vt:lpstr>Expressing Appreciation and Resentment</vt:lpstr>
      <vt:lpstr> Restructuring the Negative Interaction: ACCEPTANCE</vt:lpstr>
      <vt:lpstr>STAGE 4 - challenges in enactments:  Creating successful conditions</vt:lpstr>
      <vt:lpstr>Enactment traps</vt:lpstr>
      <vt:lpstr>Enactment traps (Cont.)</vt:lpstr>
      <vt:lpstr>Enactment traps (cont.)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Working With Blocks</dc:title>
  <dc:creator>Microsoft Office User</dc:creator>
  <cp:lastModifiedBy>Christina Holm</cp:lastModifiedBy>
  <cp:revision>1</cp:revision>
  <dcterms:created xsi:type="dcterms:W3CDTF">2025-08-13T21:45:11Z</dcterms:created>
  <dcterms:modified xsi:type="dcterms:W3CDTF">2025-08-14T06:41:39Z</dcterms:modified>
</cp:coreProperties>
</file>