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4"/>
  </p:notesMasterIdLst>
  <p:sldIdLst>
    <p:sldId id="1897" r:id="rId2"/>
    <p:sldId id="1898" r:id="rId3"/>
    <p:sldId id="1899" r:id="rId4"/>
    <p:sldId id="1900" r:id="rId5"/>
    <p:sldId id="1901" r:id="rId6"/>
    <p:sldId id="1902" r:id="rId7"/>
    <p:sldId id="1903" r:id="rId8"/>
    <p:sldId id="1904" r:id="rId9"/>
    <p:sldId id="1905" r:id="rId10"/>
    <p:sldId id="1906" r:id="rId11"/>
    <p:sldId id="1907" r:id="rId12"/>
    <p:sldId id="1908" r:id="rId13"/>
    <p:sldId id="1909" r:id="rId14"/>
    <p:sldId id="1910" r:id="rId15"/>
    <p:sldId id="1911" r:id="rId16"/>
    <p:sldId id="1912" r:id="rId17"/>
    <p:sldId id="1913" r:id="rId18"/>
    <p:sldId id="1914" r:id="rId19"/>
    <p:sldId id="1239" r:id="rId20"/>
    <p:sldId id="1210" r:id="rId21"/>
    <p:sldId id="1211" r:id="rId22"/>
    <p:sldId id="630" r:id="rId23"/>
    <p:sldId id="1214" r:id="rId24"/>
    <p:sldId id="642" r:id="rId25"/>
    <p:sldId id="643" r:id="rId26"/>
    <p:sldId id="644" r:id="rId27"/>
    <p:sldId id="645" r:id="rId28"/>
    <p:sldId id="646" r:id="rId29"/>
    <p:sldId id="1190" r:id="rId30"/>
    <p:sldId id="647" r:id="rId31"/>
    <p:sldId id="1168" r:id="rId32"/>
    <p:sldId id="770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41"/>
    <p:restoredTop sz="96341"/>
  </p:normalViewPr>
  <p:slideViewPr>
    <p:cSldViewPr snapToGrid="0" snapToObjects="1">
      <p:cViewPr varScale="1">
        <p:scale>
          <a:sx n="123" d="100"/>
          <a:sy n="123" d="100"/>
        </p:scale>
        <p:origin x="5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22797-90F5-834D-BF9F-5705239A9D99}" type="datetimeFigureOut">
              <a:rPr lang="en-US" smtClean="0"/>
              <a:t>8/13/25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FBFF7-BD92-BF4D-9F50-ACA744A88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57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0D36D7-4714-411E-9526-8CF4EEC11846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None/>
            </a:pPr>
            <a:endParaRPr lang="en-US" altLang="zh-TW" dirty="0"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302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0515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320516" name="Slide Number Placeholder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 anchor="b"/>
          <a:lstStyle/>
          <a:p>
            <a:pPr marL="0" marR="0" lvl="0" indent="0" algn="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B97BB-8CD6-4A9B-A986-8BBAE15AC4E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675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dirty="0">
              <a:latin typeface="Times New Roman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0A4F9-17D2-564B-8C03-1FA8186710B7}" type="slidenum">
              <a:rPr kumimoji="0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PMingLiU" charset="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PMingLiU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59968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18D865-7F23-1E46-B9DB-D7CE865BFE80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PMingLiU" charset="0"/>
                <a:cs typeface="PMingLiU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PMingLiU" charset="0"/>
              <a:cs typeface="PMingLiU" charset="0"/>
            </a:endParaRPr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2617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2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/>
          </a:p>
        </p:txBody>
      </p:sp>
      <p:sp>
        <p:nvSpPr>
          <p:cNvPr id="182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B72BB8-5F03-41DC-85B0-665F90014174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03087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/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476C5B-60A9-4A52-AF23-B88C9AED942A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3434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3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/>
          </a:p>
        </p:txBody>
      </p:sp>
      <p:sp>
        <p:nvSpPr>
          <p:cNvPr id="183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CBAC7-A9BF-4C4E-9BE0-44F12855B926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13502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/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9C7531-86CB-4F93-BA4C-6AD71961E90E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05245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5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/>
          </a:p>
        </p:txBody>
      </p:sp>
      <p:sp>
        <p:nvSpPr>
          <p:cNvPr id="185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507A1-7B56-4545-B2D5-62160F97ACB1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3886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7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/>
          </a:p>
        </p:txBody>
      </p:sp>
      <p:sp>
        <p:nvSpPr>
          <p:cNvPr id="187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74D489-9307-4D2A-BA4C-9281508F91F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9234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7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/>
          </a:p>
        </p:txBody>
      </p:sp>
      <p:sp>
        <p:nvSpPr>
          <p:cNvPr id="187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74D489-9307-4D2A-BA4C-9281508F91F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4317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b="1" u="sng" dirty="0"/>
          </a:p>
          <a:p>
            <a:r>
              <a:rPr lang="en-US" b="1" u="sng" dirty="0"/>
              <a:t>-</a:t>
            </a:r>
            <a:endParaRPr lang="en-CA" dirty="0">
              <a:latin typeface="Times New Roman" charset="0"/>
            </a:endParaRPr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9C0206-963B-9A48-875B-A5DA43F4A932}" type="slidenum">
              <a:rPr kumimoji="0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PMingLiU" charset="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PMingLiU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9558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03BA13-0791-E740-A1C3-F7C578E04B8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8112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 anchor="b"/>
          <a:lstStyle/>
          <a:p>
            <a:pPr marL="0" marR="0" lvl="0" indent="0" algn="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B16CAF-962E-4B7E-B303-96ADEC91872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05253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 anchor="b"/>
          <a:lstStyle/>
          <a:p>
            <a:pPr marL="0" marR="0" lvl="0" indent="0" algn="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DB2B2C-6B5E-4552-AF8D-198A09C97DD1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2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897301">
              <a:defRPr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4924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03BA13-0791-E740-A1C3-F7C578E04B8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4544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 anchor="b"/>
          <a:lstStyle/>
          <a:p>
            <a:pPr marL="0" marR="0" lvl="0" indent="0" algn="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DB2B2C-6B5E-4552-AF8D-198A09C97DD1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2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24222481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0515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CA" dirty="0"/>
          </a:p>
          <a:p>
            <a:r>
              <a:rPr lang="en-CA" dirty="0"/>
              <a:t>--Often used</a:t>
            </a:r>
            <a:r>
              <a:rPr lang="en-CA" baseline="0" dirty="0"/>
              <a:t> with empathic conjectures</a:t>
            </a:r>
            <a:endParaRPr lang="en-CA" dirty="0"/>
          </a:p>
        </p:txBody>
      </p:sp>
      <p:sp>
        <p:nvSpPr>
          <p:cNvPr id="320516" name="Slide Number Placeholder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 anchor="b"/>
          <a:lstStyle/>
          <a:p>
            <a:pPr marL="0" marR="0" lvl="0" indent="0" algn="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B97BB-8CD6-4A9B-A986-8BBAE15AC4E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33983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--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03BA13-0791-E740-A1C3-F7C578E04B8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3345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51971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99137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610948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2549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494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8"/>
            <a:ext cx="538691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0"/>
            <a:ext cx="5386917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E50B-3A7A-D541-806D-9C81A2473366}" type="datetime1">
              <a:rPr lang="x-none" smtClean="0"/>
              <a:t>8/11/25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4AD8-A7AC-CD41-8962-1BCFFE201B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9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3937914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8083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9916500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39091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4543665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49766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6508414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8146409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8CA9073-06DF-B34A-B44D-9D1897D35E36}" type="datetime1">
              <a:rPr lang="de-CH" smtClean="0"/>
              <a:t>11.08.25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fr-FR"/>
              <a:t>EFT-C module I, February 2021, WOLDARSKY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37835547-5C7D-47D7-9EED-E93C2B0BBA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374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803C611-E0A1-6241-B339-C9BCFDB72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De-escalating Cycle/Working with Reactivity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142A84F-2F18-494C-8E97-1A0C95A396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7F6D39-4348-444E-9F58-95DF14ED1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835547-5C7D-47D7-9EED-E93C2B0BBA02}" type="slidenum">
              <a:rPr kumimoji="0" lang="fr-FR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0733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16049"/>
            <a:ext cx="7729728" cy="118872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Empathic Exploration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065" y="1752600"/>
            <a:ext cx="10811435" cy="4610266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SzPct val="100000"/>
              <a:buFont typeface="Arial"/>
              <a:buChar char="•"/>
            </a:pPr>
            <a:r>
              <a:rPr lang="en-US" sz="2400" dirty="0">
                <a:cs typeface="Times New Roman"/>
              </a:rPr>
              <a:t>This intervention is to </a:t>
            </a:r>
            <a:r>
              <a:rPr lang="en-US" sz="2400" i="1" dirty="0">
                <a:cs typeface="Times New Roman"/>
              </a:rPr>
              <a:t>explore</a:t>
            </a:r>
            <a:r>
              <a:rPr lang="en-US" sz="2400" dirty="0">
                <a:cs typeface="Times New Roman"/>
              </a:rPr>
              <a:t> and to try to make the implicit, explicit. Explorations into corners of experience that may focus on feelings, evaluations, or assumptions.</a:t>
            </a:r>
          </a:p>
          <a:p>
            <a:pPr>
              <a:lnSpc>
                <a:spcPct val="110000"/>
              </a:lnSpc>
              <a:buSzPct val="100000"/>
              <a:buFont typeface="Arial"/>
              <a:buChar char="•"/>
            </a:pPr>
            <a:r>
              <a:rPr lang="en-US" sz="2400" dirty="0">
                <a:cs typeface="Times New Roman"/>
              </a:rPr>
              <a:t>Open-edge or growth oriented responses</a:t>
            </a:r>
          </a:p>
          <a:p>
            <a:pPr>
              <a:lnSpc>
                <a:spcPct val="110000"/>
              </a:lnSpc>
              <a:buSzPct val="100000"/>
              <a:buFont typeface="Arial"/>
              <a:buChar char="•"/>
            </a:pPr>
            <a:r>
              <a:rPr lang="en-US" sz="2400" dirty="0">
                <a:cs typeface="Times New Roman"/>
              </a:rPr>
              <a:t>Captures something that </a:t>
            </a:r>
            <a:r>
              <a:rPr lang="en-US" sz="2400" i="1" dirty="0">
                <a:cs typeface="Times New Roman"/>
              </a:rPr>
              <a:t>hasn’t been yet</a:t>
            </a:r>
          </a:p>
          <a:p>
            <a:pPr>
              <a:lnSpc>
                <a:spcPct val="110000"/>
              </a:lnSpc>
              <a:buSzPct val="100000"/>
              <a:buFont typeface="Arial"/>
              <a:buChar char="•"/>
            </a:pPr>
            <a:r>
              <a:rPr lang="en-US" sz="2400" i="1" dirty="0">
                <a:cs typeface="Times New Roman"/>
              </a:rPr>
              <a:t> </a:t>
            </a:r>
            <a:endParaRPr lang="en-US" sz="2400" dirty="0"/>
          </a:p>
          <a:p>
            <a:pPr lvl="1">
              <a:buClr>
                <a:schemeClr val="accent1"/>
              </a:buClr>
              <a:buFont typeface="Wingdings" charset="2"/>
              <a:buChar char="Ø"/>
            </a:pPr>
            <a:r>
              <a:rPr lang="en-US" sz="2400" dirty="0"/>
              <a:t>F: I just feel so invalidated….(crying)</a:t>
            </a:r>
          </a:p>
          <a:p>
            <a:pPr lvl="1">
              <a:buClr>
                <a:schemeClr val="accent1"/>
              </a:buClr>
              <a:buFont typeface="Wingdings" charset="2"/>
              <a:buChar char="Ø"/>
            </a:pPr>
            <a:endParaRPr lang="en-US" sz="2400" dirty="0"/>
          </a:p>
          <a:p>
            <a:pPr lvl="1">
              <a:buClr>
                <a:schemeClr val="accent1"/>
              </a:buClr>
              <a:buFont typeface="Wingdings" charset="2"/>
              <a:buChar char="Ø"/>
            </a:pPr>
            <a:r>
              <a:rPr lang="en-US" sz="2400" dirty="0"/>
              <a:t>T:  (turning to male) I mean I guess that you are not aware of how invalidated she feels…., but I mean, when you see her tears, it must impact you, that she does feel…..what happens for you when see her tears..?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24AD8-A7AC-CD41-8962-1BCFFE201B1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9877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3556" y="1591221"/>
            <a:ext cx="7645686" cy="4262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Arial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Times New Roman"/>
              </a:rPr>
              <a:t>Tentative guess at immediate, implicit client experience (usually with Fit Question).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Arial"/>
              <a:buChar char="•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Arial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Reach in and speak for the unspoken (conjecture) about: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Underlying vulnerable feelings: anxiety, sadness, shame, anger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Need / Wish  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Closeness/validation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Fear of rejection/ diminishment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31136" y="125593"/>
            <a:ext cx="7729728" cy="1188720"/>
          </a:xfrm>
        </p:spPr>
        <p:txBody>
          <a:bodyPr/>
          <a:lstStyle/>
          <a:p>
            <a:r>
              <a:rPr lang="en-US" dirty="0" err="1"/>
              <a:t>EmpathiC</a:t>
            </a:r>
            <a:r>
              <a:rPr lang="en-US" dirty="0"/>
              <a:t> Conjecture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24AD8-A7AC-CD41-8962-1BCFFE201B1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7084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31136" y="340747"/>
            <a:ext cx="7729728" cy="1188720"/>
          </a:xfrm>
          <a:solidFill>
            <a:schemeClr val="bg1"/>
          </a:solidFill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/>
            <a:r>
              <a:rPr lang="en-US" spc="-100" dirty="0">
                <a:cs typeface="Times New Roman"/>
              </a:rPr>
              <a:t>Empathic Conjecture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B73758-DF82-4B28-8176-DDC1DD4C1144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97280" y="2153412"/>
            <a:ext cx="10714615" cy="456806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SzPct val="100000"/>
            </a:pPr>
            <a:r>
              <a:rPr lang="en-US" sz="2600" dirty="0">
                <a:cs typeface="Times New Roman"/>
              </a:rPr>
              <a:t>Conjecture is similar to exploration, and it’s important to make your frame of reference clear</a:t>
            </a:r>
          </a:p>
          <a:p>
            <a:pPr marL="457200" indent="-457200">
              <a:lnSpc>
                <a:spcPct val="110000"/>
              </a:lnSpc>
              <a:buSzPct val="100000"/>
              <a:buFont typeface="Arial"/>
              <a:buChar char="•"/>
            </a:pPr>
            <a:r>
              <a:rPr lang="en-US" sz="2600" dirty="0">
                <a:cs typeface="Times New Roman"/>
              </a:rPr>
              <a:t>You are trying to help give people words for things that they don’t have words for</a:t>
            </a:r>
          </a:p>
          <a:p>
            <a:pPr marL="457200" indent="-457200">
              <a:lnSpc>
                <a:spcPct val="110000"/>
              </a:lnSpc>
              <a:buSzPct val="100000"/>
              <a:buFont typeface="Arial"/>
              <a:buChar char="•"/>
            </a:pPr>
            <a:r>
              <a:rPr lang="en-US" sz="2600" dirty="0">
                <a:cs typeface="Times New Roman"/>
              </a:rPr>
              <a:t>You are not saying “it is this!” You state it tentatively, and you could be wrong.</a:t>
            </a:r>
          </a:p>
          <a:p>
            <a:pPr marL="457200" indent="-457200">
              <a:lnSpc>
                <a:spcPct val="110000"/>
              </a:lnSpc>
              <a:buSzPct val="100000"/>
              <a:buFont typeface="Arial"/>
              <a:buChar char="•"/>
            </a:pPr>
            <a:r>
              <a:rPr lang="en-US" sz="2600" dirty="0">
                <a:cs typeface="Times New Roman"/>
              </a:rPr>
              <a:t>In another example a client was chastising her husband for abusing alcohol. The therapist became aware that the client did not appear angry but looked sad. </a:t>
            </a:r>
          </a:p>
          <a:p>
            <a:pPr marL="663575" lvl="1" indent="-342900">
              <a:lnSpc>
                <a:spcPct val="110000"/>
              </a:lnSpc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600" u="sng" dirty="0">
                <a:cs typeface="Times New Roman"/>
              </a:rPr>
              <a:t>Therapist:</a:t>
            </a:r>
            <a:r>
              <a:rPr lang="en-US" sz="2600" dirty="0">
                <a:cs typeface="Times New Roman"/>
              </a:rPr>
              <a:t> “Your face looks very sad. Does that fit?”</a:t>
            </a:r>
          </a:p>
          <a:p>
            <a:pPr marL="663575" lvl="1" indent="-342900">
              <a:lnSpc>
                <a:spcPct val="110000"/>
              </a:lnSpc>
              <a:buClr>
                <a:schemeClr val="accent1"/>
              </a:buClr>
              <a:buFont typeface="Arial"/>
              <a:buChar char="•"/>
            </a:pPr>
            <a:r>
              <a:rPr lang="en-US" sz="2600" dirty="0">
                <a:cs typeface="Times New Roman"/>
              </a:rPr>
              <a:t>     The client nodded and burst into tears.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1964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3556" y="1591221"/>
            <a:ext cx="764568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A4A4A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C:” I don’t think she understands, I don’t think anyone ever has….”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T: “I would imagine it must be like a deep well of pain inside?”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31136" y="405293"/>
            <a:ext cx="7729728" cy="1188720"/>
          </a:xfrm>
        </p:spPr>
        <p:txBody>
          <a:bodyPr/>
          <a:lstStyle/>
          <a:p>
            <a:r>
              <a:rPr lang="en-US" dirty="0" err="1"/>
              <a:t>EmpathiC</a:t>
            </a:r>
            <a:r>
              <a:rPr lang="en-US" dirty="0"/>
              <a:t> Conjecture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24AD8-A7AC-CD41-8962-1BCFFE201B1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6137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 bwMode="auto">
          <a:solidFill>
            <a:schemeClr val="bg1"/>
          </a:solidFill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/>
            <a:r>
              <a:rPr lang="en-US" spc="-100" dirty="0">
                <a:cs typeface="Times New Roman"/>
              </a:rPr>
              <a:t>Fit Question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B73758-DF82-4B28-8176-DDC1DD4C1144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1137" y="2153412"/>
            <a:ext cx="7598664" cy="4323587"/>
          </a:xfrm>
        </p:spPr>
        <p:txBody>
          <a:bodyPr/>
          <a:lstStyle/>
          <a:p>
            <a:pPr marL="457200" indent="-457200">
              <a:spcBef>
                <a:spcPts val="900"/>
              </a:spcBef>
              <a:buClr>
                <a:schemeClr val="bg1"/>
              </a:buClr>
              <a:buFont typeface="Wingdings" charset="2"/>
              <a:buChar char="§"/>
            </a:pPr>
            <a:endParaRPr lang="en-US" dirty="0">
              <a:latin typeface="Times New Roman"/>
              <a:cs typeface="Times New Roman"/>
            </a:endParaRPr>
          </a:p>
          <a:p>
            <a:pPr marL="457200" indent="-457200">
              <a:spcBef>
                <a:spcPts val="900"/>
              </a:spcBef>
              <a:buClr>
                <a:schemeClr val="accent1">
                  <a:lumMod val="75000"/>
                </a:schemeClr>
              </a:buClr>
              <a:buFont typeface="Wingdings" charset="2"/>
              <a:buChar char="§"/>
            </a:pPr>
            <a:endParaRPr lang="en-US" dirty="0">
              <a:latin typeface="Times New Roman"/>
              <a:cs typeface="Times New Roman"/>
            </a:endParaRPr>
          </a:p>
          <a:p>
            <a:pPr marL="457200" indent="-457200">
              <a:spcBef>
                <a:spcPts val="900"/>
              </a:spcBef>
              <a:buClr>
                <a:schemeClr val="accent1">
                  <a:lumMod val="75000"/>
                </a:schemeClr>
              </a:buClr>
              <a:buFont typeface="Arial"/>
              <a:buChar char="•"/>
            </a:pPr>
            <a:r>
              <a:rPr lang="en-US" sz="2400" dirty="0">
                <a:cs typeface="Times New Roman"/>
              </a:rPr>
              <a:t>Encourage client to check representation of experience with actual experience.</a:t>
            </a:r>
          </a:p>
          <a:p>
            <a:pPr marL="754380" lvl="1" indent="-457200">
              <a:spcBef>
                <a:spcPts val="900"/>
              </a:spcBef>
              <a:buClr>
                <a:schemeClr val="accent1">
                  <a:lumMod val="75000"/>
                </a:schemeClr>
              </a:buClr>
              <a:buFont typeface="Wingdings" charset="2"/>
              <a:buChar char="Ø"/>
            </a:pPr>
            <a:r>
              <a:rPr lang="en-US" sz="2400" dirty="0">
                <a:cs typeface="Times New Roman"/>
              </a:rPr>
              <a:t>Examples: “Does that resonate with your experience?”</a:t>
            </a:r>
          </a:p>
          <a:p>
            <a:pPr marL="0" indent="0">
              <a:spcBef>
                <a:spcPts val="900"/>
              </a:spcBef>
              <a:buClr>
                <a:schemeClr val="accent1">
                  <a:lumMod val="75000"/>
                </a:schemeClr>
              </a:buClr>
              <a:buNone/>
            </a:pPr>
            <a:r>
              <a:rPr lang="en-US" sz="2400" dirty="0">
                <a:cs typeface="Times New Roman"/>
              </a:rPr>
              <a:t>        “Is that what it’s like for you?”</a:t>
            </a:r>
          </a:p>
          <a:p>
            <a:pPr marL="457200" indent="-457200">
              <a:spcBef>
                <a:spcPts val="900"/>
              </a:spcBef>
              <a:buClr>
                <a:schemeClr val="bg1"/>
              </a:buClr>
              <a:buFont typeface="Arial"/>
              <a:buChar char="•"/>
            </a:pPr>
            <a:endParaRPr lang="en-US" dirty="0">
              <a:cs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9247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31136" y="27620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en-US" altLang="zh-TW" sz="3600" dirty="0">
                <a:ea typeface="PMingLiU" charset="0"/>
                <a:cs typeface="PMingLiU" charset="0"/>
              </a:rPr>
              <a:t>Empathic conjecture/interpretation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07882" y="1841549"/>
            <a:ext cx="840291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Times New Roman"/>
              </a:rPr>
              <a:t>Educative, you say it like </a:t>
            </a:r>
            <a:r>
              <a:rPr kumimoji="0" lang="en-US" sz="2600" b="1" i="1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Times New Roman"/>
              </a:rPr>
              <a:t>you think it is.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ct val="100000"/>
              <a:buFontTx/>
              <a:buNone/>
              <a:tabLst/>
              <a:defRPr/>
            </a:pPr>
            <a:endParaRPr kumimoji="0" lang="en-US" sz="2600" b="1" i="1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+mn-ea"/>
              <a:cs typeface="Times New Roman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ct val="100000"/>
              <a:buFont typeface="Wingdings" charset="2"/>
              <a:buChar char="Ø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Times New Roman"/>
              </a:rPr>
              <a:t>Examples.  “I understand that you are really angry, but I think that there is a vulnerability hidden underneath that’s hard to face, that would be helpful for you to touch on.”</a:t>
            </a:r>
            <a:endParaRPr kumimoji="0" lang="en-US" altLang="zh-TW" sz="26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charset="0"/>
              <a:cs typeface="PMingLiU" charset="0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altLang="zh-TW" sz="26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“It sounds like you’re saying if you let her in, it feels like you will lose yourself”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charset="0"/>
              <a:cs typeface="PMingLiU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24AD8-A7AC-CD41-8962-1BCFFE201B1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8566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26740" y="631203"/>
            <a:ext cx="7729728" cy="1188720"/>
          </a:xfrm>
          <a:solidFill>
            <a:schemeClr val="bg1"/>
          </a:solidFill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/>
            <a:r>
              <a:rPr lang="en-US" spc="-100" dirty="0">
                <a:cs typeface="Times New Roman"/>
              </a:rPr>
              <a:t>Empathy: Searching Edge of Awareness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B73758-DF82-4B28-8176-DDC1DD4C1144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12434" y="1829697"/>
            <a:ext cx="7617366" cy="5486400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900"/>
              </a:spcBef>
              <a:buClr>
                <a:schemeClr val="bg1"/>
              </a:buClr>
              <a:buFont typeface="Wingdings" charset="2"/>
              <a:buChar char="§"/>
            </a:pPr>
            <a:endParaRPr lang="en-US" dirty="0">
              <a:latin typeface="Times New Roman"/>
              <a:cs typeface="Times New Roman"/>
            </a:endParaRPr>
          </a:p>
          <a:p>
            <a:pPr marL="457200" indent="-457200">
              <a:spcBef>
                <a:spcPts val="900"/>
              </a:spcBef>
              <a:buFont typeface="Wingdings" charset="2"/>
              <a:buChar char="§"/>
            </a:pPr>
            <a:endParaRPr lang="en-US" dirty="0">
              <a:latin typeface="Times New Roman"/>
              <a:cs typeface="Times New Roman"/>
            </a:endParaRPr>
          </a:p>
          <a:p>
            <a:pPr marL="457200" indent="-457200">
              <a:spcBef>
                <a:spcPts val="900"/>
              </a:spcBef>
              <a:buFont typeface="Arial"/>
              <a:buChar char="•"/>
            </a:pPr>
            <a:r>
              <a:rPr lang="en-US" sz="2800" dirty="0">
                <a:cs typeface="Times New Roman"/>
              </a:rPr>
              <a:t>May be unclear and troubling</a:t>
            </a:r>
          </a:p>
          <a:p>
            <a:pPr marL="457200" indent="-457200">
              <a:spcBef>
                <a:spcPts val="900"/>
              </a:spcBef>
              <a:buFont typeface="Arial"/>
              <a:buChar char="•"/>
            </a:pPr>
            <a:r>
              <a:rPr lang="en-US" sz="2800" dirty="0">
                <a:cs typeface="Times New Roman"/>
              </a:rPr>
              <a:t>Future or possibility oriented</a:t>
            </a:r>
          </a:p>
          <a:p>
            <a:pPr marL="457200" indent="-457200">
              <a:spcBef>
                <a:spcPts val="900"/>
              </a:spcBef>
              <a:buFont typeface="Arial"/>
              <a:buChar char="•"/>
            </a:pPr>
            <a:r>
              <a:rPr lang="en-US" sz="2800" dirty="0">
                <a:cs typeface="Times New Roman"/>
              </a:rPr>
              <a:t>Emerging and poignant</a:t>
            </a:r>
          </a:p>
          <a:p>
            <a:pPr marL="457200" indent="-457200">
              <a:spcBef>
                <a:spcPts val="900"/>
              </a:spcBef>
              <a:buFont typeface="Arial"/>
              <a:buChar char="•"/>
            </a:pPr>
            <a:r>
              <a:rPr lang="en-US" sz="2800" dirty="0">
                <a:cs typeface="Times New Roman"/>
              </a:rPr>
              <a:t>Idiosyncratic or special</a:t>
            </a:r>
          </a:p>
          <a:p>
            <a:pPr marL="457200" indent="-457200">
              <a:spcBef>
                <a:spcPts val="900"/>
              </a:spcBef>
              <a:buFont typeface="Arial"/>
              <a:buChar char="•"/>
            </a:pPr>
            <a:r>
              <a:rPr lang="en-US" sz="2800" dirty="0">
                <a:cs typeface="Times New Roman"/>
              </a:rPr>
              <a:t>Examples:</a:t>
            </a:r>
          </a:p>
          <a:p>
            <a:pPr marL="777875" lvl="1" indent="-457200">
              <a:spcBef>
                <a:spcPts val="900"/>
              </a:spcBef>
              <a:buClr>
                <a:schemeClr val="accent1"/>
              </a:buClr>
              <a:buFont typeface="Wingdings" charset="2"/>
              <a:buChar char="Ø"/>
            </a:pPr>
            <a:r>
              <a:rPr lang="en-US" sz="2400" dirty="0">
                <a:cs typeface="Times New Roman"/>
              </a:rPr>
              <a:t>“So the part that is unclear to you is...?”     OR</a:t>
            </a:r>
          </a:p>
          <a:p>
            <a:pPr marL="777875" lvl="1" indent="-457200">
              <a:spcBef>
                <a:spcPts val="900"/>
              </a:spcBef>
              <a:buClr>
                <a:schemeClr val="accent1"/>
              </a:buClr>
              <a:buFont typeface="Wingdings" charset="2"/>
              <a:buChar char="Ø"/>
            </a:pPr>
            <a:r>
              <a:rPr lang="en-US" sz="2400" dirty="0">
                <a:cs typeface="Times New Roman"/>
              </a:rPr>
              <a:t>“Somehow you can’t quite put your finger on it but it is just this feeling in your stomach...”</a:t>
            </a:r>
          </a:p>
          <a:p>
            <a:pPr marL="320675" lvl="1" indent="0">
              <a:spcBef>
                <a:spcPts val="900"/>
              </a:spcBef>
              <a:buClr>
                <a:schemeClr val="accent1"/>
              </a:buClr>
              <a:buNone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660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2124365" y="1563677"/>
            <a:ext cx="8104909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>
                  <a:lumMod val="75000"/>
                </a:srgbClr>
              </a:buClr>
              <a:buSzTx/>
              <a:buFont typeface="Arial"/>
              <a:buChar char="•"/>
              <a:tabLst/>
              <a:defRPr/>
            </a:pPr>
            <a:r>
              <a:rPr kumimoji="0" lang="en-US" altLang="zh-TW" sz="26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Heighten &amp; repeat key phrases, and enact and vivify positions: 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“Try saying to him’, “I’m afraid” 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“Say it again”, “I’m afraid” (client gets tearful when she says it second time)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Or “Try saying”, “If you push, I’ll resist”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T: “It is a really tough place to be, I don’t think you can accept me….can you look at him? Can you tell him what it’s like inside?”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93346" y="408373"/>
            <a:ext cx="8452892" cy="1155304"/>
          </a:xfrm>
        </p:spPr>
        <p:txBody>
          <a:bodyPr>
            <a:normAutofit fontScale="90000"/>
          </a:bodyPr>
          <a:lstStyle/>
          <a:p>
            <a:r>
              <a:rPr lang="en-US" altLang="zh-TW" sz="3600" dirty="0">
                <a:ea typeface="PMingLiU" charset="0"/>
                <a:cs typeface="PMingLiU" charset="0"/>
              </a:rPr>
              <a:t> </a:t>
            </a:r>
            <a:r>
              <a:rPr lang="en-US" altLang="zh-TW" sz="2900" dirty="0">
                <a:ea typeface="PMingLiU" charset="0"/>
                <a:cs typeface="PMingLiU" charset="0"/>
              </a:rPr>
              <a:t>Directing Contact/Focusing/heightening</a:t>
            </a:r>
            <a:endParaRPr lang="en-US" sz="29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24AD8-A7AC-CD41-8962-1BCFFE201B1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19125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3999" y="260350"/>
            <a:ext cx="8749553" cy="1321024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300" dirty="0">
                <a:cs typeface="Times New Roman" charset="0"/>
              </a:rPr>
              <a:t>self-disclosure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723714"/>
            <a:ext cx="8435975" cy="4873936"/>
          </a:xfrm>
        </p:spPr>
        <p:txBody>
          <a:bodyPr>
            <a:normAutofit/>
          </a:bodyPr>
          <a:lstStyle/>
          <a:p>
            <a:pPr marL="114300" indent="0">
              <a:lnSpc>
                <a:spcPct val="110000"/>
              </a:lnSpc>
              <a:buNone/>
            </a:pPr>
            <a:r>
              <a:rPr lang="en-US" sz="2700" dirty="0"/>
              <a:t>T: “I know you say that you are not angry at her, but every time this issue comes up, I see you tense up and you have an angry tone.  I can understand that you don’t want to be angry, but it feels to me like perhaps you are? If I can sense it, than she can definitely sense it too, and it will affect your relationship.”</a:t>
            </a:r>
          </a:p>
          <a:p>
            <a:pPr marL="114300" indent="0">
              <a:lnSpc>
                <a:spcPct val="110000"/>
              </a:lnSpc>
              <a:buNone/>
            </a:pPr>
            <a:endParaRPr lang="en-US" sz="2700" dirty="0"/>
          </a:p>
          <a:p>
            <a:pPr marL="114300" indent="0">
              <a:lnSpc>
                <a:spcPct val="110000"/>
              </a:lnSpc>
              <a:buNone/>
            </a:pPr>
            <a:r>
              <a:rPr lang="en-US" sz="2700" dirty="0"/>
              <a:t>T:“I know you say it doesn’t hurt anymore, but I can see the pain on your face every time this comes up. I know that this hits a very vulnerable spot for you.”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24AD8-A7AC-CD41-8962-1BCFFE201B1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7870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30624E9-5313-2E45-9884-DFC8EFB5E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029670-0FA3-2340-94C0-7512926B5C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6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455BE-227D-24C9-940A-904D764FB4EA}"/>
              </a:ext>
            </a:extLst>
          </p:cNvPr>
          <p:cNvSpPr txBox="1">
            <a:spLocks/>
          </p:cNvSpPr>
          <p:nvPr/>
        </p:nvSpPr>
        <p:spPr>
          <a:xfrm>
            <a:off x="1609978" y="583615"/>
            <a:ext cx="8929687" cy="88741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3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j-ea"/>
                <a:cs typeface="Times New Roman" pitchFamily="18" charset="0"/>
              </a:rPr>
              <a:t>Couples Therapy involves</a:t>
            </a:r>
          </a:p>
          <a:p>
            <a:pPr marL="0" marR="0" lvl="0" indent="0" algn="ctr" defTabSz="914400" rtl="0" eaLnBrk="1" fontAlgn="auto" latinLnBrk="0" hangingPunct="1">
              <a:lnSpc>
                <a:spcPts val="3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j-ea"/>
                <a:cs typeface="Times New Roman" pitchFamily="18" charset="0"/>
              </a:rPr>
              <a:t>Coaching Clients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AE483D-80D8-088D-AE5C-81F4A64EEDED}"/>
              </a:ext>
            </a:extLst>
          </p:cNvPr>
          <p:cNvSpPr txBox="1"/>
          <p:nvPr/>
        </p:nvSpPr>
        <p:spPr>
          <a:xfrm>
            <a:off x="215154" y="1724850"/>
            <a:ext cx="1166128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Having begun to learn to approach, allow, accept and transform emotional states, the therapist coaches couples to: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Avoid triggering difficult states in each other.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Help partner shift out of protective states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Take breaks to calm or shift states.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Give partners time and space to work out their states.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Practice new positive ways of acting that were previously blocked</a:t>
            </a:r>
            <a:r>
              <a:rPr kumimoji="0" lang="en-CA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.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CA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Offer behavioral interventions. 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CA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Individual therapy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CA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Self soothing exercises 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charset="0"/>
              <a:cs typeface="PMingLiU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1034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B7E8C6A1-7AE6-037F-235F-05F498405D37}"/>
              </a:ext>
            </a:extLst>
          </p:cNvPr>
          <p:cNvSpPr txBox="1">
            <a:spLocks/>
          </p:cNvSpPr>
          <p:nvPr/>
        </p:nvSpPr>
        <p:spPr>
          <a:xfrm>
            <a:off x="1919281" y="385434"/>
            <a:ext cx="8377237" cy="88741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Important Processes at this Stage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A06C4E4-2F33-87CA-FB5C-BFE5A91A9D0A}"/>
              </a:ext>
            </a:extLst>
          </p:cNvPr>
          <p:cNvSpPr txBox="1">
            <a:spLocks noChangeArrowheads="1"/>
          </p:cNvSpPr>
          <p:nvPr/>
        </p:nvSpPr>
        <p:spPr>
          <a:xfrm>
            <a:off x="1495865" y="1350918"/>
            <a:ext cx="9200271" cy="5100266"/>
          </a:xfr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Softening of criticism and blame from the pursuing partner.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Encouraging the distancing partner to reconnect.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Softening of contempt or control by the dominant partner, while encouraging the submitting partner to reassert.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Dominants go one-down and submitters stand up and express their feelings and needs rather than complying.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Blamer no longer attacks, but softens into disclosure, the distancer comes forward, reengages emotionally, and expresses his or her feelings and needs.</a:t>
            </a:r>
          </a:p>
        </p:txBody>
      </p:sp>
    </p:spTree>
    <p:extLst>
      <p:ext uri="{BB962C8B-B14F-4D97-AF65-F5344CB8AC3E}">
        <p14:creationId xmlns:p14="http://schemas.microsoft.com/office/powerpoint/2010/main" val="4764581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207C9083-B03A-DEC4-AF54-5E0929DB2A04}"/>
              </a:ext>
            </a:extLst>
          </p:cNvPr>
          <p:cNvSpPr txBox="1">
            <a:spLocks/>
          </p:cNvSpPr>
          <p:nvPr/>
        </p:nvSpPr>
        <p:spPr>
          <a:xfrm>
            <a:off x="1919281" y="385434"/>
            <a:ext cx="8377237" cy="88741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By the End of STAGE 4...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25FB4-4DEC-A3D8-2640-B4B29624A26A}"/>
              </a:ext>
            </a:extLst>
          </p:cNvPr>
          <p:cNvSpPr txBox="1">
            <a:spLocks/>
          </p:cNvSpPr>
          <p:nvPr/>
        </p:nvSpPr>
        <p:spPr>
          <a:xfrm>
            <a:off x="1684420" y="1295400"/>
            <a:ext cx="8842976" cy="5105400"/>
          </a:xfr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Underlying emotions/heartfelt needs have been expressed, and accepted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Couple is more emotionally engaged with each other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Feel closer and more connected.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Partners are more expressive &amp; responsive to each other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Able to tolerate anxiety ruptures in the bond as they can self-soothe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Stronger self-esteem emerges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Maladaptive, vulnerable feelings have been identified, accessed, soothed, and are being transformed by adaptive feelings</a:t>
            </a:r>
          </a:p>
        </p:txBody>
      </p:sp>
    </p:spTree>
    <p:extLst>
      <p:ext uri="{BB962C8B-B14F-4D97-AF65-F5344CB8AC3E}">
        <p14:creationId xmlns:p14="http://schemas.microsoft.com/office/powerpoint/2010/main" val="29811744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D11EED-0958-4A58-A5EB-9DCF94BFC2E7}"/>
              </a:ext>
            </a:extLst>
          </p:cNvPr>
          <p:cNvSpPr txBox="1"/>
          <p:nvPr/>
        </p:nvSpPr>
        <p:spPr>
          <a:xfrm>
            <a:off x="2692440" y="2321896"/>
            <a:ext cx="68356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Identity &amp; Influence</a:t>
            </a:r>
          </a:p>
        </p:txBody>
      </p:sp>
    </p:spTree>
    <p:extLst>
      <p:ext uri="{BB962C8B-B14F-4D97-AF65-F5344CB8AC3E}">
        <p14:creationId xmlns:p14="http://schemas.microsoft.com/office/powerpoint/2010/main" val="38311436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E14BE-580F-6091-57AF-4BA74672A3CA}"/>
              </a:ext>
            </a:extLst>
          </p:cNvPr>
          <p:cNvSpPr txBox="1">
            <a:spLocks/>
          </p:cNvSpPr>
          <p:nvPr/>
        </p:nvSpPr>
        <p:spPr>
          <a:xfrm>
            <a:off x="2069428" y="385177"/>
            <a:ext cx="8085221" cy="9906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Calibri" charset="0"/>
                <a:ea typeface="+mj-ea"/>
                <a:cs typeface="+mj-cs"/>
              </a:rPr>
              <a:t>Therapeutic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E2480-BD55-1694-23C1-1327A24CF445}"/>
              </a:ext>
            </a:extLst>
          </p:cNvPr>
          <p:cNvSpPr txBox="1">
            <a:spLocks/>
          </p:cNvSpPr>
          <p:nvPr/>
        </p:nvSpPr>
        <p:spPr>
          <a:xfrm>
            <a:off x="1911350" y="1375778"/>
            <a:ext cx="8369300" cy="4915451"/>
          </a:xfr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ts val="2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Consolidating New Interactions</a:t>
            </a:r>
          </a:p>
          <a:p>
            <a:pPr marL="342900" marR="0" lvl="0" indent="-342900" algn="l" defTabSz="914400" rtl="0" eaLnBrk="1" fontAlgn="auto" latinLnBrk="0" hangingPunct="1">
              <a:lnSpc>
                <a:spcPts val="2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Strengthening: positive, nurturing, and validating cycles of interaction.</a:t>
            </a:r>
          </a:p>
          <a:p>
            <a:pPr marL="342900" marR="0" lvl="0" indent="-342900" algn="l" defTabSz="914400" rtl="0" eaLnBrk="1" fontAlgn="auto" latinLnBrk="0" hangingPunct="1">
              <a:lnSpc>
                <a:spcPts val="2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Explore each partner’s positive emotional experiences.</a:t>
            </a:r>
          </a:p>
          <a:p>
            <a:pPr marL="342900" marR="0" lvl="0" indent="-342900" algn="l" defTabSz="914400" rtl="0" eaLnBrk="1" fontAlgn="auto" latinLnBrk="0" hangingPunct="1">
              <a:lnSpc>
                <a:spcPts val="2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Reflect and highlight what is positive and different.</a:t>
            </a:r>
          </a:p>
          <a:p>
            <a:pPr marL="342900" marR="0" lvl="0" indent="-342900" algn="l" defTabSz="914400" rtl="0" eaLnBrk="1" fontAlgn="auto" latinLnBrk="0" hangingPunct="1">
              <a:lnSpc>
                <a:spcPts val="2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Review changes each partner has made: from negative to positive cycle.</a:t>
            </a:r>
          </a:p>
          <a:p>
            <a:pPr marL="342900" marR="0" lvl="0" indent="-342900" algn="l" defTabSz="914400" rtl="0" eaLnBrk="1" fontAlgn="auto" latinLnBrk="0" hangingPunct="1">
              <a:lnSpc>
                <a:spcPts val="2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Encourage the articulation of a new narrative of their relationship and of each partner’s growth by giving examples of their personal and relational growth.</a:t>
            </a:r>
          </a:p>
        </p:txBody>
      </p:sp>
    </p:spTree>
    <p:extLst>
      <p:ext uri="{BB962C8B-B14F-4D97-AF65-F5344CB8AC3E}">
        <p14:creationId xmlns:p14="http://schemas.microsoft.com/office/powerpoint/2010/main" val="8540478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Text Box 2"/>
          <p:cNvSpPr txBox="1">
            <a:spLocks noChangeArrowheads="1"/>
          </p:cNvSpPr>
          <p:nvPr/>
        </p:nvSpPr>
        <p:spPr bwMode="auto">
          <a:xfrm>
            <a:off x="2660755" y="1504245"/>
            <a:ext cx="6888133" cy="2969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The Lead/Follow cycle</a:t>
            </a: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One of the partners is quicker to state needs, picks the movie, the restaurant. </a:t>
            </a: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The other goes along at first, maybe even enjoys not having to think about what he or she wants. </a:t>
            </a: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1226372" y="545487"/>
            <a:ext cx="8494244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Conflict in the Influence Dimension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817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0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0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6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83FAEF-5AFB-1142-8404-7C7792197BBC}"/>
              </a:ext>
            </a:extLst>
          </p:cNvPr>
          <p:cNvSpPr txBox="1"/>
          <p:nvPr/>
        </p:nvSpPr>
        <p:spPr>
          <a:xfrm>
            <a:off x="4540150" y="538025"/>
            <a:ext cx="313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Dominance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43ACF20-ACB9-D44C-ABF9-DE8914E0D60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33935" y="1443702"/>
          <a:ext cx="8065831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645">
                  <a:extLst>
                    <a:ext uri="{9D8B030D-6E8A-4147-A177-3AD203B41FA5}">
                      <a16:colId xmlns:a16="http://schemas.microsoft.com/office/drawing/2014/main" val="2183771566"/>
                    </a:ext>
                  </a:extLst>
                </a:gridCol>
                <a:gridCol w="4239186">
                  <a:extLst>
                    <a:ext uri="{9D8B030D-6E8A-4147-A177-3AD203B41FA5}">
                      <a16:colId xmlns:a16="http://schemas.microsoft.com/office/drawing/2014/main" val="21171134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spc="-100" baseline="0" dirty="0">
                          <a:solidFill>
                            <a:schemeClr val="tx2"/>
                          </a:solidFill>
                        </a:rPr>
                        <a:t>PATTERN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spc="-100" baseline="0" dirty="0">
                          <a:solidFill>
                            <a:schemeClr val="tx2"/>
                          </a:solidFill>
                        </a:rPr>
                        <a:t>EMOTION/NEED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308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spc="-100" baseline="0" dirty="0">
                          <a:solidFill>
                            <a:schemeClr val="tx2"/>
                          </a:solidFill>
                        </a:rPr>
                        <a:t>Over- &amp; under-functioning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spc="-100" baseline="0" dirty="0">
                          <a:solidFill>
                            <a:schemeClr val="tx2"/>
                          </a:solidFill>
                        </a:rPr>
                        <a:t>Fear, Shame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468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spc="-100" baseline="0" dirty="0">
                          <a:solidFill>
                            <a:schemeClr val="tx2"/>
                          </a:solidFill>
                        </a:rPr>
                        <a:t>Lead - Follow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spc="-100" baseline="0" dirty="0">
                          <a:solidFill>
                            <a:schemeClr val="tx2"/>
                          </a:solidFill>
                        </a:rPr>
                        <a:t>Self esteem to be one up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4570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spc="-100" baseline="0" dirty="0">
                          <a:solidFill>
                            <a:schemeClr val="tx2"/>
                          </a:solidFill>
                        </a:rPr>
                        <a:t>Quicker - Reflective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spc="-100" baseline="0" dirty="0">
                          <a:solidFill>
                            <a:schemeClr val="tx2"/>
                          </a:solidFill>
                        </a:rPr>
                        <a:t>Need partner one down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678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spc="-100" baseline="0" dirty="0">
                          <a:solidFill>
                            <a:schemeClr val="tx2"/>
                          </a:solidFill>
                        </a:rPr>
                        <a:t>Define - Defer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spc="-100" baseline="0" dirty="0">
                          <a:solidFill>
                            <a:schemeClr val="tx2"/>
                          </a:solidFill>
                        </a:rPr>
                        <a:t>Need to be right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3137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9768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5007" y="428628"/>
            <a:ext cx="7478124" cy="6096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TW" sz="3600" b="1" dirty="0">
                <a:ea typeface="PMingLiU" pitchFamily="18" charset="-120"/>
              </a:rPr>
              <a:t>Definition of Reality</a:t>
            </a:r>
          </a:p>
        </p:txBody>
      </p:sp>
      <p:sp>
        <p:nvSpPr>
          <p:cNvPr id="183299" name="Text Box 3"/>
          <p:cNvSpPr txBox="1">
            <a:spLocks noChangeArrowheads="1"/>
          </p:cNvSpPr>
          <p:nvPr/>
        </p:nvSpPr>
        <p:spPr bwMode="auto">
          <a:xfrm>
            <a:off x="2421339" y="1437428"/>
            <a:ext cx="7359554" cy="458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The dominant person comes to define reality, controls, over-functions, make all the decision.</a:t>
            </a:r>
          </a:p>
          <a:p>
            <a:pPr marL="457200" marR="0" lvl="0" indent="-457200" algn="l" defTabSz="4572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5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The submissive partner defers feels more insecure, doesn't do, under-functions, follows. </a:t>
            </a:r>
          </a:p>
          <a:p>
            <a:pPr marL="457200" marR="0" lvl="0" indent="-457200" algn="l" defTabSz="4572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5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If challenged or even questioned, the dominant one becomes highly protective of his or her position. </a:t>
            </a:r>
            <a:r>
              <a:rPr kumimoji="0" lang="en-US" altLang="zh-TW" sz="2800" b="1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Being right</a:t>
            </a: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is what matters </a:t>
            </a:r>
          </a:p>
          <a:p>
            <a:pPr marL="0" marR="0" lvl="0" indent="0" algn="l" defTabSz="4572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</a:t>
            </a: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The submissive partner, after years of following, is scared to make decisions and mistakes or produce conflict. Ends up feeling or being  seen as invisible. </a:t>
            </a:r>
          </a:p>
        </p:txBody>
      </p:sp>
    </p:spTree>
    <p:extLst>
      <p:ext uri="{BB962C8B-B14F-4D97-AF65-F5344CB8AC3E}">
        <p14:creationId xmlns:p14="http://schemas.microsoft.com/office/powerpoint/2010/main" val="307459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9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2424753" y="1351702"/>
            <a:ext cx="7397086" cy="3841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Conflict is </a:t>
            </a:r>
            <a:r>
              <a:rPr kumimoji="0" lang="en-US" altLang="zh-TW" sz="2800" b="1" i="1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not</a:t>
            </a: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a problem of </a:t>
            </a:r>
            <a:r>
              <a:rPr kumimoji="0" lang="en-US" altLang="zh-TW" sz="2800" b="1" i="1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communication</a:t>
            </a: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but  often one of coercion</a:t>
            </a:r>
          </a:p>
          <a:p>
            <a:pPr marL="457200" marR="0" lvl="0" indent="-45720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10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After a time, partners begin to realize they have communicated and their partner </a:t>
            </a:r>
            <a:r>
              <a:rPr kumimoji="0" lang="en-US" altLang="zh-TW" sz="2800" b="1" i="1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does understand</a:t>
            </a: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.</a:t>
            </a:r>
          </a:p>
          <a:p>
            <a:pPr marL="457200" marR="0" lvl="0" indent="-45720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10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They realize partner is simply </a:t>
            </a:r>
            <a:r>
              <a:rPr kumimoji="0" lang="en-US" altLang="zh-TW" sz="2800" b="1" i="1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unable</a:t>
            </a: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or unwilling to respond in the right way at the right time. </a:t>
            </a:r>
          </a:p>
          <a:p>
            <a:pPr marL="457200" marR="0" lvl="0" indent="-45720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10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People then begin to try to </a:t>
            </a:r>
            <a:r>
              <a:rPr kumimoji="0" lang="en-US" altLang="zh-TW" sz="2800" b="1" i="1" u="sng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change</a:t>
            </a: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their partners.</a:t>
            </a:r>
          </a:p>
          <a:p>
            <a:pPr marL="457200" marR="0" lvl="0" indent="-45720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10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Partners begin to </a:t>
            </a:r>
            <a:r>
              <a:rPr kumimoji="0" lang="en-US" altLang="zh-TW" sz="2800" b="1" i="1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blame or to withdraw</a:t>
            </a: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in service of these efforts. 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839096" y="523738"/>
            <a:ext cx="964124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       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Coercion: Trying to Change a Partner</a:t>
            </a:r>
          </a:p>
        </p:txBody>
      </p:sp>
    </p:spTree>
    <p:extLst>
      <p:ext uri="{BB962C8B-B14F-4D97-AF65-F5344CB8AC3E}">
        <p14:creationId xmlns:p14="http://schemas.microsoft.com/office/powerpoint/2010/main" val="288074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ext Box 2"/>
          <p:cNvSpPr txBox="1">
            <a:spLocks noChangeArrowheads="1"/>
          </p:cNvSpPr>
          <p:nvPr/>
        </p:nvSpPr>
        <p:spPr bwMode="auto">
          <a:xfrm>
            <a:off x="2424754" y="1379141"/>
            <a:ext cx="7451677" cy="371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Help partners contact their underlying vulnerable </a:t>
            </a:r>
            <a:r>
              <a:rPr kumimoji="0" lang="en-US" altLang="zh-TW" sz="2800" b="1" i="1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attachment - related</a:t>
            </a: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anxiety and sadness. </a:t>
            </a:r>
          </a:p>
          <a:p>
            <a:pPr marL="457200" marR="0" lvl="0" indent="-45720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5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These more vulnerable feelings then replace the anger and contempt and this leads to </a:t>
            </a:r>
            <a:r>
              <a:rPr kumimoji="0" lang="en-US" altLang="zh-TW" sz="2800" b="1" i="1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revealing</a:t>
            </a: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rather than blaming. </a:t>
            </a:r>
          </a:p>
          <a:p>
            <a:pPr marL="457200" marR="0" lvl="0" indent="-45720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5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This will produce a change in how the other experiences and </a:t>
            </a:r>
            <a:r>
              <a:rPr kumimoji="0" lang="en-US" altLang="zh-TW" sz="2800" b="1" i="1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views</a:t>
            </a: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them. </a:t>
            </a:r>
          </a:p>
          <a:p>
            <a:pPr marL="457200" marR="0" lvl="0" indent="-45720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5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This in turn leads to more </a:t>
            </a:r>
            <a:r>
              <a:rPr kumimoji="0" lang="en-US" altLang="zh-TW" sz="2800" b="1" i="1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caring</a:t>
            </a:r>
            <a:r>
              <a:rPr kumimoji="0" lang="en-US" altLang="zh-TW" sz="2800" b="0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responses, rather than withdrawal or counter-attacking. </a:t>
            </a: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613186" y="548927"/>
            <a:ext cx="10054814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</a:t>
            </a:r>
            <a:r>
              <a:rPr kumimoji="0" lang="en-US" altLang="zh-TW" sz="3600" b="1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Conflict Resolution for Attachment Problems</a:t>
            </a:r>
          </a:p>
        </p:txBody>
      </p:sp>
    </p:spTree>
    <p:extLst>
      <p:ext uri="{BB962C8B-B14F-4D97-AF65-F5344CB8AC3E}">
        <p14:creationId xmlns:p14="http://schemas.microsoft.com/office/powerpoint/2010/main" val="292251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0739BDF0-696C-8B43-43AC-717C16ABC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48927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altLang="zh-TW" sz="3600" b="1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More on Identity-related</a:t>
            </a:r>
            <a:endParaRPr kumimoji="0" lang="en-US" altLang="zh-TW" sz="3600" b="1" i="0" u="none" strike="noStrike" kern="1200" cap="none" spc="-5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9BD8CF3B-EEE9-ED49-2C34-6EBF504FD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919" y="1190278"/>
            <a:ext cx="8272463" cy="4765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A6B727">
                  <a:lumMod val="75000"/>
                </a:srgbClr>
              </a:buClr>
              <a:buSzTx/>
              <a:buFont typeface="Arial"/>
              <a:buChar char="•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The dominant person comes to define reality, controls, </a:t>
            </a:r>
            <a:r>
              <a:rPr kumimoji="0" lang="en-US" altLang="zh-TW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overfunctions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, make all the decision.</a:t>
            </a:r>
          </a:p>
          <a:p>
            <a:pPr marL="0" marR="0" lvl="0" indent="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A6B727">
                  <a:lumMod val="75000"/>
                </a:srgbClr>
              </a:buClr>
              <a:buSzTx/>
              <a:buFontTx/>
              <a:buNone/>
              <a:tabLst/>
              <a:defRPr/>
            </a:pP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4A4A4A"/>
              </a:solidFill>
              <a:effectLst/>
              <a:uLnTx/>
              <a:uFillTx/>
              <a:latin typeface="Gill Sans MT" panose="020B0502020104020203"/>
              <a:ea typeface="PMingLiU" charset="0"/>
              <a:cs typeface="PMingLiU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A6B727">
                  <a:lumMod val="75000"/>
                </a:srgbClr>
              </a:buClr>
              <a:buSzTx/>
              <a:buFont typeface="Arial"/>
              <a:buChar char="•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The submissive partner defers feels more insecure, doesn't do much, </a:t>
            </a:r>
            <a:r>
              <a:rPr kumimoji="0" lang="en-US" altLang="zh-TW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underfunctions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, and follows. </a:t>
            </a:r>
          </a:p>
          <a:p>
            <a:pPr marL="0" marR="0" lvl="0" indent="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A6B727">
                  <a:lumMod val="75000"/>
                </a:srgbClr>
              </a:buClr>
              <a:buSzTx/>
              <a:buFontTx/>
              <a:buChar char="•"/>
              <a:tabLst/>
              <a:defRPr/>
            </a:pP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4A4A4A"/>
              </a:solidFill>
              <a:effectLst/>
              <a:uLnTx/>
              <a:uFillTx/>
              <a:latin typeface="Gill Sans MT" panose="020B0502020104020203"/>
              <a:ea typeface="PMingLiU" charset="0"/>
              <a:cs typeface="PMingLiU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A6B727">
                  <a:lumMod val="75000"/>
                </a:srgbClr>
              </a:buClr>
              <a:buSzTx/>
              <a:buFont typeface="Arial"/>
              <a:buChar char="•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If challenged or even questioned, the dominant one becomes highly protective of his or her position. 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Being right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 is what matters. </a:t>
            </a:r>
          </a:p>
          <a:p>
            <a:pPr marL="0" marR="0" lvl="0" indent="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A6B727">
                  <a:lumMod val="75000"/>
                </a:srgbClr>
              </a:buClr>
              <a:buSzTx/>
              <a:buFontTx/>
              <a:buNone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 </a:t>
            </a:r>
          </a:p>
          <a:p>
            <a:pPr marL="342900" marR="0" lvl="0" indent="-3429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A6B727">
                  <a:lumMod val="75000"/>
                </a:srgbClr>
              </a:buClr>
              <a:buSzTx/>
              <a:buFont typeface="Arial"/>
              <a:buChar char="•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The submissive partner, after years of following, is scared to make decisions and mistakes or produce conflict. Ends up feeling or being  seen as invisible. </a:t>
            </a:r>
          </a:p>
        </p:txBody>
      </p:sp>
    </p:spTree>
    <p:extLst>
      <p:ext uri="{BB962C8B-B14F-4D97-AF65-F5344CB8AC3E}">
        <p14:creationId xmlns:p14="http://schemas.microsoft.com/office/powerpoint/2010/main" val="302069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41249" y="1295367"/>
            <a:ext cx="845778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Assume that there is a good reason for the reactive behaviors, look for those reasons and relate them to how they mange disconnection or invalidation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A4A4A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Validate each person’s behavioral and emotional position in the cycle –their behaviors are explainable given the fundamental lens of primary adaptive emotions and attachment and identity needs of EFT.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A4A4A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Always work equally and evenly with both partners during cycle de-escalation.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718C6C-3463-77D3-0E81-39C21D4CBF43}"/>
              </a:ext>
            </a:extLst>
          </p:cNvPr>
          <p:cNvSpPr txBox="1"/>
          <p:nvPr/>
        </p:nvSpPr>
        <p:spPr>
          <a:xfrm>
            <a:off x="1655930" y="465222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Cycle De-escalation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95639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ext Box 2"/>
          <p:cNvSpPr txBox="1">
            <a:spLocks noChangeArrowheads="1"/>
          </p:cNvSpPr>
          <p:nvPr/>
        </p:nvSpPr>
        <p:spPr bwMode="auto">
          <a:xfrm>
            <a:off x="2427034" y="1382552"/>
            <a:ext cx="7367510" cy="4201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The dominant partner needs to find way of feeling </a:t>
            </a:r>
            <a:r>
              <a:rPr kumimoji="0" lang="en-US" altLang="zh-TW" sz="2800" b="1" i="1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adequate </a:t>
            </a: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without having to be right or in control. </a:t>
            </a:r>
          </a:p>
          <a:p>
            <a:pPr marL="457200" marR="0" lvl="0" indent="-45720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10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The submissive partner needs to be able to</a:t>
            </a:r>
            <a:r>
              <a:rPr kumimoji="0" lang="en-US" altLang="zh-TW" sz="2800" b="1" i="1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assert </a:t>
            </a: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and have confidence in own abilities.</a:t>
            </a:r>
          </a:p>
          <a:p>
            <a:pPr marL="457200" marR="0" lvl="0" indent="-45720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10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Expressing underlying fear, shame or hurt or need to be liked will have a very </a:t>
            </a:r>
            <a:r>
              <a:rPr kumimoji="0" lang="en-US" altLang="zh-TW" sz="2800" b="1" i="1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different impact</a:t>
            </a: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 on partner than will expressing destructive rage. </a:t>
            </a:r>
          </a:p>
          <a:p>
            <a:pPr marL="457200" marR="0" lvl="0" indent="-45720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10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Goal is to be </a:t>
            </a:r>
            <a:r>
              <a:rPr kumimoji="0" lang="en-US" altLang="zh-TW" sz="2800" b="1" i="1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effective</a:t>
            </a: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/competent. Right or Happy?</a:t>
            </a:r>
          </a:p>
          <a:p>
            <a:pPr marL="457200" marR="0" lvl="0" indent="-45720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TW" sz="2800" b="0" i="0" u="none" strike="noStrike" kern="1200" cap="none" spc="-10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PMingLiU" pitchFamily="18" charset="-120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Buber “Real communion --- is the opposite of compulsion (power).” 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1688416" y="554589"/>
            <a:ext cx="97039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Conflict Resolution in Dominance Struggles </a:t>
            </a:r>
          </a:p>
        </p:txBody>
      </p:sp>
    </p:spTree>
    <p:extLst>
      <p:ext uri="{BB962C8B-B14F-4D97-AF65-F5344CB8AC3E}">
        <p14:creationId xmlns:p14="http://schemas.microsoft.com/office/powerpoint/2010/main" val="221902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2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E86595C6-EC37-20B8-0AA7-47CDB9F13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8416" y="554589"/>
            <a:ext cx="883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-5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Work with Dominant’s Vulnerability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AA8F8-4474-DD4D-C6A5-D3F9D31E336D}"/>
              </a:ext>
            </a:extLst>
          </p:cNvPr>
          <p:cNvSpPr txBox="1">
            <a:spLocks/>
          </p:cNvSpPr>
          <p:nvPr/>
        </p:nvSpPr>
        <p:spPr>
          <a:xfrm>
            <a:off x="1981200" y="1356363"/>
            <a:ext cx="8229600" cy="4745348"/>
          </a:xfr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571500" marR="0" lvl="0" indent="-457200" algn="l" defTabSz="914400" rtl="0" eaLnBrk="1" fontAlgn="auto" latinLnBrk="0" hangingPunct="1">
              <a:lnSpc>
                <a:spcPts val="2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02ECA3-92B1-8362-9D9A-4D1DCCFC64CD}"/>
              </a:ext>
            </a:extLst>
          </p:cNvPr>
          <p:cNvSpPr txBox="1"/>
          <p:nvPr/>
        </p:nvSpPr>
        <p:spPr>
          <a:xfrm>
            <a:off x="1993216" y="1479748"/>
            <a:ext cx="8229600" cy="4329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Therapeutic Tasks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Getting the dominant partner to express vulnerability.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Expression of shame and fear on the part of the dominant person (about anything).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727">
                  <a:lumMod val="75000"/>
                </a:srgbClr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Creates a softening in the partner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Need to have the other partner experience the dominant’s vulnerability.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Get them to express the  inadequacy and fear that lies beneath their controlling behavior.</a:t>
            </a:r>
          </a:p>
        </p:txBody>
      </p:sp>
    </p:spTree>
    <p:extLst>
      <p:ext uri="{BB962C8B-B14F-4D97-AF65-F5344CB8AC3E}">
        <p14:creationId xmlns:p14="http://schemas.microsoft.com/office/powerpoint/2010/main" val="42267694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62CFDE9-CE8B-45A8-B7CD-83BB78E0D05B}"/>
              </a:ext>
            </a:extLst>
          </p:cNvPr>
          <p:cNvSpPr txBox="1"/>
          <p:nvPr/>
        </p:nvSpPr>
        <p:spPr>
          <a:xfrm>
            <a:off x="1430767" y="552312"/>
            <a:ext cx="8118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Dealing with the Dominant Partner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AF0F5B-91CA-411B-B939-C98D16B5B074}"/>
              </a:ext>
            </a:extLst>
          </p:cNvPr>
          <p:cNvSpPr/>
          <p:nvPr/>
        </p:nvSpPr>
        <p:spPr>
          <a:xfrm>
            <a:off x="1676400" y="1192242"/>
            <a:ext cx="8686800" cy="4688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Validate threat and see clients as doing the best they can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Empathize/Conjecture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Is this having the effect you want?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Do you want to be, right or happy? have a relationship.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Confront in terms of the effect “you’ll lose her/him”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Expose the partner’s fear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Access the dominants fear/protection/defense 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Meet individually</a:t>
            </a:r>
          </a:p>
          <a:p>
            <a:pPr marL="457200" marR="0" lvl="0" indent="-457200" algn="l" defTabSz="4572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Restructure - support partner to stand up for self (takes work) and validate defense and conjecture underlying emotion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TW" sz="2800" b="0" i="0" u="none" strike="noStrike" kern="1200" cap="none" spc="-10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ill Sans MT" panose="020B0502020104020203"/>
                <a:ea typeface="PMingLiU" pitchFamily="18" charset="-120"/>
                <a:cs typeface="+mn-cs"/>
              </a:rPr>
              <a:t>Demonstrate confrontation and boundary setting</a:t>
            </a:r>
          </a:p>
        </p:txBody>
      </p:sp>
    </p:spTree>
    <p:extLst>
      <p:ext uri="{BB962C8B-B14F-4D97-AF65-F5344CB8AC3E}">
        <p14:creationId xmlns:p14="http://schemas.microsoft.com/office/powerpoint/2010/main" val="3457899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2338" y="1369510"/>
            <a:ext cx="8839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Understand the purpose of the negative cycle: cycle is maintained by a search for connection or identity validation and ways of managing the disconnection or invalidation. (Positive frame , destructive behaviors are seeking connection or efforts to have identity validation) 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A4A4A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Reframe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partner’s position in the cycle, using language that captures the underlying positive needs for connecting, and need for validation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A4A4A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82FAE3-8D19-D413-51E3-21A8F2E4BE2A}"/>
              </a:ext>
            </a:extLst>
          </p:cNvPr>
          <p:cNvSpPr txBox="1"/>
          <p:nvPr/>
        </p:nvSpPr>
        <p:spPr>
          <a:xfrm>
            <a:off x="258183" y="465222"/>
            <a:ext cx="11467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Frame Key Emotions in Context of the Cycle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412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95600" y="491558"/>
            <a:ext cx="7121736" cy="831776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4000" dirty="0">
                <a:solidFill>
                  <a:srgbClr val="EF5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PMingLiU" pitchFamily="18" charset="-120"/>
              </a:rPr>
              <a:t> </a:t>
            </a:r>
            <a:r>
              <a:rPr lang="en-US" altLang="zh-TW" sz="4000" dirty="0">
                <a:ea typeface="PMingLiU" pitchFamily="18" charset="-120"/>
              </a:rPr>
              <a:t>Features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1703512" y="1581065"/>
            <a:ext cx="8640960" cy="594928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70000"/>
              </a:lnSpc>
              <a:defRPr/>
            </a:pPr>
            <a:endParaRPr lang="en-US" altLang="zh-TW" sz="2800" b="1" dirty="0">
              <a:latin typeface="Times New Roman" pitchFamily="18" charset="0"/>
              <a:ea typeface="PMingLiU" pitchFamily="18" charset="-120"/>
            </a:endParaRPr>
          </a:p>
          <a:p>
            <a:pPr eaLnBrk="1" hangingPunct="1">
              <a:lnSpc>
                <a:spcPct val="70000"/>
              </a:lnSpc>
              <a:defRPr/>
            </a:pPr>
            <a:r>
              <a:rPr lang="en-US" altLang="zh-TW" sz="2800" b="1" dirty="0">
                <a:latin typeface="Times New Roman" pitchFamily="18" charset="0"/>
                <a:ea typeface="PMingLiU" pitchFamily="18" charset="-120"/>
              </a:rPr>
              <a:t>REPEAT</a:t>
            </a:r>
            <a:r>
              <a:rPr lang="en-US" altLang="zh-TW" sz="2800" dirty="0">
                <a:latin typeface="Times New Roman" pitchFamily="18" charset="0"/>
                <a:ea typeface="PMingLiU" pitchFamily="18" charset="-120"/>
              </a:rPr>
              <a:t> key emotion words &amp; phrases </a:t>
            </a:r>
          </a:p>
          <a:p>
            <a:pPr eaLnBrk="1" hangingPunct="1">
              <a:lnSpc>
                <a:spcPct val="70000"/>
              </a:lnSpc>
              <a:defRPr/>
            </a:pPr>
            <a:endParaRPr lang="en-US" altLang="zh-TW" dirty="0">
              <a:latin typeface="Times New Roman" pitchFamily="18" charset="0"/>
              <a:ea typeface="PMingLiU" pitchFamily="18" charset="-120"/>
            </a:endParaRPr>
          </a:p>
          <a:p>
            <a:pPr eaLnBrk="1" hangingPunct="1">
              <a:lnSpc>
                <a:spcPct val="70000"/>
              </a:lnSpc>
              <a:defRPr/>
            </a:pPr>
            <a:r>
              <a:rPr lang="en-US" altLang="zh-TW" sz="2800" dirty="0">
                <a:latin typeface="Times New Roman" pitchFamily="18" charset="0"/>
                <a:ea typeface="PMingLiU" pitchFamily="18" charset="-120"/>
              </a:rPr>
              <a:t>Use </a:t>
            </a:r>
            <a:r>
              <a:rPr lang="en-US" altLang="zh-TW" sz="2800" b="1" dirty="0">
                <a:latin typeface="Times New Roman" pitchFamily="18" charset="0"/>
                <a:ea typeface="PMingLiU" pitchFamily="18" charset="-120"/>
              </a:rPr>
              <a:t>IMAGES</a:t>
            </a:r>
            <a:r>
              <a:rPr lang="en-US" altLang="zh-TW" sz="2800" dirty="0">
                <a:latin typeface="Times New Roman" pitchFamily="18" charset="0"/>
                <a:ea typeface="PMingLiU" pitchFamily="18" charset="-120"/>
              </a:rPr>
              <a:t> or word pictures</a:t>
            </a:r>
          </a:p>
          <a:p>
            <a:pPr eaLnBrk="1" hangingPunct="1">
              <a:lnSpc>
                <a:spcPct val="70000"/>
              </a:lnSpc>
              <a:defRPr/>
            </a:pPr>
            <a:endParaRPr lang="en-US" altLang="zh-TW" dirty="0">
              <a:latin typeface="Times New Roman" pitchFamily="18" charset="0"/>
              <a:ea typeface="PMingLiU" pitchFamily="18" charset="-120"/>
            </a:endParaRPr>
          </a:p>
          <a:p>
            <a:pPr eaLnBrk="1" hangingPunct="1">
              <a:lnSpc>
                <a:spcPct val="70000"/>
              </a:lnSpc>
              <a:defRPr/>
            </a:pPr>
            <a:r>
              <a:rPr lang="en-US" altLang="zh-TW" sz="2800" dirty="0">
                <a:latin typeface="Times New Roman" pitchFamily="18" charset="0"/>
                <a:ea typeface="PMingLiU" pitchFamily="18" charset="-120"/>
              </a:rPr>
              <a:t>Keep responses </a:t>
            </a:r>
            <a:r>
              <a:rPr lang="en-US" altLang="zh-TW" sz="2800" b="1" dirty="0">
                <a:latin typeface="Times New Roman" pitchFamily="18" charset="0"/>
                <a:ea typeface="PMingLiU" pitchFamily="18" charset="-120"/>
              </a:rPr>
              <a:t>SIMPLE</a:t>
            </a:r>
            <a:r>
              <a:rPr lang="en-US" altLang="zh-TW" sz="2800" dirty="0">
                <a:latin typeface="Times New Roman" pitchFamily="18" charset="0"/>
                <a:ea typeface="PMingLiU" pitchFamily="18" charset="-120"/>
              </a:rPr>
              <a:t> and concise </a:t>
            </a:r>
          </a:p>
          <a:p>
            <a:pPr eaLnBrk="1" hangingPunct="1">
              <a:lnSpc>
                <a:spcPct val="70000"/>
              </a:lnSpc>
              <a:defRPr/>
            </a:pPr>
            <a:endParaRPr lang="en-US" altLang="zh-TW" dirty="0">
              <a:latin typeface="Times New Roman" pitchFamily="18" charset="0"/>
              <a:ea typeface="PMingLiU" pitchFamily="18" charset="-120"/>
            </a:endParaRPr>
          </a:p>
          <a:p>
            <a:pPr eaLnBrk="1" hangingPunct="1">
              <a:lnSpc>
                <a:spcPct val="70000"/>
              </a:lnSpc>
              <a:defRPr/>
            </a:pPr>
            <a:r>
              <a:rPr lang="en-US" altLang="zh-TW" sz="2800" b="1" dirty="0">
                <a:latin typeface="Times New Roman" pitchFamily="18" charset="0"/>
                <a:ea typeface="PMingLiU" pitchFamily="18" charset="-120"/>
              </a:rPr>
              <a:t>SLOW</a:t>
            </a:r>
            <a:r>
              <a:rPr lang="en-US" altLang="zh-TW" sz="2800" dirty="0">
                <a:latin typeface="Times New Roman" pitchFamily="18" charset="0"/>
                <a:ea typeface="PMingLiU" pitchFamily="18" charset="-120"/>
              </a:rPr>
              <a:t> the process of the session/ your speech </a:t>
            </a:r>
          </a:p>
          <a:p>
            <a:pPr eaLnBrk="1" hangingPunct="1">
              <a:lnSpc>
                <a:spcPct val="70000"/>
              </a:lnSpc>
              <a:defRPr/>
            </a:pPr>
            <a:endParaRPr lang="en-US" altLang="zh-TW" dirty="0">
              <a:latin typeface="Times New Roman" pitchFamily="18" charset="0"/>
              <a:ea typeface="PMingLiU" pitchFamily="18" charset="-120"/>
            </a:endParaRPr>
          </a:p>
          <a:p>
            <a:pPr eaLnBrk="1" hangingPunct="1">
              <a:lnSpc>
                <a:spcPct val="70000"/>
              </a:lnSpc>
              <a:defRPr/>
            </a:pPr>
            <a:r>
              <a:rPr lang="en-US" altLang="zh-TW" sz="2800" dirty="0">
                <a:latin typeface="Times New Roman" pitchFamily="18" charset="0"/>
                <a:ea typeface="PMingLiU" pitchFamily="18" charset="-120"/>
              </a:rPr>
              <a:t>Use a </a:t>
            </a:r>
            <a:r>
              <a:rPr lang="en-US" altLang="zh-TW" sz="2800" b="1" dirty="0">
                <a:latin typeface="Times New Roman" pitchFamily="18" charset="0"/>
                <a:ea typeface="PMingLiU" pitchFamily="18" charset="-120"/>
              </a:rPr>
              <a:t>SOFT</a:t>
            </a:r>
            <a:r>
              <a:rPr lang="en-US" altLang="zh-TW" sz="2800" dirty="0">
                <a:latin typeface="Times New Roman" pitchFamily="18" charset="0"/>
                <a:ea typeface="PMingLiU" pitchFamily="18" charset="-120"/>
              </a:rPr>
              <a:t> and soothing tone of voice </a:t>
            </a:r>
          </a:p>
          <a:p>
            <a:pPr eaLnBrk="1" hangingPunct="1">
              <a:lnSpc>
                <a:spcPct val="70000"/>
              </a:lnSpc>
              <a:defRPr/>
            </a:pPr>
            <a:endParaRPr lang="en-US" altLang="zh-TW" dirty="0">
              <a:latin typeface="Times New Roman" pitchFamily="18" charset="0"/>
              <a:ea typeface="PMingLiU" pitchFamily="18" charset="-120"/>
            </a:endParaRPr>
          </a:p>
          <a:p>
            <a:pPr eaLnBrk="1" hangingPunct="1">
              <a:lnSpc>
                <a:spcPct val="70000"/>
              </a:lnSpc>
              <a:defRPr/>
            </a:pPr>
            <a:r>
              <a:rPr lang="en-US" altLang="zh-TW" sz="2800" dirty="0">
                <a:latin typeface="Times New Roman" pitchFamily="18" charset="0"/>
                <a:ea typeface="PMingLiU" pitchFamily="18" charset="-120"/>
              </a:rPr>
              <a:t>Use </a:t>
            </a:r>
            <a:r>
              <a:rPr lang="en-US" altLang="zh-TW" sz="2800" b="1" dirty="0">
                <a:latin typeface="Times New Roman" pitchFamily="18" charset="0"/>
                <a:ea typeface="PMingLiU" pitchFamily="18" charset="-120"/>
              </a:rPr>
              <a:t>CLIENT’S </a:t>
            </a:r>
            <a:r>
              <a:rPr lang="en-US" altLang="zh-TW" sz="2800" dirty="0">
                <a:latin typeface="Times New Roman" pitchFamily="18" charset="0"/>
                <a:ea typeface="PMingLiU" pitchFamily="18" charset="-120"/>
              </a:rPr>
              <a:t>own words/phrases in a supportive and validating way</a:t>
            </a:r>
          </a:p>
          <a:p>
            <a:pPr eaLnBrk="1" hangingPunct="1">
              <a:lnSpc>
                <a:spcPct val="70000"/>
              </a:lnSpc>
              <a:defRPr/>
            </a:pPr>
            <a:endParaRPr lang="en-US" altLang="zh-TW" sz="1900" dirty="0">
              <a:latin typeface="Times New Roman" pitchFamily="18" charset="0"/>
              <a:ea typeface="PMingLiU" pitchFamily="18" charset="-12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24AD8-A7AC-CD41-8962-1BCFFE201B1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9926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828800" y="136526"/>
            <a:ext cx="8610600" cy="59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PMingLiU" charset="0"/>
              <a:cs typeface="PMingLiU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srgbClr val="4A4A4A"/>
              </a:solidFill>
              <a:effectLst/>
              <a:uLnTx/>
              <a:uFillTx/>
              <a:latin typeface="Gill Sans MT" panose="020B0502020104020203"/>
              <a:ea typeface="PMingLiU" charset="0"/>
              <a:cs typeface="PMingLiU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1" i="1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Empathic: </a:t>
            </a:r>
          </a:p>
          <a:p>
            <a:pPr marL="120015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Reflection</a:t>
            </a:r>
          </a:p>
          <a:p>
            <a:pPr marL="120015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Affirmation</a:t>
            </a:r>
          </a:p>
          <a:p>
            <a:pPr marL="120015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Evocation</a:t>
            </a:r>
          </a:p>
          <a:p>
            <a:pPr marL="120015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Exploration</a:t>
            </a:r>
          </a:p>
          <a:p>
            <a:pPr marL="120015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Conjecture</a:t>
            </a:r>
          </a:p>
          <a:p>
            <a:pPr marL="120015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A6B727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Gill Sans MT" panose="020B0502020104020203"/>
                <a:ea typeface="PMingLiU" charset="0"/>
                <a:cs typeface="PMingLiU" charset="0"/>
              </a:rPr>
              <a:t>Interpretation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00897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Stage 3: Major Micro-responses</a:t>
            </a:r>
            <a:br>
              <a:rPr lang="en-US" dirty="0"/>
            </a:br>
            <a:r>
              <a:rPr lang="en-US" dirty="0"/>
              <a:t>empathy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24AD8-A7AC-CD41-8962-1BCFFE201B1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427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394535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Empathic Reflection /understanding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611" y="1723641"/>
            <a:ext cx="10940527" cy="3101983"/>
          </a:xfrm>
        </p:spPr>
        <p:txBody>
          <a:bodyPr>
            <a:noAutofit/>
          </a:bodyPr>
          <a:lstStyle/>
          <a:p>
            <a:pPr marL="342900" lvl="4">
              <a:buClr>
                <a:schemeClr val="accent1"/>
              </a:buClr>
            </a:pPr>
            <a:r>
              <a:rPr lang="en-US" sz="2400" dirty="0">
                <a:cs typeface="Times New Roman"/>
              </a:rPr>
              <a:t>Responses intended to communicate understanding of a client’s immediate experience.</a:t>
            </a:r>
          </a:p>
          <a:p>
            <a:pPr marL="114300" lvl="4" indent="0">
              <a:buClr>
                <a:schemeClr val="accent1"/>
              </a:buClr>
              <a:buNone/>
            </a:pPr>
            <a:endParaRPr lang="en-US" sz="2400" b="1" i="1" dirty="0">
              <a:cs typeface="Times New Roman"/>
            </a:endParaRPr>
          </a:p>
          <a:p>
            <a:pPr marL="342900" lvl="4">
              <a:buClr>
                <a:schemeClr val="accent1"/>
              </a:buClr>
            </a:pPr>
            <a:r>
              <a:rPr lang="en-US" sz="2400" b="1" i="1" dirty="0">
                <a:cs typeface="Times New Roman"/>
              </a:rPr>
              <a:t>Empathic Reflection: </a:t>
            </a:r>
            <a:r>
              <a:rPr lang="en-US" sz="2400" dirty="0">
                <a:cs typeface="Times New Roman"/>
              </a:rPr>
              <a:t>Communicates what’s most poignant or central.</a:t>
            </a:r>
          </a:p>
          <a:p>
            <a:pPr marL="114300" indent="0">
              <a:buNone/>
            </a:pPr>
            <a:endParaRPr lang="en-US" sz="2400" dirty="0"/>
          </a:p>
          <a:p>
            <a:pPr lvl="1">
              <a:buClr>
                <a:schemeClr val="accent1"/>
              </a:buClr>
              <a:buFont typeface="Wingdings" charset="2"/>
              <a:buChar char="Ø"/>
            </a:pPr>
            <a:r>
              <a:rPr lang="en-US" sz="2400" dirty="0"/>
              <a:t>C: “There is just a feeling of I am unable to cope with what she is doing….with her emotions”.</a:t>
            </a:r>
          </a:p>
          <a:p>
            <a:pPr lvl="1">
              <a:buClr>
                <a:schemeClr val="accent1"/>
              </a:buClr>
              <a:buFont typeface="Wingdings" charset="2"/>
              <a:buChar char="Ø"/>
            </a:pPr>
            <a:endParaRPr lang="en-US" sz="2400" dirty="0"/>
          </a:p>
          <a:p>
            <a:pPr lvl="1">
              <a:buClr>
                <a:schemeClr val="accent1"/>
              </a:buClr>
              <a:buFont typeface="Wingdings" charset="2"/>
              <a:buChar char="Ø"/>
            </a:pPr>
            <a:r>
              <a:rPr lang="en-US" sz="2400" dirty="0"/>
              <a:t>T: “So, it’s like I don’t know how to handle this….you feel overwhelmed, and you pull away…”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24AD8-A7AC-CD41-8962-1BCFFE201B1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2107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31136" y="523627"/>
            <a:ext cx="7729728" cy="1188720"/>
          </a:xfrm>
          <a:solidFill>
            <a:schemeClr val="bg1"/>
          </a:solidFill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/>
            <a:r>
              <a:rPr lang="en-US" spc="-100" dirty="0">
                <a:cs typeface="Times New Roman"/>
              </a:rPr>
              <a:t>Empathic Affirmation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B73758-DF82-4B28-8176-DDC1DD4C1144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50128" y="1437042"/>
            <a:ext cx="8417690" cy="4908550"/>
          </a:xfrm>
        </p:spPr>
        <p:txBody>
          <a:bodyPr>
            <a:normAutofit/>
          </a:bodyPr>
          <a:lstStyle/>
          <a:p>
            <a:pPr marL="0" lvl="2" indent="0">
              <a:lnSpc>
                <a:spcPct val="80000"/>
              </a:lnSpc>
              <a:spcBef>
                <a:spcPts val="1200"/>
              </a:spcBef>
              <a:buClr>
                <a:schemeClr val="bg1"/>
              </a:buClr>
              <a:buNone/>
            </a:pPr>
            <a:endParaRPr lang="en-US" sz="2800" dirty="0">
              <a:latin typeface="Times New Roman"/>
              <a:cs typeface="Times New Roman"/>
            </a:endParaRPr>
          </a:p>
          <a:p>
            <a:pPr marL="457200" lvl="2" indent="-457200">
              <a:lnSpc>
                <a:spcPct val="80000"/>
              </a:lnSpc>
              <a:spcBef>
                <a:spcPts val="1200"/>
              </a:spcBef>
              <a:buClr>
                <a:schemeClr val="accent1"/>
              </a:buClr>
            </a:pPr>
            <a:r>
              <a:rPr lang="en-US" sz="2800" dirty="0">
                <a:cs typeface="Times New Roman"/>
              </a:rPr>
              <a:t>This response validates the client’s experience. </a:t>
            </a:r>
          </a:p>
          <a:p>
            <a:pPr marL="457200" lvl="2" indent="-457200">
              <a:lnSpc>
                <a:spcPct val="80000"/>
              </a:lnSpc>
              <a:spcBef>
                <a:spcPts val="1200"/>
              </a:spcBef>
              <a:buClr>
                <a:schemeClr val="accent1"/>
              </a:buClr>
            </a:pPr>
            <a:r>
              <a:rPr lang="en-US" sz="2800" dirty="0">
                <a:cs typeface="Times New Roman"/>
              </a:rPr>
              <a:t>Examples:</a:t>
            </a:r>
          </a:p>
          <a:p>
            <a:pPr marL="950595" lvl="4" indent="-457200">
              <a:lnSpc>
                <a:spcPct val="80000"/>
              </a:lnSpc>
              <a:spcBef>
                <a:spcPts val="1200"/>
              </a:spcBef>
              <a:buClr>
                <a:schemeClr val="accent1"/>
              </a:buClr>
              <a:buFont typeface="Wingdings" charset="2"/>
              <a:buChar char="Ø"/>
            </a:pPr>
            <a:r>
              <a:rPr lang="en-US" sz="2600" dirty="0">
                <a:cs typeface="Times New Roman"/>
              </a:rPr>
              <a:t>“</a:t>
            </a:r>
            <a:r>
              <a:rPr lang="en-US" sz="2600" b="1" i="1" dirty="0">
                <a:cs typeface="Times New Roman"/>
              </a:rPr>
              <a:t>No wonder</a:t>
            </a:r>
            <a:r>
              <a:rPr lang="en-US" sz="2600" dirty="0">
                <a:cs typeface="Times New Roman"/>
              </a:rPr>
              <a:t>” you feel so ________ given your experience of __________.</a:t>
            </a:r>
          </a:p>
          <a:p>
            <a:pPr marL="950595" lvl="4" indent="-457200">
              <a:lnSpc>
                <a:spcPct val="80000"/>
              </a:lnSpc>
              <a:spcBef>
                <a:spcPts val="1200"/>
              </a:spcBef>
              <a:buClr>
                <a:schemeClr val="accent1"/>
              </a:buClr>
              <a:buFont typeface="Wingdings" charset="2"/>
              <a:buChar char="Ø"/>
            </a:pPr>
            <a:r>
              <a:rPr lang="en-US" sz="2600" dirty="0">
                <a:cs typeface="Times New Roman"/>
              </a:rPr>
              <a:t>“It </a:t>
            </a:r>
            <a:r>
              <a:rPr lang="en-US" sz="2600" b="1" i="1" dirty="0">
                <a:cs typeface="Times New Roman"/>
              </a:rPr>
              <a:t>makes sense</a:t>
            </a:r>
            <a:r>
              <a:rPr lang="en-US" sz="2600" b="1" dirty="0">
                <a:cs typeface="Times New Roman"/>
              </a:rPr>
              <a:t> </a:t>
            </a:r>
            <a:r>
              <a:rPr lang="en-US" sz="2600" dirty="0">
                <a:cs typeface="Times New Roman"/>
              </a:rPr>
              <a:t>that you feel this way”</a:t>
            </a:r>
          </a:p>
          <a:p>
            <a:pPr marL="950595" lvl="4" indent="-457200">
              <a:lnSpc>
                <a:spcPct val="80000"/>
              </a:lnSpc>
              <a:spcBef>
                <a:spcPts val="1200"/>
              </a:spcBef>
              <a:buClr>
                <a:schemeClr val="accent1"/>
              </a:buClr>
              <a:buFont typeface="Wingdings" charset="2"/>
              <a:buChar char="Ø"/>
            </a:pPr>
            <a:r>
              <a:rPr lang="en-US" sz="2600" dirty="0">
                <a:cs typeface="Times New Roman"/>
              </a:rPr>
              <a:t>“It’s </a:t>
            </a:r>
            <a:r>
              <a:rPr lang="en-US" sz="2600" b="1" i="1" dirty="0">
                <a:cs typeface="Times New Roman"/>
              </a:rPr>
              <a:t>not surprising</a:t>
            </a:r>
            <a:r>
              <a:rPr lang="en-US" sz="2600" b="1" dirty="0">
                <a:cs typeface="Times New Roman"/>
              </a:rPr>
              <a:t> </a:t>
            </a:r>
            <a:r>
              <a:rPr lang="en-US" sz="2600" dirty="0">
                <a:cs typeface="Times New Roman"/>
              </a:rPr>
              <a:t>you feel this way, </a:t>
            </a:r>
            <a:r>
              <a:rPr lang="en-US" sz="2600" b="1" i="1" dirty="0">
                <a:cs typeface="Times New Roman"/>
              </a:rPr>
              <a:t>given what you experienced”</a:t>
            </a:r>
          </a:p>
          <a:p>
            <a:pPr marL="0" lvl="2" indent="0">
              <a:lnSpc>
                <a:spcPct val="80000"/>
              </a:lnSpc>
              <a:spcBef>
                <a:spcPts val="1200"/>
              </a:spcBef>
              <a:buClr>
                <a:schemeClr val="bg1"/>
              </a:buClr>
              <a:buNone/>
            </a:pP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75309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4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4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4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84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4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4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84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4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4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84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4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4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84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84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4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48348" y="441064"/>
            <a:ext cx="7712516" cy="903642"/>
          </a:xfrm>
          <a:solidFill>
            <a:schemeClr val="bg1"/>
          </a:solidFill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/>
            <a:r>
              <a:rPr lang="en-US" spc="-100" dirty="0">
                <a:cs typeface="Times New Roman"/>
              </a:rPr>
              <a:t>Empathic Evocation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B73758-DF82-4B28-8176-DDC1DD4C1144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11680" y="1775011"/>
            <a:ext cx="7873626" cy="4593913"/>
          </a:xfrm>
        </p:spPr>
        <p:txBody>
          <a:bodyPr>
            <a:normAutofit/>
          </a:bodyPr>
          <a:lstStyle/>
          <a:p>
            <a:pPr marL="0" indent="0">
              <a:buClr>
                <a:schemeClr val="bg1"/>
              </a:buClr>
              <a:buNone/>
            </a:pPr>
            <a:endParaRPr lang="en-US" dirty="0">
              <a:latin typeface="Times New Roman"/>
              <a:cs typeface="Times New Roman"/>
            </a:endParaRP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sz="2600" dirty="0">
                <a:cs typeface="Times New Roman"/>
              </a:rPr>
              <a:t>Communicate empathy using metaphors, imagery, and poetic language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sz="2600" dirty="0">
                <a:cs typeface="Times New Roman"/>
              </a:rPr>
              <a:t>Intention is to evoke</a:t>
            </a:r>
          </a:p>
          <a:p>
            <a:pPr marL="114300" indent="0">
              <a:lnSpc>
                <a:spcPct val="110000"/>
              </a:lnSpc>
              <a:buNone/>
            </a:pPr>
            <a:endParaRPr lang="en-US" sz="2400" dirty="0">
              <a:cs typeface="Times New Roman"/>
            </a:endParaRPr>
          </a:p>
          <a:p>
            <a:pPr marL="890905" lvl="1" indent="-457200">
              <a:lnSpc>
                <a:spcPct val="110000"/>
              </a:lnSpc>
              <a:buClr>
                <a:schemeClr val="accent1"/>
              </a:buClr>
              <a:buFont typeface="Wingdings" charset="2"/>
              <a:buChar char="Ø"/>
            </a:pPr>
            <a:r>
              <a:rPr lang="en-US" sz="2400" dirty="0" err="1">
                <a:cs typeface="Times New Roman"/>
              </a:rPr>
              <a:t>Eg</a:t>
            </a:r>
            <a:r>
              <a:rPr lang="en-US" sz="2400" dirty="0">
                <a:cs typeface="Times New Roman"/>
              </a:rPr>
              <a:t>.   </a:t>
            </a:r>
            <a:r>
              <a:rPr lang="en-US" sz="2400" u="sng" dirty="0">
                <a:cs typeface="Times New Roman"/>
              </a:rPr>
              <a:t>Client:</a:t>
            </a:r>
            <a:r>
              <a:rPr lang="en-US" sz="2400" dirty="0">
                <a:cs typeface="Times New Roman"/>
              </a:rPr>
              <a:t> “I feel so lost.”</a:t>
            </a:r>
          </a:p>
          <a:p>
            <a:pPr marL="890905" lvl="1" indent="-457200">
              <a:lnSpc>
                <a:spcPct val="110000"/>
              </a:lnSpc>
              <a:buClr>
                <a:schemeClr val="accent1"/>
              </a:buClr>
              <a:buFont typeface="Wingdings" charset="2"/>
              <a:buChar char="Ø"/>
            </a:pPr>
            <a:r>
              <a:rPr lang="en-US" sz="2400" dirty="0">
                <a:cs typeface="Times New Roman"/>
              </a:rPr>
              <a:t>	</a:t>
            </a:r>
            <a:r>
              <a:rPr lang="en-US" sz="2400" u="sng" dirty="0">
                <a:cs typeface="Times New Roman"/>
              </a:rPr>
              <a:t>Therapist:</a:t>
            </a:r>
            <a:r>
              <a:rPr lang="en-US" sz="2400" dirty="0">
                <a:cs typeface="Times New Roman"/>
              </a:rPr>
              <a:t> “It’s like you’re in a dark room searching around and no one is there.”</a:t>
            </a:r>
          </a:p>
          <a:p>
            <a:pPr marL="136525" indent="0">
              <a:lnSpc>
                <a:spcPct val="110000"/>
              </a:lnSpc>
              <a:buNone/>
            </a:pPr>
            <a:r>
              <a:rPr lang="en-US" sz="2400" dirty="0">
                <a:cs typeface="Times New Roman"/>
              </a:rPr>
              <a:t>        </a:t>
            </a:r>
          </a:p>
          <a:p>
            <a:pPr marL="457200" indent="-457200">
              <a:buClr>
                <a:schemeClr val="bg1"/>
              </a:buClr>
              <a:buFont typeface="Wingdings" charset="2"/>
              <a:buChar char="§"/>
            </a:pP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alpha val="7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3781771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Colis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2060</Words>
  <Application>Microsoft Macintosh PowerPoint</Application>
  <PresentationFormat>Widescreen</PresentationFormat>
  <Paragraphs>269</Paragraphs>
  <Slides>32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PMingLiU</vt:lpstr>
      <vt:lpstr>PMingLiU</vt:lpstr>
      <vt:lpstr>Arial</vt:lpstr>
      <vt:lpstr>Calibri</vt:lpstr>
      <vt:lpstr>Gill Sans MT</vt:lpstr>
      <vt:lpstr>Times New Roman</vt:lpstr>
      <vt:lpstr>Wingdings</vt:lpstr>
      <vt:lpstr>Colis</vt:lpstr>
      <vt:lpstr>De-escalating Cycle/Working with Reactivity</vt:lpstr>
      <vt:lpstr>PowerPoint Presentation</vt:lpstr>
      <vt:lpstr>PowerPoint Presentation</vt:lpstr>
      <vt:lpstr>PowerPoint Presentation</vt:lpstr>
      <vt:lpstr> Features</vt:lpstr>
      <vt:lpstr>Stage 3: Major Micro-responses empathy</vt:lpstr>
      <vt:lpstr>Empathic Reflection /understanding</vt:lpstr>
      <vt:lpstr>Empathic Affirmation</vt:lpstr>
      <vt:lpstr>Empathic Evocation</vt:lpstr>
      <vt:lpstr> Empathic Exploration </vt:lpstr>
      <vt:lpstr>EmpathiC Conjecture </vt:lpstr>
      <vt:lpstr>Empathic Conjecture</vt:lpstr>
      <vt:lpstr>EmpathiC Conjecture </vt:lpstr>
      <vt:lpstr>Fit Question</vt:lpstr>
      <vt:lpstr>Empathic conjecture/interpretation</vt:lpstr>
      <vt:lpstr>Empathy: Searching Edge of Awareness</vt:lpstr>
      <vt:lpstr> Directing Contact/Focusing/heightening</vt:lpstr>
      <vt:lpstr>self-disclosure</vt:lpstr>
      <vt:lpstr>Stage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Definition of Reality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De-escalating Cycle/Working with Reactivity</dc:title>
  <dc:creator>Microsoft Office User</dc:creator>
  <cp:lastModifiedBy>Microsoft Office User</cp:lastModifiedBy>
  <cp:revision>1</cp:revision>
  <dcterms:created xsi:type="dcterms:W3CDTF">2025-08-13T21:43:19Z</dcterms:created>
  <dcterms:modified xsi:type="dcterms:W3CDTF">2025-08-13T21:44:21Z</dcterms:modified>
</cp:coreProperties>
</file>