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1"/>
  </p:notesMasterIdLst>
  <p:sldIdLst>
    <p:sldId id="1915" r:id="rId2"/>
    <p:sldId id="1215" r:id="rId3"/>
    <p:sldId id="1084" r:id="rId4"/>
    <p:sldId id="1529" r:id="rId5"/>
    <p:sldId id="1085" r:id="rId6"/>
    <p:sldId id="1528" r:id="rId7"/>
    <p:sldId id="1086" r:id="rId8"/>
    <p:sldId id="1949" r:id="rId9"/>
    <p:sldId id="1950" r:id="rId10"/>
    <p:sldId id="1862" r:id="rId11"/>
    <p:sldId id="1048" r:id="rId12"/>
    <p:sldId id="1054" r:id="rId13"/>
    <p:sldId id="1055" r:id="rId14"/>
    <p:sldId id="1052" r:id="rId15"/>
    <p:sldId id="1952" r:id="rId16"/>
    <p:sldId id="1951" r:id="rId17"/>
    <p:sldId id="1056" r:id="rId18"/>
    <p:sldId id="1057" r:id="rId19"/>
    <p:sldId id="1953" r:id="rId20"/>
    <p:sldId id="1954" r:id="rId21"/>
    <p:sldId id="1955" r:id="rId22"/>
    <p:sldId id="1079" r:id="rId23"/>
    <p:sldId id="1080" r:id="rId24"/>
    <p:sldId id="1081" r:id="rId25"/>
    <p:sldId id="1082" r:id="rId26"/>
    <p:sldId id="1083" r:id="rId27"/>
    <p:sldId id="1091" r:id="rId28"/>
    <p:sldId id="734" r:id="rId29"/>
    <p:sldId id="1846" r:id="rId30"/>
    <p:sldId id="1155" r:id="rId31"/>
    <p:sldId id="960" r:id="rId32"/>
    <p:sldId id="786" r:id="rId33"/>
    <p:sldId id="787" r:id="rId34"/>
    <p:sldId id="788" r:id="rId35"/>
    <p:sldId id="790" r:id="rId36"/>
    <p:sldId id="791" r:id="rId37"/>
    <p:sldId id="792" r:id="rId38"/>
    <p:sldId id="430" r:id="rId39"/>
    <p:sldId id="711"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8641"/>
    <p:restoredTop sz="96341"/>
  </p:normalViewPr>
  <p:slideViewPr>
    <p:cSldViewPr snapToGrid="0" snapToObjects="1">
      <p:cViewPr varScale="1">
        <p:scale>
          <a:sx n="123" d="100"/>
          <a:sy n="123" d="100"/>
        </p:scale>
        <p:origin x="552" y="184"/>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FEE92B-A645-2446-801F-30586BFFEA6C}" type="datetimeFigureOut">
              <a:rPr lang="en-US" smtClean="0"/>
              <a:t>8/13/25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29200E-4574-C24A-8421-EF95F671B905}" type="slidenum">
              <a:rPr lang="en-US" smtClean="0"/>
              <a:t>‹#›</a:t>
            </a:fld>
            <a:endParaRPr lang="en-US"/>
          </a:p>
        </p:txBody>
      </p:sp>
    </p:spTree>
    <p:extLst>
      <p:ext uri="{BB962C8B-B14F-4D97-AF65-F5344CB8AC3E}">
        <p14:creationId xmlns:p14="http://schemas.microsoft.com/office/powerpoint/2010/main" val="1602165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a:ln/>
        </p:spPr>
      </p:sp>
      <p:sp>
        <p:nvSpPr>
          <p:cNvPr id="100355"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a:lnSpc>
                <a:spcPct val="110000"/>
              </a:lnSpc>
            </a:pPr>
            <a:r>
              <a:rPr lang="en-CA" dirty="0">
                <a:latin typeface="Times New Roman" charset="0"/>
              </a:rPr>
              <a:t>--can be use in any stage</a:t>
            </a:r>
          </a:p>
          <a:p>
            <a:pPr>
              <a:lnSpc>
                <a:spcPct val="110000"/>
              </a:lnSpc>
            </a:pPr>
            <a:r>
              <a:rPr lang="en-CA" dirty="0">
                <a:latin typeface="Times New Roman" charset="0"/>
              </a:rPr>
              <a:t>--Noticing (awareness)</a:t>
            </a:r>
            <a:r>
              <a:rPr lang="en-CA" baseline="0" dirty="0">
                <a:latin typeface="Times New Roman" charset="0"/>
              </a:rPr>
              <a:t> or Practicing</a:t>
            </a:r>
            <a:endParaRPr lang="en-US" dirty="0"/>
          </a:p>
          <a:p>
            <a:endParaRPr lang="en-CA" u="none" strike="sngStrike" dirty="0">
              <a:latin typeface="Times New Roman" charset="0"/>
            </a:endParaRPr>
          </a:p>
        </p:txBody>
      </p:sp>
      <p:sp>
        <p:nvSpPr>
          <p:cNvPr id="100356"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6FD84E9D-44D3-D544-AA6F-A6CAD678C7A9}" type="slidenum">
              <a:rPr kumimoji="0" lang="zh-TW" altLang="en-US" sz="1200" b="0" i="0" u="none" strike="noStrike" kern="1200" cap="none" spc="0" normalizeH="0" baseline="0" noProof="0">
                <a:ln>
                  <a:noFill/>
                </a:ln>
                <a:solidFill>
                  <a:prstClr val="black"/>
                </a:solidFill>
                <a:effectLst/>
                <a:uLnTx/>
                <a:uFillTx/>
                <a:latin typeface="Times New Roman" charset="0"/>
                <a:ea typeface="PMingLiU" charset="0"/>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altLang="zh-TW" sz="1200" b="0" i="0" u="none" strike="noStrike" kern="1200" cap="none" spc="0" normalizeH="0" baseline="0" noProof="0">
              <a:ln>
                <a:noFill/>
              </a:ln>
              <a:solidFill>
                <a:prstClr val="black"/>
              </a:solidFill>
              <a:effectLst/>
              <a:uLnTx/>
              <a:uFillTx/>
              <a:latin typeface="Times New Roman" charset="0"/>
              <a:ea typeface="PMingLiU" charset="0"/>
              <a:cs typeface="+mn-cs"/>
            </a:endParaRPr>
          </a:p>
        </p:txBody>
      </p:sp>
    </p:spTree>
    <p:extLst>
      <p:ext uri="{BB962C8B-B14F-4D97-AF65-F5344CB8AC3E}">
        <p14:creationId xmlns:p14="http://schemas.microsoft.com/office/powerpoint/2010/main" val="474443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Slide Image Placeholder 1"/>
          <p:cNvSpPr>
            <a:spLocks noGrp="1" noRot="1" noChangeAspect="1" noTextEdit="1"/>
          </p:cNvSpPr>
          <p:nvPr>
            <p:ph type="sldImg"/>
          </p:nvPr>
        </p:nvSpPr>
        <p:spPr>
          <a:ln/>
        </p:spPr>
      </p:sp>
      <p:sp>
        <p:nvSpPr>
          <p:cNvPr id="114690" name="Notes Placeholder 2"/>
          <p:cNvSpPr>
            <a:spLocks noGrp="1"/>
          </p:cNvSpPr>
          <p:nvPr>
            <p:ph type="body" idx="1"/>
          </p:nvPr>
        </p:nvSpPr>
        <p:spPr>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CA">
              <a:latin typeface="Times New Roman" charset="0"/>
            </a:endParaRPr>
          </a:p>
        </p:txBody>
      </p:sp>
      <p:sp>
        <p:nvSpPr>
          <p:cNvPr id="114691"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31B11EF6-A2FF-CF42-8EE9-60E075DD22CE}" type="slidenum">
              <a:rPr kumimoji="0" lang="en-US" sz="1200" b="0" i="0" u="none" strike="noStrike" kern="1200" cap="none" spc="0" normalizeH="0" baseline="0" noProof="0">
                <a:ln>
                  <a:noFill/>
                </a:ln>
                <a:solidFill>
                  <a:prstClr val="black"/>
                </a:solidFill>
                <a:effectLst/>
                <a:uLnTx/>
                <a:uFillTx/>
                <a:latin typeface="Calibri" charset="0"/>
                <a:ea typeface="ＭＳ Ｐゴシック" charset="0"/>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charset="0"/>
              <a:ea typeface="ＭＳ Ｐゴシック" charset="0"/>
            </a:endParaRPr>
          </a:p>
        </p:txBody>
      </p:sp>
    </p:spTree>
    <p:extLst>
      <p:ext uri="{BB962C8B-B14F-4D97-AF65-F5344CB8AC3E}">
        <p14:creationId xmlns:p14="http://schemas.microsoft.com/office/powerpoint/2010/main" val="2390658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Slide Image Placeholder 1"/>
          <p:cNvSpPr>
            <a:spLocks noGrp="1" noRot="1" noChangeAspect="1" noTextEdit="1"/>
          </p:cNvSpPr>
          <p:nvPr>
            <p:ph type="sldImg"/>
          </p:nvPr>
        </p:nvSpPr>
        <p:spPr>
          <a:ln/>
        </p:spPr>
      </p:sp>
      <p:sp>
        <p:nvSpPr>
          <p:cNvPr id="108546" name="Notes Placeholder 2"/>
          <p:cNvSpPr>
            <a:spLocks noGrp="1"/>
          </p:cNvSpPr>
          <p:nvPr>
            <p:ph type="body" idx="1"/>
          </p:nvPr>
        </p:nvSpPr>
        <p:spPr>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CA" dirty="0">
                <a:latin typeface="Times New Roman" charset="0"/>
              </a:rPr>
              <a:t>--YOU</a:t>
            </a:r>
            <a:r>
              <a:rPr lang="en-CA" baseline="0" dirty="0">
                <a:latin typeface="Times New Roman" charset="0"/>
              </a:rPr>
              <a:t> CAN’T LEAVE A PLACE UNTIL YOU ARRIVE</a:t>
            </a:r>
            <a:endParaRPr lang="en-CA" dirty="0">
              <a:latin typeface="Times New Roman" charset="0"/>
            </a:endParaRPr>
          </a:p>
        </p:txBody>
      </p:sp>
      <p:sp>
        <p:nvSpPr>
          <p:cNvPr id="10854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A3385A74-2672-0B44-A53B-0CC87BF074EE}" type="slidenum">
              <a:rPr kumimoji="0" lang="en-US" sz="1200" b="0" i="0" u="none" strike="noStrike" kern="1200" cap="none" spc="0" normalizeH="0" baseline="0" noProof="0">
                <a:ln>
                  <a:noFill/>
                </a:ln>
                <a:solidFill>
                  <a:prstClr val="black"/>
                </a:solidFill>
                <a:effectLst/>
                <a:uLnTx/>
                <a:uFillTx/>
                <a:latin typeface="Calibri" charset="0"/>
                <a:ea typeface="ＭＳ Ｐゴシック" charset="0"/>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charset="0"/>
              <a:ea typeface="ＭＳ Ｐゴシック" charset="0"/>
            </a:endParaRPr>
          </a:p>
        </p:txBody>
      </p:sp>
    </p:spTree>
    <p:extLst>
      <p:ext uri="{BB962C8B-B14F-4D97-AF65-F5344CB8AC3E}">
        <p14:creationId xmlns:p14="http://schemas.microsoft.com/office/powerpoint/2010/main" val="27564871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Slide Image Placeholder 1"/>
          <p:cNvSpPr>
            <a:spLocks noGrp="1" noRot="1" noChangeAspect="1" noTextEdit="1"/>
          </p:cNvSpPr>
          <p:nvPr>
            <p:ph type="sldImg"/>
          </p:nvPr>
        </p:nvSpPr>
        <p:spPr>
          <a:ln/>
        </p:spPr>
      </p:sp>
      <p:sp>
        <p:nvSpPr>
          <p:cNvPr id="155650" name="Notes Placeholder 2"/>
          <p:cNvSpPr>
            <a:spLocks noGrp="1"/>
          </p:cNvSpPr>
          <p:nvPr>
            <p:ph type="body" idx="1"/>
          </p:nvPr>
        </p:nvSpPr>
        <p:spPr>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CA">
              <a:latin typeface="Times New Roman" charset="0"/>
            </a:endParaRPr>
          </a:p>
        </p:txBody>
      </p:sp>
      <p:sp>
        <p:nvSpPr>
          <p:cNvPr id="15565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1B6D9F04-B9C9-5444-B4F6-ACE9014E9BD0}" type="slidenum">
              <a:rPr kumimoji="0" lang="en-US" sz="1200" b="0" i="0" u="none" strike="noStrike" kern="1200" cap="none" spc="0" normalizeH="0" baseline="0" noProof="0">
                <a:ln>
                  <a:noFill/>
                </a:ln>
                <a:solidFill>
                  <a:prstClr val="black"/>
                </a:solidFill>
                <a:effectLst/>
                <a:uLnTx/>
                <a:uFillTx/>
                <a:latin typeface="Times New Roman" charset="0"/>
                <a:ea typeface="PMingLiU" charset="0"/>
                <a:cs typeface="PMingLiU" charset="0"/>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Times New Roman" charset="0"/>
              <a:ea typeface="PMingLiU" charset="0"/>
              <a:cs typeface="PMingLiU" charset="0"/>
            </a:endParaRPr>
          </a:p>
        </p:txBody>
      </p:sp>
    </p:spTree>
    <p:extLst>
      <p:ext uri="{BB962C8B-B14F-4D97-AF65-F5344CB8AC3E}">
        <p14:creationId xmlns:p14="http://schemas.microsoft.com/office/powerpoint/2010/main" val="22909111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Slide Image Placeholder 1"/>
          <p:cNvSpPr>
            <a:spLocks noGrp="1" noRot="1" noChangeAspect="1" noTextEdit="1"/>
          </p:cNvSpPr>
          <p:nvPr>
            <p:ph type="sldImg"/>
          </p:nvPr>
        </p:nvSpPr>
        <p:spPr>
          <a:ln/>
        </p:spPr>
      </p:sp>
      <p:sp>
        <p:nvSpPr>
          <p:cNvPr id="153602" name="Notes Placeholder 2"/>
          <p:cNvSpPr>
            <a:spLocks noGrp="1"/>
          </p:cNvSpPr>
          <p:nvPr>
            <p:ph type="body" idx="1"/>
          </p:nvPr>
        </p:nvSpPr>
        <p:spPr>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CA">
              <a:latin typeface="Times New Roman" charset="0"/>
            </a:endParaRPr>
          </a:p>
        </p:txBody>
      </p:sp>
      <p:sp>
        <p:nvSpPr>
          <p:cNvPr id="153603"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0CC75CA7-8DAC-6942-93C7-683DB025B975}" type="slidenum">
              <a:rPr kumimoji="0" lang="en-US" sz="1200" b="0" i="0" u="none" strike="noStrike" kern="1200" cap="none" spc="0" normalizeH="0" baseline="0" noProof="0">
                <a:ln>
                  <a:noFill/>
                </a:ln>
                <a:solidFill>
                  <a:prstClr val="black"/>
                </a:solidFill>
                <a:effectLst/>
                <a:uLnTx/>
                <a:uFillTx/>
                <a:latin typeface="Times New Roman" charset="0"/>
                <a:ea typeface="PMingLiU" charset="0"/>
                <a:cs typeface="PMingLiU" charset="0"/>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Times New Roman" charset="0"/>
              <a:ea typeface="PMingLiU" charset="0"/>
              <a:cs typeface="PMingLiU" charset="0"/>
            </a:endParaRPr>
          </a:p>
        </p:txBody>
      </p:sp>
    </p:spTree>
    <p:extLst>
      <p:ext uri="{BB962C8B-B14F-4D97-AF65-F5344CB8AC3E}">
        <p14:creationId xmlns:p14="http://schemas.microsoft.com/office/powerpoint/2010/main" val="21445690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Slide Image Placeholder 1"/>
          <p:cNvSpPr>
            <a:spLocks noGrp="1" noRot="1" noChangeAspect="1" noTextEdit="1"/>
          </p:cNvSpPr>
          <p:nvPr>
            <p:ph type="sldImg"/>
          </p:nvPr>
        </p:nvSpPr>
        <p:spPr>
          <a:ln/>
        </p:spPr>
      </p:sp>
      <p:sp>
        <p:nvSpPr>
          <p:cNvPr id="116738" name="Notes Placeholder 2"/>
          <p:cNvSpPr>
            <a:spLocks noGrp="1"/>
          </p:cNvSpPr>
          <p:nvPr>
            <p:ph type="body" idx="1"/>
          </p:nvPr>
        </p:nvSpPr>
        <p:spPr>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CA">
              <a:latin typeface="Times New Roman" charset="0"/>
            </a:endParaRPr>
          </a:p>
        </p:txBody>
      </p:sp>
      <p:sp>
        <p:nvSpPr>
          <p:cNvPr id="11673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6694143E-0C5B-B74B-B06A-FBBA07772A1A}" type="slidenum">
              <a:rPr kumimoji="0" lang="en-US" sz="1200" b="0" i="0" u="none" strike="noStrike" kern="1200" cap="none" spc="0" normalizeH="0" baseline="0" noProof="0">
                <a:ln>
                  <a:noFill/>
                </a:ln>
                <a:solidFill>
                  <a:prstClr val="black"/>
                </a:solidFill>
                <a:effectLst/>
                <a:uLnTx/>
                <a:uFillTx/>
                <a:latin typeface="Calibri" charset="0"/>
                <a:ea typeface="ＭＳ Ｐゴシック" charset="0"/>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charset="0"/>
              <a:ea typeface="ＭＳ Ｐゴシック" charset="0"/>
            </a:endParaRPr>
          </a:p>
        </p:txBody>
      </p:sp>
    </p:spTree>
    <p:extLst>
      <p:ext uri="{BB962C8B-B14F-4D97-AF65-F5344CB8AC3E}">
        <p14:creationId xmlns:p14="http://schemas.microsoft.com/office/powerpoint/2010/main" val="14755823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Slide Image Placeholder 1"/>
          <p:cNvSpPr>
            <a:spLocks noGrp="1" noRot="1" noChangeAspect="1" noTextEdit="1"/>
          </p:cNvSpPr>
          <p:nvPr>
            <p:ph type="sldImg"/>
          </p:nvPr>
        </p:nvSpPr>
        <p:spPr>
          <a:ln/>
        </p:spPr>
      </p:sp>
      <p:sp>
        <p:nvSpPr>
          <p:cNvPr id="118786" name="Notes Placeholder 2"/>
          <p:cNvSpPr>
            <a:spLocks noGrp="1"/>
          </p:cNvSpPr>
          <p:nvPr>
            <p:ph type="body" idx="1"/>
          </p:nvPr>
        </p:nvSpPr>
        <p:spPr>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CA">
              <a:latin typeface="Times New Roman" charset="0"/>
            </a:endParaRPr>
          </a:p>
        </p:txBody>
      </p:sp>
      <p:sp>
        <p:nvSpPr>
          <p:cNvPr id="11878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199FE468-BD99-8D4A-8A6F-02691476AF2A}" type="slidenum">
              <a:rPr kumimoji="0" lang="en-US" sz="1200" b="0" i="0" u="none" strike="noStrike" kern="1200" cap="none" spc="0" normalizeH="0" baseline="0" noProof="0">
                <a:ln>
                  <a:noFill/>
                </a:ln>
                <a:solidFill>
                  <a:prstClr val="black"/>
                </a:solidFill>
                <a:effectLst/>
                <a:uLnTx/>
                <a:uFillTx/>
                <a:latin typeface="Calibri" charset="0"/>
                <a:ea typeface="ＭＳ Ｐゴシック" charset="0"/>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charset="0"/>
              <a:ea typeface="ＭＳ Ｐゴシック" charset="0"/>
            </a:endParaRPr>
          </a:p>
        </p:txBody>
      </p:sp>
    </p:spTree>
    <p:extLst>
      <p:ext uri="{BB962C8B-B14F-4D97-AF65-F5344CB8AC3E}">
        <p14:creationId xmlns:p14="http://schemas.microsoft.com/office/powerpoint/2010/main" val="8998084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Slide Image Placeholder 1"/>
          <p:cNvSpPr>
            <a:spLocks noGrp="1" noRot="1" noChangeAspect="1" noTextEdit="1"/>
          </p:cNvSpPr>
          <p:nvPr>
            <p:ph type="sldImg"/>
          </p:nvPr>
        </p:nvSpPr>
        <p:spPr>
          <a:ln/>
        </p:spPr>
      </p:sp>
      <p:sp>
        <p:nvSpPr>
          <p:cNvPr id="155650" name="Notes Placeholder 2"/>
          <p:cNvSpPr>
            <a:spLocks noGrp="1"/>
          </p:cNvSpPr>
          <p:nvPr>
            <p:ph type="body" idx="1"/>
          </p:nvPr>
        </p:nvSpPr>
        <p:spPr>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CA">
              <a:latin typeface="Times New Roman" charset="0"/>
            </a:endParaRPr>
          </a:p>
        </p:txBody>
      </p:sp>
      <p:sp>
        <p:nvSpPr>
          <p:cNvPr id="15565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1B6D9F04-B9C9-5444-B4F6-ACE9014E9BD0}" type="slidenum">
              <a:rPr kumimoji="0" lang="en-US" sz="1200" b="0" i="0" u="none" strike="noStrike" kern="1200" cap="none" spc="0" normalizeH="0" baseline="0" noProof="0">
                <a:ln>
                  <a:noFill/>
                </a:ln>
                <a:solidFill>
                  <a:prstClr val="black"/>
                </a:solidFill>
                <a:effectLst/>
                <a:uLnTx/>
                <a:uFillTx/>
                <a:latin typeface="Times New Roman" charset="0"/>
                <a:ea typeface="PMingLiU" charset="0"/>
                <a:cs typeface="PMingLiU" charset="0"/>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Times New Roman" charset="0"/>
              <a:ea typeface="PMingLiU" charset="0"/>
              <a:cs typeface="PMingLiU" charset="0"/>
            </a:endParaRPr>
          </a:p>
        </p:txBody>
      </p:sp>
    </p:spTree>
    <p:extLst>
      <p:ext uri="{BB962C8B-B14F-4D97-AF65-F5344CB8AC3E}">
        <p14:creationId xmlns:p14="http://schemas.microsoft.com/office/powerpoint/2010/main" val="20128219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Slide Image Placeholder 1"/>
          <p:cNvSpPr>
            <a:spLocks noGrp="1" noRot="1" noChangeAspect="1" noTextEdit="1"/>
          </p:cNvSpPr>
          <p:nvPr>
            <p:ph type="sldImg"/>
          </p:nvPr>
        </p:nvSpPr>
        <p:spPr>
          <a:ln/>
        </p:spPr>
      </p:sp>
      <p:sp>
        <p:nvSpPr>
          <p:cNvPr id="21913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r>
              <a:rPr lang="en-CA" dirty="0">
                <a:latin typeface="Arial" charset="0"/>
              </a:rPr>
              <a:t>--THE</a:t>
            </a:r>
            <a:r>
              <a:rPr lang="en-CA" baseline="0" dirty="0">
                <a:latin typeface="Arial" charset="0"/>
              </a:rPr>
              <a:t> INJURED PERSON NEEDS TO EXPRESS SECONDARY ANGER</a:t>
            </a:r>
          </a:p>
          <a:p>
            <a:pPr eaLnBrk="1" hangingPunct="1">
              <a:spcBef>
                <a:spcPct val="0"/>
              </a:spcBef>
            </a:pPr>
            <a:r>
              <a:rPr lang="en-CA" baseline="0" dirty="0">
                <a:latin typeface="Arial" charset="0"/>
              </a:rPr>
              <a:t>--THE INJURER NEEDS TO ACCEPT RESPONSIBILITY</a:t>
            </a:r>
          </a:p>
          <a:p>
            <a:pPr eaLnBrk="1" hangingPunct="1">
              <a:spcBef>
                <a:spcPct val="0"/>
              </a:spcBef>
            </a:pPr>
            <a:r>
              <a:rPr lang="en-CA" baseline="0" dirty="0">
                <a:latin typeface="Arial" charset="0"/>
              </a:rPr>
              <a:t>--NEED TO DISCLOSE IDIOSYNCRATIC IMPACT OF INJURY—AND WHAT WAS THE WORST OF IT.</a:t>
            </a:r>
          </a:p>
          <a:p>
            <a:pPr eaLnBrk="1" hangingPunct="1">
              <a:spcBef>
                <a:spcPct val="0"/>
              </a:spcBef>
            </a:pPr>
            <a:r>
              <a:rPr lang="en-CA" baseline="0" dirty="0">
                <a:latin typeface="Arial" charset="0"/>
              </a:rPr>
              <a:t>--NEED TO HELP PEOPLE MOVE FROM SECONDARY TO PRIMARY ANGER</a:t>
            </a:r>
          </a:p>
          <a:p>
            <a:pPr eaLnBrk="1" hangingPunct="1">
              <a:spcBef>
                <a:spcPct val="0"/>
              </a:spcBef>
            </a:pPr>
            <a:r>
              <a:rPr lang="en-CA" baseline="0" dirty="0">
                <a:latin typeface="Arial" charset="0"/>
              </a:rPr>
              <a:t>--NEED TO TOLERATE AND ACCEPT ANGER AND HURT/</a:t>
            </a:r>
          </a:p>
          <a:p>
            <a:pPr eaLnBrk="1" hangingPunct="1">
              <a:spcBef>
                <a:spcPct val="0"/>
              </a:spcBef>
            </a:pPr>
            <a:r>
              <a:rPr lang="en-CA" baseline="0" dirty="0">
                <a:latin typeface="Arial" charset="0"/>
              </a:rPr>
              <a:t>--I UNDERSTAND HOW ANGER AND HURT YOU ARE, ASSUMING RESPONSIBILITY FOR ROLE IN PRECIPITATING CONDTIONS.</a:t>
            </a:r>
          </a:p>
        </p:txBody>
      </p:sp>
      <p:sp>
        <p:nvSpPr>
          <p:cNvPr id="21914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57779352-864C-49AB-916A-F4681F4A79C0}" type="slidenum">
              <a:rPr kumimoji="0" lang="en-US" sz="1200" b="0" i="0" u="none" strike="noStrike" kern="1200" cap="none" spc="0" normalizeH="0" baseline="0" noProof="0">
                <a:ln>
                  <a:noFill/>
                </a:ln>
                <a:solidFill>
                  <a:prstClr val="black"/>
                </a:solidFill>
                <a:effectLst/>
                <a:uLnTx/>
                <a:uFillTx/>
                <a:latin typeface="Times New Roman"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Times New Roman" pitchFamily="18" charset="0"/>
              <a:ea typeface="+mn-ea"/>
              <a:cs typeface="+mn-cs"/>
            </a:endParaRPr>
          </a:p>
        </p:txBody>
      </p:sp>
      <p:sp>
        <p:nvSpPr>
          <p:cNvPr id="5" name="日期版面配置區 4"/>
          <p:cNvSpPr>
            <a:spLocks noGrp="1"/>
          </p:cNvSpPr>
          <p:nvPr>
            <p:ph type="dt"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2014 EFT Conference</a:t>
            </a:r>
          </a:p>
        </p:txBody>
      </p:sp>
    </p:spTree>
    <p:extLst>
      <p:ext uri="{BB962C8B-B14F-4D97-AF65-F5344CB8AC3E}">
        <p14:creationId xmlns:p14="http://schemas.microsoft.com/office/powerpoint/2010/main" val="19916710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Slide Image Placeholder 1"/>
          <p:cNvSpPr>
            <a:spLocks noGrp="1" noRot="1" noChangeAspect="1" noTextEdit="1"/>
          </p:cNvSpPr>
          <p:nvPr>
            <p:ph type="sldImg"/>
          </p:nvPr>
        </p:nvSpPr>
        <p:spPr>
          <a:ln/>
        </p:spPr>
      </p:sp>
      <p:sp>
        <p:nvSpPr>
          <p:cNvPr id="22016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en-CA" dirty="0"/>
          </a:p>
        </p:txBody>
      </p:sp>
      <p:sp>
        <p:nvSpPr>
          <p:cNvPr id="220164"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D35F62F9-CD1C-4FCD-99CD-EF9B5471BD6D}" type="slidenum">
              <a:rPr kumimoji="0" lang="en-US" sz="1200" b="0" i="0" u="none" strike="noStrike" kern="1200" cap="none" spc="0" normalizeH="0" baseline="0" noProof="0">
                <a:ln>
                  <a:noFill/>
                </a:ln>
                <a:solidFill>
                  <a:prstClr val="black"/>
                </a:solidFill>
                <a:effectLst/>
                <a:uLnTx/>
                <a:uFillTx/>
                <a:latin typeface="Times New Roman" pitchFamily="18"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Times New Roman" pitchFamily="18" charset="0"/>
              <a:ea typeface="+mn-ea"/>
              <a:cs typeface="+mn-cs"/>
            </a:endParaRPr>
          </a:p>
        </p:txBody>
      </p:sp>
      <p:sp>
        <p:nvSpPr>
          <p:cNvPr id="5" name="日期版面配置區 4"/>
          <p:cNvSpPr>
            <a:spLocks noGrp="1"/>
          </p:cNvSpPr>
          <p:nvPr>
            <p:ph type="dt"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2014 EFT Conference</a:t>
            </a:r>
          </a:p>
        </p:txBody>
      </p:sp>
    </p:spTree>
    <p:extLst>
      <p:ext uri="{BB962C8B-B14F-4D97-AF65-F5344CB8AC3E}">
        <p14:creationId xmlns:p14="http://schemas.microsoft.com/office/powerpoint/2010/main" val="27693554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FD8908F-C9B1-450F-90A1-57571BF7FF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日期版面配置區 4"/>
          <p:cNvSpPr>
            <a:spLocks noGrp="1"/>
          </p:cNvSpPr>
          <p:nvPr>
            <p:ph type="dt"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2014 EFT Conference</a:t>
            </a:r>
          </a:p>
        </p:txBody>
      </p:sp>
    </p:spTree>
    <p:extLst>
      <p:ext uri="{BB962C8B-B14F-4D97-AF65-F5344CB8AC3E}">
        <p14:creationId xmlns:p14="http://schemas.microsoft.com/office/powerpoint/2010/main" val="3680714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u="sng" dirty="0">
                <a:latin typeface="Times New Roman" charset="0"/>
              </a:rPr>
              <a:t>AWARENESS</a:t>
            </a:r>
            <a:r>
              <a:rPr lang="en-CA" dirty="0">
                <a:latin typeface="Times New Roman" charset="0"/>
              </a:rPr>
              <a:t> HOMEWORK</a:t>
            </a:r>
          </a:p>
          <a:p>
            <a:r>
              <a:rPr lang="en-CA" dirty="0">
                <a:latin typeface="Times New Roman" charset="0"/>
              </a:rPr>
              <a:t>Eg. Pay attention to what you feel</a:t>
            </a:r>
            <a:r>
              <a:rPr lang="en-CA" baseline="0" dirty="0">
                <a:latin typeface="Times New Roman" charset="0"/>
              </a:rPr>
              <a:t> when you are criticized and try to find the right words for it.</a:t>
            </a:r>
          </a:p>
          <a:p>
            <a:r>
              <a:rPr lang="en-CA" baseline="0" dirty="0">
                <a:latin typeface="Times New Roman" charset="0"/>
              </a:rPr>
              <a:t>Eg. Pay attention to what happens when you feel he withdraws.</a:t>
            </a:r>
          </a:p>
          <a:p>
            <a:r>
              <a:rPr lang="en-US" u="sng" dirty="0"/>
              <a:t>EXPRESSION</a:t>
            </a:r>
            <a:r>
              <a:rPr lang="en-US" dirty="0"/>
              <a:t> OF CORE VULNERABILITY HOMEWORK</a:t>
            </a: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dirty="0"/>
              <a:t>--</a:t>
            </a:r>
            <a:r>
              <a:rPr lang="en-US" sz="1200" u="sng" dirty="0"/>
              <a:t>Only when </a:t>
            </a:r>
            <a:r>
              <a:rPr lang="en-US" sz="1200" dirty="0"/>
              <a:t>other partner has already expressed empathy and acceptance of underlying vulnerabilities in session.</a:t>
            </a:r>
          </a:p>
          <a:p>
            <a:pPr marL="0" marR="0" lvl="1" indent="0" algn="l" defTabSz="457200" rtl="0" eaLnBrk="1" fontAlgn="auto" latinLnBrk="0" hangingPunct="1">
              <a:lnSpc>
                <a:spcPct val="100000"/>
              </a:lnSpc>
              <a:spcBef>
                <a:spcPts val="0"/>
              </a:spcBef>
              <a:spcAft>
                <a:spcPts val="0"/>
              </a:spcAft>
              <a:buClrTx/>
              <a:buSzTx/>
              <a:buFontTx/>
              <a:buNone/>
              <a:tabLst/>
              <a:defRPr/>
            </a:pPr>
            <a:r>
              <a:rPr lang="en-US" dirty="0"/>
              <a:t>--Be specific, name the client’s vulnerability and what they need.</a:t>
            </a: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dirty="0"/>
              <a:t>***Check with the other partner to make sure they can respond, and predict that</a:t>
            </a:r>
            <a:r>
              <a:rPr lang="en-US" sz="1200" baseline="0" dirty="0"/>
              <a:t> it may not go well.  You want to set them up to be successful!</a:t>
            </a:r>
            <a:endParaRPr lang="en-US" sz="1200" dirty="0"/>
          </a:p>
          <a:p>
            <a:r>
              <a:rPr lang="en-US" sz="1200" dirty="0"/>
              <a:t>--If homework</a:t>
            </a:r>
            <a:r>
              <a:rPr lang="en-US" sz="1200" baseline="0" dirty="0"/>
              <a:t> wasn’t done, I gave the wrong homework, wasn’t within their grasp.  I take responsibility for that.</a:t>
            </a:r>
            <a:endParaRPr lang="en-US" sz="1200"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03BA13-0791-E740-A1C3-F7C578E04B8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88257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FD8908F-C9B1-450F-90A1-57571BF7FF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日期版面配置區 4"/>
          <p:cNvSpPr>
            <a:spLocks noGrp="1"/>
          </p:cNvSpPr>
          <p:nvPr>
            <p:ph type="dt"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2014 EFT Conference</a:t>
            </a:r>
          </a:p>
        </p:txBody>
      </p:sp>
    </p:spTree>
    <p:extLst>
      <p:ext uri="{BB962C8B-B14F-4D97-AF65-F5344CB8AC3E}">
        <p14:creationId xmlns:p14="http://schemas.microsoft.com/office/powerpoint/2010/main" val="15675040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FD8908F-C9B1-450F-90A1-57571BF7FF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日期版面配置區 4"/>
          <p:cNvSpPr>
            <a:spLocks noGrp="1"/>
          </p:cNvSpPr>
          <p:nvPr>
            <p:ph type="dt"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2014 EFT Conference</a:t>
            </a:r>
          </a:p>
        </p:txBody>
      </p:sp>
    </p:spTree>
    <p:extLst>
      <p:ext uri="{BB962C8B-B14F-4D97-AF65-F5344CB8AC3E}">
        <p14:creationId xmlns:p14="http://schemas.microsoft.com/office/powerpoint/2010/main" val="27030443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FD8908F-C9B1-450F-90A1-57571BF7FF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日期版面配置區 4"/>
          <p:cNvSpPr>
            <a:spLocks noGrp="1"/>
          </p:cNvSpPr>
          <p:nvPr>
            <p:ph type="dt"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2014 EFT Conference</a:t>
            </a:r>
          </a:p>
        </p:txBody>
      </p:sp>
    </p:spTree>
    <p:extLst>
      <p:ext uri="{BB962C8B-B14F-4D97-AF65-F5344CB8AC3E}">
        <p14:creationId xmlns:p14="http://schemas.microsoft.com/office/powerpoint/2010/main" val="25742721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FD8908F-C9B1-450F-90A1-57571BF7FF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日期版面配置區 4"/>
          <p:cNvSpPr>
            <a:spLocks noGrp="1"/>
          </p:cNvSpPr>
          <p:nvPr>
            <p:ph type="dt"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2014 EFT Conference</a:t>
            </a:r>
          </a:p>
        </p:txBody>
      </p:sp>
    </p:spTree>
    <p:extLst>
      <p:ext uri="{BB962C8B-B14F-4D97-AF65-F5344CB8AC3E}">
        <p14:creationId xmlns:p14="http://schemas.microsoft.com/office/powerpoint/2010/main" val="22489020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Slide Image Placeholder 1"/>
          <p:cNvSpPr>
            <a:spLocks noGrp="1" noRot="1" noChangeAspect="1" noTextEdit="1"/>
          </p:cNvSpPr>
          <p:nvPr>
            <p:ph type="sldImg"/>
          </p:nvPr>
        </p:nvSpPr>
        <p:spPr>
          <a:ln/>
        </p:spPr>
      </p:sp>
      <p:sp>
        <p:nvSpPr>
          <p:cNvPr id="10854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ltLang="ja-JP" dirty="0">
                <a:latin typeface="Times New Roman" charset="0"/>
              </a:rPr>
              <a:t>--</a:t>
            </a:r>
            <a:r>
              <a:rPr lang="en-US" sz="1200" dirty="0">
                <a:latin typeface="Times New Roman" charset="0"/>
              </a:rPr>
              <a:t>Importance of introducing the concept of UNFORGIVENESS into the injury. </a:t>
            </a:r>
          </a:p>
          <a:p>
            <a:pPr marL="0" marR="0" indent="0" algn="l" defTabSz="457200" rtl="0" eaLnBrk="1" fontAlgn="auto" latinLnBrk="0" hangingPunct="1">
              <a:lnSpc>
                <a:spcPct val="100000"/>
              </a:lnSpc>
              <a:spcBef>
                <a:spcPts val="0"/>
              </a:spcBef>
              <a:spcAft>
                <a:spcPts val="0"/>
              </a:spcAft>
              <a:buClrTx/>
              <a:buSzTx/>
              <a:buFontTx/>
              <a:buNone/>
              <a:tabLst/>
              <a:defRPr/>
            </a:pPr>
            <a:r>
              <a:rPr lang="en-US" altLang="ja-JP" dirty="0">
                <a:latin typeface="Times New Roman" charset="0"/>
              </a:rPr>
              <a:t>--There is all that unresolved hurt and anger; we want to bring in the language of pain, forgiveness, anger and hurt.</a:t>
            </a:r>
          </a:p>
          <a:p>
            <a:pPr marL="0" marR="0" indent="0" algn="l" defTabSz="457200" rtl="0" eaLnBrk="1" fontAlgn="auto" latinLnBrk="0" hangingPunct="1">
              <a:lnSpc>
                <a:spcPct val="100000"/>
              </a:lnSpc>
              <a:spcBef>
                <a:spcPts val="0"/>
              </a:spcBef>
              <a:spcAft>
                <a:spcPts val="0"/>
              </a:spcAft>
              <a:buClrTx/>
              <a:buSzTx/>
              <a:buFontTx/>
              <a:buNone/>
              <a:tabLst/>
              <a:defRPr/>
            </a:pPr>
            <a:r>
              <a:rPr lang="en-US" altLang="ja-JP" dirty="0">
                <a:latin typeface="Times New Roman" charset="0"/>
              </a:rPr>
              <a:t>Eg.  I</a:t>
            </a:r>
            <a:r>
              <a:rPr lang="en-US" altLang="ja-JP" baseline="0" dirty="0">
                <a:latin typeface="Times New Roman" charset="0"/>
              </a:rPr>
              <a:t> don’t forgive him, I am injured, I feel betrayed.  This is very grounding and validating and this validation allows the injured to be able to let go.</a:t>
            </a:r>
            <a:endParaRPr lang="en-US" altLang="ja-JP" dirty="0">
              <a:latin typeface="Times New Roman" charset="0"/>
            </a:endParaRPr>
          </a:p>
          <a:p>
            <a:r>
              <a:rPr lang="en-CA" dirty="0">
                <a:latin typeface="Times New Roman" charset="0"/>
              </a:rPr>
              <a:t>--YOU</a:t>
            </a:r>
            <a:r>
              <a:rPr lang="en-CA" baseline="0" dirty="0">
                <a:latin typeface="Times New Roman" charset="0"/>
              </a:rPr>
              <a:t> CAN’T LEAVE A PLACE UNTIL YOU ARRIVE.</a:t>
            </a:r>
          </a:p>
          <a:p>
            <a:r>
              <a:rPr lang="en-CA" baseline="0" dirty="0">
                <a:latin typeface="Times New Roman" charset="0"/>
              </a:rPr>
              <a:t>-When people call in and you speak on the phone, even introducing it then helps. They feel validated.</a:t>
            </a:r>
          </a:p>
          <a:p>
            <a:endParaRPr lang="en-CA" baseline="0" dirty="0">
              <a:latin typeface="Times New Roman" charset="0"/>
            </a:endParaRPr>
          </a:p>
          <a:p>
            <a:pPr>
              <a:spcBef>
                <a:spcPct val="50000"/>
              </a:spcBef>
              <a:buFontTx/>
              <a:buChar char="•"/>
            </a:pPr>
            <a:r>
              <a:rPr lang="en-US" b="1" dirty="0"/>
              <a:t>Giving up resentment, negative evaluations and the desire for revenge or punishment</a:t>
            </a:r>
          </a:p>
          <a:p>
            <a:pPr>
              <a:spcBef>
                <a:spcPct val="50000"/>
              </a:spcBef>
              <a:buFontTx/>
              <a:buChar char="•"/>
            </a:pPr>
            <a:r>
              <a:rPr lang="en-US" b="1" dirty="0"/>
              <a:t>Giving up the wish or hope of changing the past</a:t>
            </a:r>
          </a:p>
          <a:p>
            <a:pPr>
              <a:spcBef>
                <a:spcPct val="50000"/>
              </a:spcBef>
              <a:buFontTx/>
              <a:buChar char="•"/>
            </a:pPr>
            <a:r>
              <a:rPr lang="en-US" b="1" dirty="0"/>
              <a:t>Giving out undeserved compassion or love</a:t>
            </a:r>
          </a:p>
          <a:p>
            <a:pPr>
              <a:spcBef>
                <a:spcPct val="50000"/>
              </a:spcBef>
              <a:buFontTx/>
              <a:buChar char="•"/>
            </a:pPr>
            <a:r>
              <a:rPr lang="en-US" b="1" dirty="0"/>
              <a:t>It is an internal, individual process that involves:</a:t>
            </a:r>
          </a:p>
          <a:p>
            <a:pPr marL="819150" lvl="2" indent="-214313"/>
            <a:r>
              <a:rPr lang="en-US" b="1" dirty="0"/>
              <a:t>Holding the other accountable for a wrong done </a:t>
            </a:r>
          </a:p>
          <a:p>
            <a:pPr marL="819150" lvl="2" indent="-214313"/>
            <a:r>
              <a:rPr lang="en-US" b="1" dirty="0"/>
              <a:t>An effort to bring to an end feelings of anger,  resentment, and desire for revenge.</a:t>
            </a:r>
          </a:p>
          <a:p>
            <a:pPr>
              <a:spcBef>
                <a:spcPct val="50000"/>
              </a:spcBef>
              <a:buFontTx/>
              <a:buChar char="•"/>
            </a:pPr>
            <a:endParaRPr lang="en-US" b="1" dirty="0"/>
          </a:p>
          <a:p>
            <a:endParaRPr lang="en-CA" dirty="0">
              <a:latin typeface="Times New Roman" charset="0"/>
            </a:endParaRPr>
          </a:p>
        </p:txBody>
      </p:sp>
      <p:sp>
        <p:nvSpPr>
          <p:cNvPr id="108547"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A3385A74-2672-0B44-A53B-0CC87BF074EE}" type="slidenum">
              <a:rPr kumimoji="0" lang="en-US" sz="1200" b="0" i="0" u="none" strike="noStrike" kern="1200" cap="none" spc="0" normalizeH="0" baseline="0" noProof="0">
                <a:ln>
                  <a:noFill/>
                </a:ln>
                <a:solidFill>
                  <a:prstClr val="black"/>
                </a:solidFill>
                <a:effectLst/>
                <a:uLnTx/>
                <a:uFillTx/>
                <a:latin typeface="Calibri" charset="0"/>
                <a:ea typeface="ＭＳ Ｐゴシック" charset="0"/>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charset="0"/>
              <a:ea typeface="ＭＳ Ｐゴシック" charset="0"/>
            </a:endParaRPr>
          </a:p>
        </p:txBody>
      </p:sp>
    </p:spTree>
    <p:extLst>
      <p:ext uri="{BB962C8B-B14F-4D97-AF65-F5344CB8AC3E}">
        <p14:creationId xmlns:p14="http://schemas.microsoft.com/office/powerpoint/2010/main" val="13190853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--These experiences represent injuries that consume one person’s attention and prevent intimate relating from occurring with the present partner. Until the injury is addressed, the current relationship is stuck.  Work must include revisiting the original source of the trauma and reprocessing it emotionally</a:t>
            </a:r>
          </a:p>
          <a:p>
            <a:endParaRPr lang="en-US" sz="1200" dirty="0"/>
          </a:p>
          <a:p>
            <a:pPr>
              <a:spcBef>
                <a:spcPct val="50000"/>
              </a:spcBef>
              <a:buFontTx/>
              <a:buChar char="•"/>
            </a:pPr>
            <a:r>
              <a:rPr lang="en-US" b="1" dirty="0"/>
              <a:t>Giving up resentment, negative evaluations and the desire for revenge or punishment</a:t>
            </a:r>
          </a:p>
          <a:p>
            <a:pPr>
              <a:spcBef>
                <a:spcPct val="50000"/>
              </a:spcBef>
              <a:buFontTx/>
              <a:buChar char="•"/>
            </a:pPr>
            <a:r>
              <a:rPr lang="en-US" b="1" dirty="0"/>
              <a:t>Giving up the wish or hope of changing the past</a:t>
            </a:r>
          </a:p>
          <a:p>
            <a:pPr>
              <a:spcBef>
                <a:spcPct val="50000"/>
              </a:spcBef>
              <a:buFontTx/>
              <a:buChar char="•"/>
            </a:pPr>
            <a:r>
              <a:rPr lang="en-US" b="1" dirty="0"/>
              <a:t>Giving out undeserved compassion or love</a:t>
            </a:r>
          </a:p>
          <a:p>
            <a:pPr>
              <a:spcBef>
                <a:spcPct val="50000"/>
              </a:spcBef>
              <a:buFontTx/>
              <a:buChar char="•"/>
            </a:pPr>
            <a:r>
              <a:rPr lang="en-US" b="1" dirty="0"/>
              <a:t>It is an internal, individual process that involves:</a:t>
            </a:r>
          </a:p>
          <a:p>
            <a:pPr marL="819150" lvl="2" indent="-214313"/>
            <a:r>
              <a:rPr lang="en-US" b="1" dirty="0"/>
              <a:t>Holding the other accountable for a wrong done </a:t>
            </a:r>
          </a:p>
          <a:p>
            <a:pPr marL="819150" lvl="2" indent="-214313"/>
            <a:r>
              <a:rPr lang="en-US" b="1" dirty="0"/>
              <a:t>An effort to bring to an end feelings of anger,  resentment, and desire for revenge.</a:t>
            </a:r>
          </a:p>
          <a:p>
            <a:endParaRPr lang="en-US" sz="1200" dirty="0"/>
          </a:p>
        </p:txBody>
      </p:sp>
      <p:sp>
        <p:nvSpPr>
          <p:cNvPr id="5" name="Slide Number Placeholder 4"/>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03BA13-0791-E740-A1C3-F7C578E04B8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835786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AF70ACB-F254-4705-9803-4A058908F8AC}"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930983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003BA13-0791-E740-A1C3-F7C578E04B8D}"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543963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03BA13-0791-E740-A1C3-F7C578E04B8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21626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a:ln/>
        </p:spPr>
      </p:sp>
      <p:sp>
        <p:nvSpPr>
          <p:cNvPr id="120835" name="Notes Placeholder 2"/>
          <p:cNvSpPr>
            <a:spLocks noGrp="1"/>
          </p:cNvSpPr>
          <p:nvPr>
            <p:ph type="body" idx="1"/>
          </p:nvPr>
        </p:nvSpPr>
        <p:spPr>
          <a:noFill/>
          <a:ln/>
        </p:spPr>
        <p:txBody>
          <a:bodyPr/>
          <a:lstStyle/>
          <a:p>
            <a:endParaRPr lang="en-CA"/>
          </a:p>
        </p:txBody>
      </p:sp>
      <p:sp>
        <p:nvSpPr>
          <p:cNvPr id="120836" name="Slide Number Placeholder 3"/>
          <p:cNvSpPr>
            <a:spLocks noGrp="1"/>
          </p:cNvSpPr>
          <p:nvPr>
            <p:ph type="sldNum" sz="quarter" idx="5"/>
          </p:nvPr>
        </p:nvSpPr>
        <p:spPr>
          <a:noFill/>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8AAF40F-E3EA-4536-9654-F6050924632A}" type="slidenum">
              <a:rPr kumimoji="0" lang="zh-TW" altLang="en-US" sz="12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en-US" altLang="zh-TW" sz="12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379127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u="sng" dirty="0">
                <a:latin typeface="Times New Roman" charset="0"/>
              </a:rPr>
              <a:t>AWARENESS</a:t>
            </a:r>
            <a:r>
              <a:rPr lang="en-CA" dirty="0">
                <a:latin typeface="Times New Roman" charset="0"/>
              </a:rPr>
              <a:t> HOMEWORK</a:t>
            </a:r>
          </a:p>
          <a:p>
            <a:r>
              <a:rPr lang="en-CA" dirty="0">
                <a:latin typeface="Times New Roman" charset="0"/>
              </a:rPr>
              <a:t>Eg. Pay attention to what you feel</a:t>
            </a:r>
            <a:r>
              <a:rPr lang="en-CA" baseline="0" dirty="0">
                <a:latin typeface="Times New Roman" charset="0"/>
              </a:rPr>
              <a:t> when you are criticized and try to find the right words for it.</a:t>
            </a:r>
          </a:p>
          <a:p>
            <a:r>
              <a:rPr lang="en-CA" baseline="0" dirty="0">
                <a:latin typeface="Times New Roman" charset="0"/>
              </a:rPr>
              <a:t>Eg. Pay attention to what happens when you feel he withdraws.</a:t>
            </a:r>
          </a:p>
          <a:p>
            <a:r>
              <a:rPr lang="en-US" u="sng" dirty="0"/>
              <a:t>EXPRESSION</a:t>
            </a:r>
            <a:r>
              <a:rPr lang="en-US" dirty="0"/>
              <a:t> OF CORE VULNERABILITY HOMEWORK</a:t>
            </a: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dirty="0"/>
              <a:t>--</a:t>
            </a:r>
            <a:r>
              <a:rPr lang="en-US" sz="1200" u="sng" dirty="0"/>
              <a:t>Only when </a:t>
            </a:r>
            <a:r>
              <a:rPr lang="en-US" sz="1200" dirty="0"/>
              <a:t>other partner has already expressed empathy and acceptance of underlying vulnerabilities in session.</a:t>
            </a:r>
          </a:p>
          <a:p>
            <a:pPr marL="0" marR="0" lvl="1" indent="0" algn="l" defTabSz="457200" rtl="0" eaLnBrk="1" fontAlgn="auto" latinLnBrk="0" hangingPunct="1">
              <a:lnSpc>
                <a:spcPct val="100000"/>
              </a:lnSpc>
              <a:spcBef>
                <a:spcPts val="0"/>
              </a:spcBef>
              <a:spcAft>
                <a:spcPts val="0"/>
              </a:spcAft>
              <a:buClrTx/>
              <a:buSzTx/>
              <a:buFontTx/>
              <a:buNone/>
              <a:tabLst/>
              <a:defRPr/>
            </a:pPr>
            <a:r>
              <a:rPr lang="en-US" dirty="0"/>
              <a:t>--Be specific, name the client’s vulnerability and what they need.</a:t>
            </a: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dirty="0"/>
              <a:t>***Check with the other partner to make sure they can respond, and predict that</a:t>
            </a:r>
            <a:r>
              <a:rPr lang="en-US" sz="1200" baseline="0" dirty="0"/>
              <a:t> it may not go well.  You want to set them up to be successful!</a:t>
            </a:r>
            <a:endParaRPr lang="en-US" sz="1200" dirty="0"/>
          </a:p>
          <a:p>
            <a:r>
              <a:rPr lang="en-US" sz="1200" dirty="0"/>
              <a:t>--If homework</a:t>
            </a:r>
            <a:r>
              <a:rPr lang="en-US" sz="1200" baseline="0" dirty="0"/>
              <a:t> wasn’t done, I gave the wrong homework, wasn’t within their grasp.  I take responsibility for that.</a:t>
            </a:r>
            <a:endParaRPr lang="en-US" sz="1200"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03BA13-0791-E740-A1C3-F7C578E04B8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92508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--anxious attachment or shameful </a:t>
            </a:r>
            <a:r>
              <a:rPr lang="en-US" dirty="0" err="1"/>
              <a:t>inadquacy</a:t>
            </a:r>
            <a:r>
              <a:rPr lang="en-US" dirty="0"/>
              <a:t>: core maladaptive emotional states,</a:t>
            </a:r>
            <a:r>
              <a:rPr lang="en-US" baseline="0" dirty="0"/>
              <a:t> helping people regulate these states</a:t>
            </a:r>
          </a:p>
          <a:p>
            <a:r>
              <a:rPr lang="en-US" baseline="0" dirty="0"/>
              <a:t>--different than self-soothing with CBT, not a skill, helping people develop the capacity to self-soothe, very difficult states</a:t>
            </a: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03BA13-0791-E740-A1C3-F7C578E04B8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06735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3" name="Slide Image Placeholder 1"/>
          <p:cNvSpPr>
            <a:spLocks noGrp="1" noRot="1" noChangeAspect="1" noTextEdit="1"/>
          </p:cNvSpPr>
          <p:nvPr>
            <p:ph type="sldImg"/>
          </p:nvPr>
        </p:nvSpPr>
        <p:spPr>
          <a:ln/>
        </p:spPr>
      </p:sp>
      <p:sp>
        <p:nvSpPr>
          <p:cNvPr id="233474" name="Notes Placeholder 2"/>
          <p:cNvSpPr>
            <a:spLocks noGrp="1"/>
          </p:cNvSpPr>
          <p:nvPr>
            <p:ph type="body" idx="1"/>
          </p:nvPr>
        </p:nvSpPr>
        <p:spPr>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latin typeface="Calibri" charset="0"/>
              <a:cs typeface="MS PGothic" charset="0"/>
            </a:endParaRPr>
          </a:p>
          <a:p>
            <a:pPr eaLnBrk="1" hangingPunct="1"/>
            <a:r>
              <a:rPr lang="en-US" dirty="0">
                <a:latin typeface="Calibri" charset="0"/>
                <a:cs typeface="MS PGothic" charset="0"/>
              </a:rPr>
              <a:t>--with each model there is a marker:</a:t>
            </a:r>
            <a:r>
              <a:rPr lang="en-US" baseline="0" dirty="0">
                <a:latin typeface="Calibri" charset="0"/>
                <a:cs typeface="MS PGothic" charset="0"/>
              </a:rPr>
              <a:t> anguish combined with familiar despair</a:t>
            </a:r>
          </a:p>
          <a:p>
            <a:pPr eaLnBrk="1" hangingPunct="1"/>
            <a:r>
              <a:rPr lang="en-US" baseline="0" dirty="0">
                <a:latin typeface="Calibri" charset="0"/>
                <a:cs typeface="MS PGothic" charset="0"/>
              </a:rPr>
              <a:t>--evoke a compassionate painful figure to soothe a childlike painful part</a:t>
            </a:r>
          </a:p>
          <a:p>
            <a:pPr eaLnBrk="1" hangingPunct="1"/>
            <a:r>
              <a:rPr lang="en-US" baseline="0" dirty="0">
                <a:latin typeface="Calibri" charset="0"/>
                <a:cs typeface="MS PGothic" charset="0"/>
              </a:rPr>
              <a:t>--is there someone you could bring in who could take of you? This question can evoke the despair and protest, that “this is the whole problem”</a:t>
            </a:r>
          </a:p>
          <a:p>
            <a:pPr eaLnBrk="1" hangingPunct="1"/>
            <a:r>
              <a:rPr lang="en-US" baseline="0" dirty="0">
                <a:latin typeface="Calibri" charset="0"/>
                <a:cs typeface="MS PGothic" charset="0"/>
              </a:rPr>
              <a:t>--what would you say to take care of him or her? Can you do that now?</a:t>
            </a:r>
          </a:p>
          <a:p>
            <a:pPr eaLnBrk="1" hangingPunct="1"/>
            <a:r>
              <a:rPr lang="en-US" baseline="0" dirty="0">
                <a:latin typeface="Calibri" charset="0"/>
                <a:cs typeface="MS PGothic" charset="0"/>
              </a:rPr>
              <a:t>--it’s important to get them to do the soothing in the session and express what they needed</a:t>
            </a:r>
          </a:p>
          <a:p>
            <a:pPr eaLnBrk="1" hangingPunct="1"/>
            <a:endParaRPr lang="en-US" baseline="0" dirty="0">
              <a:latin typeface="Calibri" charset="0"/>
              <a:cs typeface="MS PGothic" charset="0"/>
            </a:endParaRPr>
          </a:p>
          <a:p>
            <a:pPr eaLnBrk="1" hangingPunct="1"/>
            <a:r>
              <a:rPr lang="en-US" baseline="0" dirty="0">
                <a:latin typeface="Calibri" charset="0"/>
                <a:cs typeface="MS PGothic" charset="0"/>
              </a:rPr>
              <a:t>Video with Rhonda: Event that happened in school, he is 5 years old, he won the contest and gave it to the little girl, he feels </a:t>
            </a:r>
            <a:r>
              <a:rPr lang="en-US" baseline="0" dirty="0" err="1">
                <a:latin typeface="Calibri" charset="0"/>
                <a:cs typeface="MS PGothic" charset="0"/>
              </a:rPr>
              <a:t>sad.I</a:t>
            </a:r>
            <a:r>
              <a:rPr lang="en-US" baseline="0" dirty="0">
                <a:latin typeface="Calibri" charset="0"/>
                <a:cs typeface="MS PGothic" charset="0"/>
              </a:rPr>
              <a:t> don’t know why it makes me so sad, and I don’t know I gave the flag away.</a:t>
            </a:r>
          </a:p>
          <a:p>
            <a:pPr eaLnBrk="1" hangingPunct="1"/>
            <a:r>
              <a:rPr lang="en-US" baseline="0" dirty="0">
                <a:latin typeface="Calibri" charset="0"/>
                <a:cs typeface="MS PGothic" charset="0"/>
              </a:rPr>
              <a:t>--he had affair, she has </a:t>
            </a:r>
            <a:r>
              <a:rPr lang="en-US" baseline="0" dirty="0" err="1">
                <a:latin typeface="Calibri" charset="0"/>
                <a:cs typeface="MS PGothic" charset="0"/>
              </a:rPr>
              <a:t>fogiven</a:t>
            </a:r>
            <a:r>
              <a:rPr lang="en-US" baseline="0" dirty="0">
                <a:latin typeface="Calibri" charset="0"/>
                <a:cs typeface="MS PGothic" charset="0"/>
              </a:rPr>
              <a:t> him for affair, I haven’t forgiven him for affair</a:t>
            </a:r>
          </a:p>
          <a:p>
            <a:pPr eaLnBrk="1" hangingPunct="1"/>
            <a:r>
              <a:rPr lang="en-US" baseline="0" dirty="0">
                <a:latin typeface="Calibri" charset="0"/>
                <a:cs typeface="MS PGothic" charset="0"/>
              </a:rPr>
              <a:t>--his core issue feeling not good enough</a:t>
            </a:r>
          </a:p>
          <a:p>
            <a:pPr eaLnBrk="1" hangingPunct="1"/>
            <a:r>
              <a:rPr lang="en-US" baseline="0" dirty="0">
                <a:latin typeface="Calibri" charset="0"/>
                <a:cs typeface="MS PGothic" charset="0"/>
              </a:rPr>
              <a:t>MICROMARKER: WHEN THEY ARE SELF-CRITICAL, EVOKE SOMEBODY MORE COMPASSIONATE</a:t>
            </a:r>
            <a:endParaRPr lang="en-US" dirty="0">
              <a:latin typeface="Calibri" charset="0"/>
              <a:cs typeface="MS PGothic" charset="0"/>
            </a:endParaRPr>
          </a:p>
        </p:txBody>
      </p:sp>
      <p:sp>
        <p:nvSpPr>
          <p:cNvPr id="233475"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1B4B2B37-3D88-294F-A035-6CFDCCC00389}" type="slidenum">
              <a:rPr kumimoji="0" lang="en-US" sz="1200" b="0" i="0" u="none" strike="noStrike" kern="1200" cap="none" spc="0" normalizeH="0" baseline="0" noProof="0">
                <a:ln>
                  <a:noFill/>
                </a:ln>
                <a:solidFill>
                  <a:srgbClr val="000000"/>
                </a:solidFill>
                <a:effectLst/>
                <a:uLnTx/>
                <a:uFillTx/>
                <a:latin typeface="Calibri" charset="0"/>
                <a:ea typeface="ＭＳ Ｐゴシック" charset="0"/>
                <a:cs typeface="MS PGothic" charset="0"/>
              </a:rPr>
              <a:pPr marL="0" marR="0" lvl="0" indent="0" algn="r" defTabSz="457200" rtl="0" eaLnBrk="1" fontAlgn="auto" latinLnBrk="0" hangingPunct="1">
                <a:lnSpc>
                  <a:spcPct val="100000"/>
                </a:lnSpc>
                <a:spcBef>
                  <a:spcPts val="0"/>
                </a:spcBef>
                <a:spcAft>
                  <a:spcPts val="0"/>
                </a:spcAft>
                <a:buClrTx/>
                <a:buSzTx/>
                <a:buFontTx/>
                <a:buNone/>
                <a:tabLst/>
                <a:defRPr/>
              </a:pPr>
              <a:t>37</a:t>
            </a:fld>
            <a:endParaRPr kumimoji="0" lang="en-US" sz="1200" b="0" i="0" u="none" strike="noStrike" kern="1200" cap="none" spc="0" normalizeH="0" baseline="0" noProof="0">
              <a:ln>
                <a:noFill/>
              </a:ln>
              <a:solidFill>
                <a:srgbClr val="000000"/>
              </a:solidFill>
              <a:effectLst/>
              <a:uLnTx/>
              <a:uFillTx/>
              <a:latin typeface="Calibri" charset="0"/>
              <a:ea typeface="ＭＳ Ｐゴシック" charset="0"/>
              <a:cs typeface="MS PGothic" charset="0"/>
            </a:endParaRPr>
          </a:p>
        </p:txBody>
      </p:sp>
    </p:spTree>
    <p:extLst>
      <p:ext uri="{BB962C8B-B14F-4D97-AF65-F5344CB8AC3E}">
        <p14:creationId xmlns:p14="http://schemas.microsoft.com/office/powerpoint/2010/main" val="14986196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CA"/>
          </a:p>
        </p:txBody>
      </p:sp>
      <p:sp>
        <p:nvSpPr>
          <p:cNvPr id="90116" name="Slide Number Placeholder 3"/>
          <p:cNvSpPr>
            <a:spLocks noGrp="1"/>
          </p:cNvSpPr>
          <p:nvPr>
            <p:ph type="sldNum" sz="quarter" idx="5"/>
          </p:nvPr>
        </p:nvSpPr>
        <p:spPr>
          <a:noFill/>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BC171F3-1497-4E51-B8C9-93F3FEDB1D0C}" type="slidenum">
              <a:rPr kumimoji="0" lang="zh-TW" altLang="en-US" sz="1200" b="0" i="0" u="none" strike="noStrike" kern="1200" cap="none" spc="0" normalizeH="0" baseline="0" noProof="0" smtClean="0">
                <a:ln>
                  <a:noFill/>
                </a:ln>
                <a:solidFill>
                  <a:prstClr val="black"/>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39</a:t>
            </a:fld>
            <a:endParaRPr kumimoji="0" lang="en-US" altLang="zh-TW" sz="1200" b="0" i="0" u="none" strike="noStrike" kern="1200" cap="none" spc="0" normalizeH="0" baseline="0" noProof="0">
              <a:ln>
                <a:noFill/>
              </a:ln>
              <a:solidFill>
                <a:prstClr val="black"/>
              </a:solidFill>
              <a:effectLst/>
              <a:uLnTx/>
              <a:uFillTx/>
              <a:latin typeface="Calibri" panose="020F0502020204030204"/>
              <a:ea typeface="新細明體" panose="02020500000000000000" pitchFamily="18" charset="-120"/>
              <a:cs typeface="+mn-cs"/>
            </a:endParaRPr>
          </a:p>
        </p:txBody>
      </p:sp>
    </p:spTree>
    <p:extLst>
      <p:ext uri="{BB962C8B-B14F-4D97-AF65-F5344CB8AC3E}">
        <p14:creationId xmlns:p14="http://schemas.microsoft.com/office/powerpoint/2010/main" val="740900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a:ln/>
        </p:spPr>
      </p:sp>
      <p:sp>
        <p:nvSpPr>
          <p:cNvPr id="100355"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r>
              <a:rPr lang="en-CA" dirty="0" err="1">
                <a:latin typeface="Times New Roman" charset="0"/>
              </a:rPr>
              <a:t>Eg.</a:t>
            </a:r>
            <a:r>
              <a:rPr lang="en-CA" dirty="0">
                <a:latin typeface="Times New Roman" charset="0"/>
              </a:rPr>
              <a:t>  </a:t>
            </a:r>
          </a:p>
        </p:txBody>
      </p:sp>
      <p:sp>
        <p:nvSpPr>
          <p:cNvPr id="100356"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6FD84E9D-44D3-D544-AA6F-A6CAD678C7A9}" type="slidenum">
              <a:rPr kumimoji="0" lang="zh-TW" altLang="en-US" sz="1200" b="0" i="0" u="none" strike="noStrike" kern="1200" cap="none" spc="0" normalizeH="0" baseline="0" noProof="0">
                <a:ln>
                  <a:noFill/>
                </a:ln>
                <a:solidFill>
                  <a:prstClr val="black"/>
                </a:solidFill>
                <a:effectLst/>
                <a:uLnTx/>
                <a:uFillTx/>
                <a:latin typeface="Times New Roman" charset="0"/>
                <a:ea typeface="PMingLiU" charset="0"/>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altLang="zh-TW" sz="1200" b="0" i="0" u="none" strike="noStrike" kern="1200" cap="none" spc="0" normalizeH="0" baseline="0" noProof="0">
              <a:ln>
                <a:noFill/>
              </a:ln>
              <a:solidFill>
                <a:prstClr val="black"/>
              </a:solidFill>
              <a:effectLst/>
              <a:uLnTx/>
              <a:uFillTx/>
              <a:latin typeface="Times New Roman" charset="0"/>
              <a:ea typeface="PMingLiU" charset="0"/>
              <a:cs typeface="+mn-cs"/>
            </a:endParaRPr>
          </a:p>
        </p:txBody>
      </p:sp>
    </p:spTree>
    <p:extLst>
      <p:ext uri="{BB962C8B-B14F-4D97-AF65-F5344CB8AC3E}">
        <p14:creationId xmlns:p14="http://schemas.microsoft.com/office/powerpoint/2010/main" val="1917041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03BA13-0791-E740-A1C3-F7C578E04B8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098418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a:ln/>
        </p:spPr>
      </p:sp>
      <p:sp>
        <p:nvSpPr>
          <p:cNvPr id="117763"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err="1">
                <a:solidFill>
                  <a:srgbClr val="4A4A4A"/>
                </a:solidFill>
                <a:latin typeface="Arial" panose="020B0604020202020204" pitchFamily="34" charset="0"/>
                <a:cs typeface="Arial" panose="020B0604020202020204" pitchFamily="34" charset="0"/>
              </a:rPr>
              <a:t>Woldarsky</a:t>
            </a:r>
            <a:r>
              <a:rPr lang="en-US" sz="1200" dirty="0">
                <a:solidFill>
                  <a:srgbClr val="4A4A4A"/>
                </a:solidFill>
                <a:latin typeface="Arial" panose="020B0604020202020204" pitchFamily="34" charset="0"/>
                <a:cs typeface="Arial" panose="020B0604020202020204" pitchFamily="34" charset="0"/>
              </a:rPr>
              <a:t> </a:t>
            </a:r>
            <a:r>
              <a:rPr lang="en-US" sz="1200" dirty="0" err="1">
                <a:solidFill>
                  <a:srgbClr val="4A4A4A"/>
                </a:solidFill>
                <a:latin typeface="Arial" panose="020B0604020202020204" pitchFamily="34" charset="0"/>
                <a:cs typeface="Arial" panose="020B0604020202020204" pitchFamily="34" charset="0"/>
              </a:rPr>
              <a:t>Meneses</a:t>
            </a:r>
            <a:r>
              <a:rPr lang="en-US" sz="1200" dirty="0">
                <a:solidFill>
                  <a:srgbClr val="4A4A4A"/>
                </a:solidFill>
                <a:latin typeface="Arial" panose="020B0604020202020204" pitchFamily="34" charset="0"/>
                <a:cs typeface="Arial" panose="020B0604020202020204" pitchFamily="34" charset="0"/>
              </a:rPr>
              <a:t>, C., &amp; Greenberg, L. S. (2014). </a:t>
            </a:r>
            <a:r>
              <a:rPr lang="en-US" sz="1200" u="sng" dirty="0">
                <a:solidFill>
                  <a:srgbClr val="4A4A4A"/>
                </a:solidFill>
                <a:latin typeface="Arial" panose="020B0604020202020204" pitchFamily="34" charset="0"/>
                <a:cs typeface="Arial" panose="020B0604020202020204" pitchFamily="34" charset="0"/>
              </a:rPr>
              <a:t>Interpersonal Forgiveness in Emotion-focused Couple therapy: Relating Process to Outcome. </a:t>
            </a:r>
            <a:r>
              <a:rPr lang="en-US" sz="1200" i="1" dirty="0">
                <a:solidFill>
                  <a:srgbClr val="4A4A4A"/>
                </a:solidFill>
                <a:latin typeface="Arial" panose="020B0604020202020204" pitchFamily="34" charset="0"/>
                <a:cs typeface="Arial" panose="020B0604020202020204" pitchFamily="34" charset="0"/>
              </a:rPr>
              <a:t>Journal of Marital and Family Therapy, 40</a:t>
            </a:r>
            <a:r>
              <a:rPr lang="en-US" sz="1200" dirty="0">
                <a:solidFill>
                  <a:srgbClr val="4A4A4A"/>
                </a:solidFill>
                <a:latin typeface="Arial" panose="020B0604020202020204" pitchFamily="34" charset="0"/>
                <a:cs typeface="Arial" panose="020B0604020202020204" pitchFamily="34" charset="0"/>
              </a:rPr>
              <a:t>(1), 49–67.</a:t>
            </a:r>
          </a:p>
          <a:p>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Selection Criteria for Couples emotional injury study (Greenberg, </a:t>
            </a:r>
            <a:r>
              <a:rPr lang="en-US" sz="1200" dirty="0" err="1">
                <a:latin typeface="Arial" panose="020B0604020202020204" pitchFamily="34" charset="0"/>
                <a:cs typeface="Arial" panose="020B0604020202020204" pitchFamily="34" charset="0"/>
              </a:rPr>
              <a:t>Warwar</a:t>
            </a:r>
            <a:r>
              <a:rPr lang="en-US" sz="1200" dirty="0">
                <a:latin typeface="Arial" panose="020B0604020202020204" pitchFamily="34" charset="0"/>
                <a:cs typeface="Arial" panose="020B0604020202020204" pitchFamily="34" charset="0"/>
              </a:rPr>
              <a:t> &amp; Malcolm, 2010)</a:t>
            </a:r>
            <a:r>
              <a:rPr lang="en-CA" dirty="0"/>
              <a:t>--violations set in place by the emotional bond </a:t>
            </a:r>
          </a:p>
          <a:p>
            <a:pPr eaLnBrk="1" hangingPunct="1">
              <a:spcBef>
                <a:spcPct val="0"/>
              </a:spcBef>
            </a:pPr>
            <a:r>
              <a:rPr lang="en-US" sz="1200" dirty="0">
                <a:latin typeface="Calibri" charset="0"/>
                <a:ea typeface="ＭＳ Ｐゴシック" charset="0"/>
              </a:rPr>
              <a:t>2 Waves</a:t>
            </a:r>
            <a:r>
              <a:rPr lang="en-US" sz="1200" baseline="0" dirty="0">
                <a:latin typeface="Calibri" charset="0"/>
                <a:ea typeface="ＭＳ Ｐゴシック" charset="0"/>
              </a:rPr>
              <a:t> to the study: Project director.  First wave of </a:t>
            </a:r>
            <a:r>
              <a:rPr lang="en-US" sz="1200" baseline="0" dirty="0" err="1">
                <a:latin typeface="Calibri" charset="0"/>
                <a:ea typeface="ＭＳ Ｐゴシック" charset="0"/>
              </a:rPr>
              <a:t>recruitmant</a:t>
            </a:r>
            <a:r>
              <a:rPr lang="en-US" sz="1200" baseline="0" dirty="0">
                <a:latin typeface="Calibri" charset="0"/>
                <a:ea typeface="ＭＳ Ｐゴシック" charset="0"/>
              </a:rPr>
              <a:t>.  20 couples.  2nd wave of recruitment. 31 couples Most </a:t>
            </a:r>
            <a:r>
              <a:rPr lang="en-US" sz="1200" baseline="0" dirty="0" err="1">
                <a:latin typeface="Calibri" charset="0"/>
                <a:ea typeface="ＭＳ Ｐゴシック" charset="0"/>
              </a:rPr>
              <a:t>prevelant</a:t>
            </a:r>
            <a:r>
              <a:rPr lang="en-US" sz="1200" baseline="0" dirty="0">
                <a:latin typeface="Calibri" charset="0"/>
                <a:ea typeface="ＭＳ Ｐゴシック" charset="0"/>
              </a:rPr>
              <a:t>: affairs</a:t>
            </a:r>
            <a:endParaRPr lang="en-US" sz="1200" dirty="0">
              <a:latin typeface="Calibri" charset="0"/>
              <a:ea typeface="ＭＳ Ｐゴシック" charset="0"/>
            </a:endParaRPr>
          </a:p>
          <a:p>
            <a:pPr eaLnBrk="1" hangingPunct="1">
              <a:spcBef>
                <a:spcPct val="0"/>
              </a:spcBef>
            </a:pPr>
            <a:r>
              <a:rPr lang="en-US" sz="1200" dirty="0">
                <a:latin typeface="Calibri" charset="0"/>
                <a:ea typeface="ＭＳ Ｐゴシック" charset="0"/>
              </a:rPr>
              <a:t>-</a:t>
            </a:r>
            <a:r>
              <a:rPr lang="en-US" sz="1200" b="1" dirty="0">
                <a:latin typeface="Calibri" charset="0"/>
                <a:ea typeface="ＭＳ Ｐゴシック" charset="0"/>
              </a:rPr>
              <a:t>-MORE</a:t>
            </a:r>
            <a:r>
              <a:rPr lang="en-US" sz="1200" b="1" baseline="0" dirty="0">
                <a:latin typeface="Calibri" charset="0"/>
                <a:ea typeface="ＭＳ Ｐゴシック" charset="0"/>
              </a:rPr>
              <a:t> THAN ONE PRIMARY INJURY WAS PRESENTED AT PRETREATMENT WITHIN 3 COUPLES IN FORGIVENESS STUDY AND 5 COUPLES IN CLINA’S STUDY</a:t>
            </a:r>
            <a:endParaRPr lang="en-US" sz="1200" b="1" dirty="0">
              <a:latin typeface="Calibri" charset="0"/>
              <a:ea typeface="ＭＳ Ｐゴシック" charset="0"/>
            </a:endParaRPr>
          </a:p>
          <a:p>
            <a:pPr eaLnBrk="1" hangingPunct="1">
              <a:spcBef>
                <a:spcPct val="0"/>
              </a:spcBef>
            </a:pPr>
            <a:r>
              <a:rPr lang="en-US" sz="1200" dirty="0">
                <a:latin typeface="Calibri" charset="0"/>
                <a:ea typeface="ＭＳ Ｐゴシック" charset="0"/>
              </a:rPr>
              <a:t>--10-12</a:t>
            </a:r>
            <a:r>
              <a:rPr lang="en-US" sz="1200" baseline="0" dirty="0">
                <a:latin typeface="Calibri" charset="0"/>
                <a:ea typeface="ＭＳ Ｐゴシック" charset="0"/>
              </a:rPr>
              <a:t> </a:t>
            </a:r>
            <a:r>
              <a:rPr lang="en-US" sz="1200" dirty="0">
                <a:latin typeface="Calibri" charset="0"/>
                <a:ea typeface="ＭＳ Ｐゴシック" charset="0"/>
              </a:rPr>
              <a:t> sessions of Emotion-focused Couples Therapy (EFT-C) for couples intending to stay together.</a:t>
            </a:r>
          </a:p>
          <a:p>
            <a:pPr>
              <a:lnSpc>
                <a:spcPct val="90000"/>
              </a:lnSpc>
            </a:pPr>
            <a:r>
              <a:rPr lang="en-US" sz="1200" dirty="0">
                <a:latin typeface="Times New Roman"/>
                <a:cs typeface="Times New Roman"/>
              </a:rPr>
              <a:t>STUDY CRITERIA</a:t>
            </a:r>
          </a:p>
          <a:p>
            <a:pPr>
              <a:lnSpc>
                <a:spcPct val="90000"/>
              </a:lnSpc>
            </a:pPr>
            <a:r>
              <a:rPr lang="en-US" sz="1200" dirty="0">
                <a:latin typeface="Times New Roman"/>
                <a:cs typeface="Times New Roman"/>
              </a:rPr>
              <a:t>--emotional injury occurring at least 2 years</a:t>
            </a:r>
            <a:r>
              <a:rPr lang="en-US" sz="1200" baseline="0" dirty="0">
                <a:latin typeface="Times New Roman"/>
                <a:cs typeface="Times New Roman"/>
              </a:rPr>
              <a:t> previously</a:t>
            </a:r>
            <a:endParaRPr lang="en-US" sz="1200" dirty="0">
              <a:latin typeface="Times New Roman"/>
              <a:cs typeface="Times New Roman"/>
            </a:endParaRPr>
          </a:p>
          <a:p>
            <a:pPr>
              <a:lnSpc>
                <a:spcPct val="90000"/>
              </a:lnSpc>
            </a:pPr>
            <a:r>
              <a:rPr lang="en-US" sz="1200" dirty="0">
                <a:latin typeface="Times New Roman"/>
                <a:cs typeface="Times New Roman"/>
              </a:rPr>
              <a:t>--Both people in couple want to stay together</a:t>
            </a:r>
          </a:p>
          <a:p>
            <a:pPr>
              <a:lnSpc>
                <a:spcPct val="90000"/>
              </a:lnSpc>
            </a:pPr>
            <a:r>
              <a:rPr lang="en-US" sz="1200" dirty="0">
                <a:latin typeface="Times New Roman"/>
                <a:cs typeface="Times New Roman"/>
              </a:rPr>
              <a:t>--No current violence or abuse between couple</a:t>
            </a:r>
          </a:p>
          <a:p>
            <a:pPr>
              <a:lnSpc>
                <a:spcPct val="90000"/>
              </a:lnSpc>
            </a:pPr>
            <a:r>
              <a:rPr lang="en-US" sz="1200" dirty="0">
                <a:latin typeface="Times New Roman"/>
                <a:cs typeface="Times New Roman"/>
              </a:rPr>
              <a:t>--No current suicidal ideation or substance abuse</a:t>
            </a:r>
          </a:p>
          <a:p>
            <a:pPr>
              <a:lnSpc>
                <a:spcPct val="90000"/>
              </a:lnSpc>
            </a:pPr>
            <a:endParaRPr lang="en-US" sz="1200" dirty="0">
              <a:latin typeface="Times New Roman"/>
              <a:cs typeface="Times New Roman"/>
            </a:endParaRPr>
          </a:p>
          <a:p>
            <a:pPr>
              <a:lnSpc>
                <a:spcPct val="90000"/>
              </a:lnSpc>
            </a:pPr>
            <a:r>
              <a:rPr lang="en-US" sz="1200" dirty="0">
                <a:latin typeface="Times New Roman"/>
                <a:cs typeface="Times New Roman"/>
              </a:rPr>
              <a:t>-Abandonment at a time of need</a:t>
            </a:r>
            <a:r>
              <a:rPr lang="en-US" sz="1200" baseline="0" dirty="0">
                <a:latin typeface="Times New Roman"/>
                <a:cs typeface="Times New Roman"/>
              </a:rPr>
              <a:t> (death of a parent, giving birth)</a:t>
            </a:r>
            <a:endParaRPr lang="en-US" sz="1200" dirty="0">
              <a:latin typeface="Times New Roman"/>
              <a:cs typeface="Times New Roman"/>
            </a:endParaRPr>
          </a:p>
          <a:p>
            <a:endParaRPr lang="en-CA" altLang="zh-TW" dirty="0"/>
          </a:p>
        </p:txBody>
      </p:sp>
      <p:sp>
        <p:nvSpPr>
          <p:cNvPr id="117764" name="Slide Number Placeholder 3"/>
          <p:cNvSpPr txBox="1">
            <a:spLocks noGrp="1"/>
          </p:cNvSpPr>
          <p:nvPr/>
        </p:nvSpPr>
        <p:spPr bwMode="auto">
          <a:xfrm>
            <a:off x="3886200" y="8686800"/>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Times New Roman" charset="0"/>
                <a:ea typeface="MS PGothic" charset="0"/>
                <a:cs typeface="MS PGothic" charset="0"/>
              </a:defRPr>
            </a:lvl1pPr>
            <a:lvl2pPr marL="742950" indent="-285750">
              <a:defRPr sz="2400">
                <a:solidFill>
                  <a:schemeClr val="tx1"/>
                </a:solidFill>
                <a:latin typeface="Times New Roman" charset="0"/>
                <a:ea typeface="MS PGothic" charset="0"/>
                <a:cs typeface="MS PGothic" charset="0"/>
              </a:defRPr>
            </a:lvl2pPr>
            <a:lvl3pPr marL="1143000" indent="-228600">
              <a:defRPr sz="2400">
                <a:solidFill>
                  <a:schemeClr val="tx1"/>
                </a:solidFill>
                <a:latin typeface="Times New Roman" charset="0"/>
                <a:ea typeface="MS PGothic" charset="0"/>
                <a:cs typeface="MS PGothic" charset="0"/>
              </a:defRPr>
            </a:lvl3pPr>
            <a:lvl4pPr marL="1600200" indent="-228600">
              <a:defRPr sz="2400">
                <a:solidFill>
                  <a:schemeClr val="tx1"/>
                </a:solidFill>
                <a:latin typeface="Times New Roman" charset="0"/>
                <a:ea typeface="MS PGothic" charset="0"/>
                <a:cs typeface="MS PGothic" charset="0"/>
              </a:defRPr>
            </a:lvl4pPr>
            <a:lvl5pPr marL="2057400" indent="-228600">
              <a:defRPr sz="2400">
                <a:solidFill>
                  <a:schemeClr val="tx1"/>
                </a:solidFill>
                <a:latin typeface="Times New Roman"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5DD76B3D-4A24-704F-A23B-0A0155C045E2}" type="slidenum">
              <a:rPr kumimoji="0" lang="en-US" sz="1200" b="0" i="0" u="none" strike="noStrike" kern="1200" cap="none" spc="0" normalizeH="0" baseline="0" noProof="0">
                <a:ln>
                  <a:noFill/>
                </a:ln>
                <a:solidFill>
                  <a:prstClr val="black"/>
                </a:solidFill>
                <a:effectLst/>
                <a:uLnTx/>
                <a:uFillTx/>
                <a:latin typeface="Times New Roman" charset="0"/>
                <a:ea typeface="MS PGothic" charset="0"/>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Times New Roman" charset="0"/>
              <a:ea typeface="MS PGothic" charset="0"/>
            </a:endParaRPr>
          </a:p>
        </p:txBody>
      </p:sp>
    </p:spTree>
    <p:extLst>
      <p:ext uri="{BB962C8B-B14F-4D97-AF65-F5344CB8AC3E}">
        <p14:creationId xmlns:p14="http://schemas.microsoft.com/office/powerpoint/2010/main" val="37194923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a:ln/>
        </p:spPr>
      </p:sp>
      <p:sp>
        <p:nvSpPr>
          <p:cNvPr id="189443" name="Notes Placeholder 2"/>
          <p:cNvSpPr>
            <a:spLocks noGrp="1"/>
          </p:cNvSpPr>
          <p:nvPr>
            <p:ph type="body" idx="1"/>
          </p:nvPr>
        </p:nvSpPr>
        <p:spPr>
          <a:noFill/>
          <a:ln/>
        </p:spPr>
        <p:txBody>
          <a:bodyPr/>
          <a:lstStyle/>
          <a:p>
            <a:r>
              <a:rPr lang="en-CA" dirty="0"/>
              <a:t>-TYPES OF EMOTIONAL INJURIES: AFFAIRS, ABANDONMENT, INVALIDATION, ALLIANCE/TRIANGLES, DECEPTIONS</a:t>
            </a:r>
          </a:p>
          <a:p>
            <a:endParaRPr lang="en-CA" dirty="0"/>
          </a:p>
          <a:p>
            <a:pPr>
              <a:defRPr/>
            </a:pPr>
            <a:r>
              <a:rPr lang="en-US" dirty="0">
                <a:latin typeface="Arial" panose="020B0604020202020204" pitchFamily="34" charset="0"/>
                <a:cs typeface="Arial" panose="020B0604020202020204" pitchFamily="34" charset="0"/>
              </a:rPr>
              <a:t>-Leaves the injured person feeling </a:t>
            </a:r>
            <a:r>
              <a:rPr lang="en-US" i="1" dirty="0">
                <a:latin typeface="Arial" panose="020B0604020202020204" pitchFamily="34" charset="0"/>
                <a:cs typeface="Arial" panose="020B0604020202020204" pitchFamily="34" charset="0"/>
              </a:rPr>
              <a:t>stuck</a:t>
            </a:r>
            <a:r>
              <a:rPr lang="en-US" dirty="0">
                <a:latin typeface="Arial" panose="020B0604020202020204" pitchFamily="34" charset="0"/>
                <a:cs typeface="Arial" panose="020B0604020202020204" pitchFamily="34" charset="0"/>
              </a:rPr>
              <a:t> and unable to get over it or forgive, even though he/she may want to.</a:t>
            </a:r>
          </a:p>
          <a:p>
            <a:r>
              <a:rPr lang="en-US" b="1" dirty="0">
                <a:latin typeface="Arial" panose="020B0604020202020204" pitchFamily="34" charset="0"/>
                <a:cs typeface="Arial" panose="020B0604020202020204" pitchFamily="34" charset="0"/>
              </a:rPr>
              <a:t>The incident marks the couple in a fundamental way: it ruptures the bond of trust and respect or love between the partners.  </a:t>
            </a:r>
          </a:p>
          <a:p>
            <a:endParaRPr lang="en-CA" dirty="0"/>
          </a:p>
          <a:p>
            <a:pPr eaLnBrk="1" hangingPunct="1">
              <a:spcBef>
                <a:spcPct val="0"/>
              </a:spcBef>
            </a:pPr>
            <a:endParaRPr lang="en-CA" sz="1200" dirty="0">
              <a:latin typeface="Arial Unicode MS" charset="0"/>
              <a:ea typeface="ＭＳ Ｐゴシック" charset="0"/>
            </a:endParaRPr>
          </a:p>
          <a:p>
            <a:endParaRPr lang="en-CA" dirty="0"/>
          </a:p>
        </p:txBody>
      </p:sp>
      <p:sp>
        <p:nvSpPr>
          <p:cNvPr id="189444" name="Slide Number Placeholder 3"/>
          <p:cNvSpPr>
            <a:spLocks noGrp="1"/>
          </p:cNvSpPr>
          <p:nvPr>
            <p:ph type="sldNum" sz="quarter" idx="5"/>
          </p:nvPr>
        </p:nvSpPr>
        <p:spPr>
          <a:noFill/>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B443A30-0F9E-4066-B50B-AC1DC0C65FB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12446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p:cNvSpPr>
            <a:spLocks noGrp="1" noRot="1" noChangeAspect="1" noTextEdit="1"/>
          </p:cNvSpPr>
          <p:nvPr>
            <p:ph type="sldImg"/>
          </p:nvPr>
        </p:nvSpPr>
        <p:spPr>
          <a:ln/>
        </p:spPr>
      </p:sp>
      <p:sp>
        <p:nvSpPr>
          <p:cNvPr id="192515" name="Notes Placeholder 2"/>
          <p:cNvSpPr>
            <a:spLocks noGrp="1"/>
          </p:cNvSpPr>
          <p:nvPr>
            <p:ph type="body" idx="1"/>
          </p:nvPr>
        </p:nvSpPr>
        <p:spPr>
          <a:noFill/>
          <a:ln/>
        </p:spPr>
        <p:txBody>
          <a:bodyPr/>
          <a:lstStyle/>
          <a:p>
            <a:endParaRPr lang="en-CA"/>
          </a:p>
        </p:txBody>
      </p:sp>
      <p:sp>
        <p:nvSpPr>
          <p:cNvPr id="192516" name="Slide Number Placeholder 3"/>
          <p:cNvSpPr>
            <a:spLocks noGrp="1"/>
          </p:cNvSpPr>
          <p:nvPr>
            <p:ph type="sldNum" sz="quarter" idx="5"/>
          </p:nvPr>
        </p:nvSpPr>
        <p:spPr>
          <a:noFill/>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1C2FB17-9539-44ED-81B6-7D13DCE468C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193968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Slide Image Placeholder 1"/>
          <p:cNvSpPr>
            <a:spLocks noGrp="1" noRot="1" noChangeAspect="1" noTextEdit="1"/>
          </p:cNvSpPr>
          <p:nvPr>
            <p:ph type="sldImg"/>
          </p:nvPr>
        </p:nvSpPr>
        <p:spPr>
          <a:ln/>
        </p:spPr>
      </p:sp>
      <p:sp>
        <p:nvSpPr>
          <p:cNvPr id="112642" name="Notes Placeholder 2"/>
          <p:cNvSpPr>
            <a:spLocks noGrp="1"/>
          </p:cNvSpPr>
          <p:nvPr>
            <p:ph type="body" idx="1"/>
          </p:nvPr>
        </p:nvSpPr>
        <p:spPr>
          <a:noFill/>
          <a:ln/>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CA">
              <a:latin typeface="Times New Roman" charset="0"/>
            </a:endParaRPr>
          </a:p>
        </p:txBody>
      </p:sp>
      <p:sp>
        <p:nvSpPr>
          <p:cNvPr id="112643"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E3F7F608-905E-3648-99E9-BD63C9DA665D}" type="slidenum">
              <a:rPr kumimoji="0" lang="en-US" sz="1200" b="0" i="0" u="none" strike="noStrike" kern="1200" cap="none" spc="0" normalizeH="0" baseline="0" noProof="0">
                <a:ln>
                  <a:noFill/>
                </a:ln>
                <a:solidFill>
                  <a:prstClr val="black"/>
                </a:solidFill>
                <a:effectLst/>
                <a:uLnTx/>
                <a:uFillTx/>
                <a:latin typeface="Calibri" charset="0"/>
                <a:ea typeface="ＭＳ Ｐゴシック" charset="0"/>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charset="0"/>
              <a:ea typeface="ＭＳ Ｐゴシック" charset="0"/>
            </a:endParaRPr>
          </a:p>
        </p:txBody>
      </p:sp>
    </p:spTree>
    <p:extLst>
      <p:ext uri="{BB962C8B-B14F-4D97-AF65-F5344CB8AC3E}">
        <p14:creationId xmlns:p14="http://schemas.microsoft.com/office/powerpoint/2010/main" val="2231813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r-FR"/>
              <a:t>Modifiez le style du titre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7" name="Date Placeholder 6"/>
          <p:cNvSpPr>
            <a:spLocks noGrp="1"/>
          </p:cNvSpPr>
          <p:nvPr>
            <p:ph type="dt" sz="half" idx="10"/>
          </p:nvPr>
        </p:nvSpPr>
        <p:spPr/>
        <p:txBody>
          <a:bodyPr/>
          <a:lstStyle/>
          <a:p>
            <a:fld id="{F8CA9073-06DF-B34A-B44D-9D1897D35E36}" type="datetime1">
              <a:rPr lang="de-CH" smtClean="0"/>
              <a:t>11.08.25</a:t>
            </a:fld>
            <a:endParaRPr lang="fr-FR" dirty="0"/>
          </a:p>
        </p:txBody>
      </p:sp>
      <p:sp>
        <p:nvSpPr>
          <p:cNvPr id="8" name="Footer Placeholder 7"/>
          <p:cNvSpPr>
            <a:spLocks noGrp="1"/>
          </p:cNvSpPr>
          <p:nvPr>
            <p:ph type="ftr" sz="quarter" idx="11"/>
          </p:nvPr>
        </p:nvSpPr>
        <p:spPr/>
        <p:txBody>
          <a:bodyPr/>
          <a:lstStyle/>
          <a:p>
            <a:r>
              <a:rPr lang="fr-FR"/>
              <a:t>EFT-C module I, February 2021, WOLDARSKY</a:t>
            </a:r>
            <a:endParaRPr lang="fr-FR" dirty="0"/>
          </a:p>
        </p:txBody>
      </p:sp>
      <p:sp>
        <p:nvSpPr>
          <p:cNvPr id="9" name="Slide Number Placeholder 8"/>
          <p:cNvSpPr>
            <a:spLocks noGrp="1"/>
          </p:cNvSpPr>
          <p:nvPr>
            <p:ph type="sldNum" sz="quarter" idx="12"/>
          </p:nvPr>
        </p:nvSpPr>
        <p:spPr/>
        <p:txBody>
          <a:bodyPr/>
          <a:lstStyle/>
          <a:p>
            <a:fld id="{37835547-5C7D-47D7-9EED-E93C2B0BBA02}" type="slidenum">
              <a:rPr lang="fr-FR" smtClean="0"/>
              <a:t>‹#›</a:t>
            </a:fld>
            <a:endParaRPr lang="fr-FR" dirty="0"/>
          </a:p>
        </p:txBody>
      </p:sp>
    </p:spTree>
    <p:extLst>
      <p:ext uri="{BB962C8B-B14F-4D97-AF65-F5344CB8AC3E}">
        <p14:creationId xmlns:p14="http://schemas.microsoft.com/office/powerpoint/2010/main" val="2418721999"/>
      </p:ext>
    </p:extLst>
  </p:cSld>
  <p:clrMapOvr>
    <a:overrideClrMapping bg1="dk1" tx1="lt1" bg2="dk2" tx2="lt2" accent1="accent1" accent2="accent2" accent3="accent3" accent4="accent4" accent5="accent5" accent6="accent6" hlink="hlink" folHlink="folHlink"/>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8CA9073-06DF-B34A-B44D-9D1897D35E36}" type="datetime1">
              <a:rPr lang="de-CH" smtClean="0"/>
              <a:t>11.08.25</a:t>
            </a:fld>
            <a:endParaRPr lang="fr-FR" dirty="0"/>
          </a:p>
        </p:txBody>
      </p:sp>
      <p:sp>
        <p:nvSpPr>
          <p:cNvPr id="5" name="Footer Placeholder 4"/>
          <p:cNvSpPr>
            <a:spLocks noGrp="1"/>
          </p:cNvSpPr>
          <p:nvPr>
            <p:ph type="ftr" sz="quarter" idx="11"/>
          </p:nvPr>
        </p:nvSpPr>
        <p:spPr/>
        <p:txBody>
          <a:bodyPr/>
          <a:lstStyle/>
          <a:p>
            <a:r>
              <a:rPr lang="fr-FR"/>
              <a:t>EFT-C module I, February 2021, WOLDARSKY</a:t>
            </a:r>
            <a:endParaRPr lang="fr-FR" dirty="0"/>
          </a:p>
        </p:txBody>
      </p:sp>
      <p:sp>
        <p:nvSpPr>
          <p:cNvPr id="6" name="Slide Number Placeholder 5"/>
          <p:cNvSpPr>
            <a:spLocks noGrp="1"/>
          </p:cNvSpPr>
          <p:nvPr>
            <p:ph type="sldNum" sz="quarter" idx="12"/>
          </p:nvPr>
        </p:nvSpPr>
        <p:spPr/>
        <p:txBody>
          <a:bodyPr/>
          <a:lstStyle/>
          <a:p>
            <a:fld id="{37835547-5C7D-47D7-9EED-E93C2B0BBA02}" type="slidenum">
              <a:rPr lang="fr-FR" smtClean="0"/>
              <a:t>‹#›</a:t>
            </a:fld>
            <a:endParaRPr lang="fr-FR" dirty="0"/>
          </a:p>
        </p:txBody>
      </p:sp>
    </p:spTree>
    <p:extLst>
      <p:ext uri="{BB962C8B-B14F-4D97-AF65-F5344CB8AC3E}">
        <p14:creationId xmlns:p14="http://schemas.microsoft.com/office/powerpoint/2010/main" val="596891851"/>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8CA9073-06DF-B34A-B44D-9D1897D35E36}" type="datetime1">
              <a:rPr lang="de-CH" smtClean="0"/>
              <a:t>11.08.25</a:t>
            </a:fld>
            <a:endParaRPr lang="fr-FR" dirty="0"/>
          </a:p>
        </p:txBody>
      </p:sp>
      <p:sp>
        <p:nvSpPr>
          <p:cNvPr id="5" name="Footer Placeholder 4"/>
          <p:cNvSpPr>
            <a:spLocks noGrp="1"/>
          </p:cNvSpPr>
          <p:nvPr>
            <p:ph type="ftr" sz="quarter" idx="11"/>
          </p:nvPr>
        </p:nvSpPr>
        <p:spPr/>
        <p:txBody>
          <a:bodyPr/>
          <a:lstStyle/>
          <a:p>
            <a:r>
              <a:rPr lang="fr-FR"/>
              <a:t>EFT-C module I, February 2021, WOLDARSKY</a:t>
            </a:r>
            <a:endParaRPr lang="fr-FR" dirty="0"/>
          </a:p>
        </p:txBody>
      </p:sp>
      <p:sp>
        <p:nvSpPr>
          <p:cNvPr id="6" name="Slide Number Placeholder 5"/>
          <p:cNvSpPr>
            <a:spLocks noGrp="1"/>
          </p:cNvSpPr>
          <p:nvPr>
            <p:ph type="sldNum" sz="quarter" idx="12"/>
          </p:nvPr>
        </p:nvSpPr>
        <p:spPr/>
        <p:txBody>
          <a:bodyPr/>
          <a:lstStyle/>
          <a:p>
            <a:fld id="{37835547-5C7D-47D7-9EED-E93C2B0BBA02}" type="slidenum">
              <a:rPr lang="fr-FR" smtClean="0"/>
              <a:t>‹#›</a:t>
            </a:fld>
            <a:endParaRPr lang="fr-FR" dirty="0"/>
          </a:p>
        </p:txBody>
      </p:sp>
    </p:spTree>
    <p:extLst>
      <p:ext uri="{BB962C8B-B14F-4D97-AF65-F5344CB8AC3E}">
        <p14:creationId xmlns:p14="http://schemas.microsoft.com/office/powerpoint/2010/main" val="302053323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115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77201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8171" y="408373"/>
            <a:ext cx="11014229" cy="1039427"/>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68171" y="1722438"/>
            <a:ext cx="5386917"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68171" y="2438400"/>
            <a:ext cx="5386917"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722438"/>
            <a:ext cx="5389033"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438400"/>
            <a:ext cx="5389033"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A0E50B-3A7A-D541-806D-9C81A2473366}" type="datetime1">
              <a:rPr lang="x-none" smtClean="0"/>
              <a:t>8/11/25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C24AD8-A7AC-CD41-8962-1BCFFE201B1B}" type="slidenum">
              <a:rPr lang="en-US" smtClean="0"/>
              <a:pPr/>
              <a:t>‹#›</a:t>
            </a:fld>
            <a:endParaRPr lang="en-US"/>
          </a:p>
        </p:txBody>
      </p:sp>
    </p:spTree>
    <p:extLst>
      <p:ext uri="{BB962C8B-B14F-4D97-AF65-F5344CB8AC3E}">
        <p14:creationId xmlns:p14="http://schemas.microsoft.com/office/powerpoint/2010/main" val="3515916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F8CA9073-06DF-B34A-B44D-9D1897D35E36}" type="datetime1">
              <a:rPr lang="de-CH" smtClean="0"/>
              <a:t>11.08.25</a:t>
            </a:fld>
            <a:endParaRPr lang="fr-FR" dirty="0"/>
          </a:p>
        </p:txBody>
      </p:sp>
      <p:sp>
        <p:nvSpPr>
          <p:cNvPr id="8" name="Footer Placeholder 7"/>
          <p:cNvSpPr>
            <a:spLocks noGrp="1"/>
          </p:cNvSpPr>
          <p:nvPr>
            <p:ph type="ftr" sz="quarter" idx="11"/>
          </p:nvPr>
        </p:nvSpPr>
        <p:spPr/>
        <p:txBody>
          <a:bodyPr/>
          <a:lstStyle/>
          <a:p>
            <a:r>
              <a:rPr lang="fr-FR"/>
              <a:t>EFT-C module I, February 2021, WOLDARSKY</a:t>
            </a:r>
            <a:endParaRPr lang="fr-FR" dirty="0"/>
          </a:p>
        </p:txBody>
      </p:sp>
      <p:sp>
        <p:nvSpPr>
          <p:cNvPr id="9" name="Slide Number Placeholder 8"/>
          <p:cNvSpPr>
            <a:spLocks noGrp="1"/>
          </p:cNvSpPr>
          <p:nvPr>
            <p:ph type="sldNum" sz="quarter" idx="12"/>
          </p:nvPr>
        </p:nvSpPr>
        <p:spPr/>
        <p:txBody>
          <a:bodyPr/>
          <a:lstStyle/>
          <a:p>
            <a:fld id="{37835547-5C7D-47D7-9EED-E93C2B0BBA02}" type="slidenum">
              <a:rPr lang="fr-FR" smtClean="0"/>
              <a:t>‹#›</a:t>
            </a:fld>
            <a:endParaRPr lang="fr-FR" dirty="0"/>
          </a:p>
        </p:txBody>
      </p:sp>
    </p:spTree>
    <p:extLst>
      <p:ext uri="{BB962C8B-B14F-4D97-AF65-F5344CB8AC3E}">
        <p14:creationId xmlns:p14="http://schemas.microsoft.com/office/powerpoint/2010/main" val="911847824"/>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r-FR"/>
              <a:t>Modifiez le style du titre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F8CA9073-06DF-B34A-B44D-9D1897D35E36}" type="datetime1">
              <a:rPr lang="de-CH" smtClean="0"/>
              <a:t>11.08.25</a:t>
            </a:fld>
            <a:endParaRPr lang="fr-FR" dirty="0"/>
          </a:p>
        </p:txBody>
      </p:sp>
      <p:sp>
        <p:nvSpPr>
          <p:cNvPr id="8" name="Footer Placeholder 7"/>
          <p:cNvSpPr>
            <a:spLocks noGrp="1"/>
          </p:cNvSpPr>
          <p:nvPr>
            <p:ph type="ftr" sz="quarter" idx="11"/>
          </p:nvPr>
        </p:nvSpPr>
        <p:spPr/>
        <p:txBody>
          <a:bodyPr/>
          <a:lstStyle/>
          <a:p>
            <a:r>
              <a:rPr lang="fr-FR"/>
              <a:t>EFT-C module I, February 2021, WOLDARSKY</a:t>
            </a:r>
            <a:endParaRPr lang="fr-FR" dirty="0"/>
          </a:p>
        </p:txBody>
      </p:sp>
      <p:sp>
        <p:nvSpPr>
          <p:cNvPr id="9" name="Slide Number Placeholder 8"/>
          <p:cNvSpPr>
            <a:spLocks noGrp="1"/>
          </p:cNvSpPr>
          <p:nvPr>
            <p:ph type="sldNum" sz="quarter" idx="12"/>
          </p:nvPr>
        </p:nvSpPr>
        <p:spPr/>
        <p:txBody>
          <a:bodyPr/>
          <a:lstStyle/>
          <a:p>
            <a:fld id="{37835547-5C7D-47D7-9EED-E93C2B0BBA02}" type="slidenum">
              <a:rPr lang="fr-FR" smtClean="0"/>
              <a:t>‹#›</a:t>
            </a:fld>
            <a:endParaRPr lang="fr-FR" dirty="0"/>
          </a:p>
        </p:txBody>
      </p:sp>
    </p:spTree>
    <p:extLst>
      <p:ext uri="{BB962C8B-B14F-4D97-AF65-F5344CB8AC3E}">
        <p14:creationId xmlns:p14="http://schemas.microsoft.com/office/powerpoint/2010/main" val="1258006440"/>
      </p:ext>
    </p:extLst>
  </p:cSld>
  <p:clrMapOvr>
    <a:overrideClrMapping bg1="dk1" tx1="lt1" bg2="dk2" tx2="lt2" accent1="accent1" accent2="accent2" accent3="accent3" accent4="accent4" accent5="accent5" accent6="accent6" hlink="hlink" folHlink="folHlink"/>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F8CA9073-06DF-B34A-B44D-9D1897D35E36}" type="datetime1">
              <a:rPr lang="de-CH" smtClean="0"/>
              <a:t>11.08.25</a:t>
            </a:fld>
            <a:endParaRPr lang="fr-FR" dirty="0"/>
          </a:p>
        </p:txBody>
      </p:sp>
      <p:sp>
        <p:nvSpPr>
          <p:cNvPr id="9" name="Footer Placeholder 8"/>
          <p:cNvSpPr>
            <a:spLocks noGrp="1"/>
          </p:cNvSpPr>
          <p:nvPr>
            <p:ph type="ftr" sz="quarter" idx="11"/>
          </p:nvPr>
        </p:nvSpPr>
        <p:spPr/>
        <p:txBody>
          <a:bodyPr/>
          <a:lstStyle/>
          <a:p>
            <a:r>
              <a:rPr lang="fr-FR"/>
              <a:t>EFT-C module I, February 2021, WOLDARSKY</a:t>
            </a:r>
            <a:endParaRPr lang="fr-FR" dirty="0"/>
          </a:p>
        </p:txBody>
      </p:sp>
      <p:sp>
        <p:nvSpPr>
          <p:cNvPr id="10" name="Slide Number Placeholder 9"/>
          <p:cNvSpPr>
            <a:spLocks noGrp="1"/>
          </p:cNvSpPr>
          <p:nvPr>
            <p:ph type="sldNum" sz="quarter" idx="12"/>
          </p:nvPr>
        </p:nvSpPr>
        <p:spPr/>
        <p:txBody>
          <a:bodyPr/>
          <a:lstStyle/>
          <a:p>
            <a:fld id="{37835547-5C7D-47D7-9EED-E93C2B0BBA02}" type="slidenum">
              <a:rPr lang="fr-FR" smtClean="0"/>
              <a:t>‹#›</a:t>
            </a:fld>
            <a:endParaRPr lang="fr-FR" dirty="0"/>
          </a:p>
        </p:txBody>
      </p:sp>
    </p:spTree>
    <p:extLst>
      <p:ext uri="{BB962C8B-B14F-4D97-AF65-F5344CB8AC3E}">
        <p14:creationId xmlns:p14="http://schemas.microsoft.com/office/powerpoint/2010/main" val="4185817790"/>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583436" y="3143250"/>
            <a:ext cx="4270248" cy="259677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7" name="Date Placeholder 6"/>
          <p:cNvSpPr>
            <a:spLocks noGrp="1"/>
          </p:cNvSpPr>
          <p:nvPr>
            <p:ph type="dt" sz="half" idx="10"/>
          </p:nvPr>
        </p:nvSpPr>
        <p:spPr/>
        <p:txBody>
          <a:bodyPr/>
          <a:lstStyle/>
          <a:p>
            <a:fld id="{F8CA9073-06DF-B34A-B44D-9D1897D35E36}" type="datetime1">
              <a:rPr lang="de-CH" smtClean="0"/>
              <a:t>11.08.25</a:t>
            </a:fld>
            <a:endParaRPr lang="fr-FR" dirty="0"/>
          </a:p>
        </p:txBody>
      </p:sp>
      <p:sp>
        <p:nvSpPr>
          <p:cNvPr id="8" name="Footer Placeholder 7"/>
          <p:cNvSpPr>
            <a:spLocks noGrp="1"/>
          </p:cNvSpPr>
          <p:nvPr>
            <p:ph type="ftr" sz="quarter" idx="11"/>
          </p:nvPr>
        </p:nvSpPr>
        <p:spPr/>
        <p:txBody>
          <a:bodyPr/>
          <a:lstStyle/>
          <a:p>
            <a:r>
              <a:rPr lang="fr-FR"/>
              <a:t>EFT-C module I, February 2021, WOLDARSKY</a:t>
            </a:r>
            <a:endParaRPr lang="fr-FR" dirty="0"/>
          </a:p>
        </p:txBody>
      </p:sp>
      <p:sp>
        <p:nvSpPr>
          <p:cNvPr id="9" name="Slide Number Placeholder 8"/>
          <p:cNvSpPr>
            <a:spLocks noGrp="1"/>
          </p:cNvSpPr>
          <p:nvPr>
            <p:ph type="sldNum" sz="quarter" idx="12"/>
          </p:nvPr>
        </p:nvSpPr>
        <p:spPr/>
        <p:txBody>
          <a:bodyPr/>
          <a:lstStyle/>
          <a:p>
            <a:fld id="{37835547-5C7D-47D7-9EED-E93C2B0BBA02}" type="slidenum">
              <a:rPr lang="fr-FR" smtClean="0"/>
              <a:t>‹#›</a:t>
            </a:fld>
            <a:endParaRPr lang="fr-FR" dirty="0"/>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2327180586"/>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F8CA9073-06DF-B34A-B44D-9D1897D35E36}" type="datetime1">
              <a:rPr lang="de-CH" smtClean="0"/>
              <a:t>11.08.25</a:t>
            </a:fld>
            <a:endParaRPr lang="fr-FR" dirty="0"/>
          </a:p>
        </p:txBody>
      </p:sp>
      <p:sp>
        <p:nvSpPr>
          <p:cNvPr id="4" name="Footer Placeholder 3"/>
          <p:cNvSpPr>
            <a:spLocks noGrp="1"/>
          </p:cNvSpPr>
          <p:nvPr>
            <p:ph type="ftr" sz="quarter" idx="11"/>
          </p:nvPr>
        </p:nvSpPr>
        <p:spPr/>
        <p:txBody>
          <a:bodyPr/>
          <a:lstStyle/>
          <a:p>
            <a:r>
              <a:rPr lang="fr-FR"/>
              <a:t>EFT-C module I, February 2021, WOLDARSKY</a:t>
            </a:r>
            <a:endParaRPr lang="fr-FR" dirty="0"/>
          </a:p>
        </p:txBody>
      </p:sp>
      <p:sp>
        <p:nvSpPr>
          <p:cNvPr id="5" name="Slide Number Placeholder 4"/>
          <p:cNvSpPr>
            <a:spLocks noGrp="1"/>
          </p:cNvSpPr>
          <p:nvPr>
            <p:ph type="sldNum" sz="quarter" idx="12"/>
          </p:nvPr>
        </p:nvSpPr>
        <p:spPr/>
        <p:txBody>
          <a:bodyPr/>
          <a:lstStyle/>
          <a:p>
            <a:fld id="{37835547-5C7D-47D7-9EED-E93C2B0BBA02}" type="slidenum">
              <a:rPr lang="fr-FR" smtClean="0"/>
              <a:t>‹#›</a:t>
            </a:fld>
            <a:endParaRPr lang="fr-FR" dirty="0"/>
          </a:p>
        </p:txBody>
      </p:sp>
    </p:spTree>
    <p:extLst>
      <p:ext uri="{BB962C8B-B14F-4D97-AF65-F5344CB8AC3E}">
        <p14:creationId xmlns:p14="http://schemas.microsoft.com/office/powerpoint/2010/main" val="1846323492"/>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CA9073-06DF-B34A-B44D-9D1897D35E36}" type="datetime1">
              <a:rPr lang="de-CH" smtClean="0"/>
              <a:t>11.08.25</a:t>
            </a:fld>
            <a:endParaRPr lang="fr-FR" dirty="0"/>
          </a:p>
        </p:txBody>
      </p:sp>
      <p:sp>
        <p:nvSpPr>
          <p:cNvPr id="3" name="Footer Placeholder 2"/>
          <p:cNvSpPr>
            <a:spLocks noGrp="1"/>
          </p:cNvSpPr>
          <p:nvPr>
            <p:ph type="ftr" sz="quarter" idx="11"/>
          </p:nvPr>
        </p:nvSpPr>
        <p:spPr/>
        <p:txBody>
          <a:bodyPr/>
          <a:lstStyle/>
          <a:p>
            <a:r>
              <a:rPr lang="fr-FR"/>
              <a:t>EFT-C module I, February 2021, WOLDARSKY</a:t>
            </a:r>
            <a:endParaRPr lang="fr-FR" dirty="0"/>
          </a:p>
        </p:txBody>
      </p:sp>
      <p:sp>
        <p:nvSpPr>
          <p:cNvPr id="4" name="Slide Number Placeholder 3"/>
          <p:cNvSpPr>
            <a:spLocks noGrp="1"/>
          </p:cNvSpPr>
          <p:nvPr>
            <p:ph type="sldNum" sz="quarter" idx="12"/>
          </p:nvPr>
        </p:nvSpPr>
        <p:spPr/>
        <p:txBody>
          <a:bodyPr/>
          <a:lstStyle/>
          <a:p>
            <a:fld id="{37835547-5C7D-47D7-9EED-E93C2B0BBA02}" type="slidenum">
              <a:rPr lang="fr-FR" smtClean="0"/>
              <a:t>‹#›</a:t>
            </a:fld>
            <a:endParaRPr lang="fr-FR" dirty="0"/>
          </a:p>
        </p:txBody>
      </p:sp>
    </p:spTree>
    <p:extLst>
      <p:ext uri="{BB962C8B-B14F-4D97-AF65-F5344CB8AC3E}">
        <p14:creationId xmlns:p14="http://schemas.microsoft.com/office/powerpoint/2010/main" val="235127064"/>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r-FR"/>
              <a:t>Modifiez le style du titre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8CA9073-06DF-B34A-B44D-9D1897D35E36}" type="datetime1">
              <a:rPr lang="de-CH" smtClean="0"/>
              <a:t>11.08.25</a:t>
            </a:fld>
            <a:endParaRPr lang="fr-FR" dirty="0"/>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r>
              <a:rPr lang="fr-FR"/>
              <a:t>EFT-C module I, February 2021, WOLDARSKY</a:t>
            </a:r>
            <a:endParaRPr lang="fr-FR" dirty="0"/>
          </a:p>
        </p:txBody>
      </p:sp>
      <p:sp>
        <p:nvSpPr>
          <p:cNvPr id="7" name="Slide Number Placeholder 6"/>
          <p:cNvSpPr>
            <a:spLocks noGrp="1"/>
          </p:cNvSpPr>
          <p:nvPr>
            <p:ph type="sldNum" sz="quarter" idx="12"/>
          </p:nvPr>
        </p:nvSpPr>
        <p:spPr/>
        <p:txBody>
          <a:bodyPr/>
          <a:lstStyle/>
          <a:p>
            <a:fld id="{37835547-5C7D-47D7-9EED-E93C2B0BBA02}" type="slidenum">
              <a:rPr lang="fr-FR" smtClean="0"/>
              <a:t>‹#›</a:t>
            </a:fld>
            <a:endParaRPr lang="fr-FR" dirty="0"/>
          </a:p>
        </p:txBody>
      </p:sp>
    </p:spTree>
    <p:extLst>
      <p:ext uri="{BB962C8B-B14F-4D97-AF65-F5344CB8AC3E}">
        <p14:creationId xmlns:p14="http://schemas.microsoft.com/office/powerpoint/2010/main" val="611027203"/>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F8CA9073-06DF-B34A-B44D-9D1897D35E36}" type="datetime1">
              <a:rPr lang="de-CH" smtClean="0"/>
              <a:t>11.08.25</a:t>
            </a:fld>
            <a:endParaRPr lang="fr-FR" dirty="0"/>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r>
              <a:rPr lang="fr-FR"/>
              <a:t>EFT-C module I, February 2021, WOLDARSKY</a:t>
            </a:r>
            <a:endParaRPr lang="fr-FR" dirty="0"/>
          </a:p>
        </p:txBody>
      </p:sp>
      <p:sp>
        <p:nvSpPr>
          <p:cNvPr id="7" name="Slide Number Placeholder 6"/>
          <p:cNvSpPr>
            <a:spLocks noGrp="1"/>
          </p:cNvSpPr>
          <p:nvPr>
            <p:ph type="sldNum" sz="quarter" idx="12"/>
          </p:nvPr>
        </p:nvSpPr>
        <p:spPr/>
        <p:txBody>
          <a:bodyPr/>
          <a:lstStyle/>
          <a:p>
            <a:fld id="{37835547-5C7D-47D7-9EED-E93C2B0BBA02}" type="slidenum">
              <a:rPr lang="fr-FR" smtClean="0"/>
              <a:t>‹#›</a:t>
            </a:fld>
            <a:endParaRPr lang="fr-FR" dirty="0"/>
          </a:p>
        </p:txBody>
      </p:sp>
    </p:spTree>
    <p:extLst>
      <p:ext uri="{BB962C8B-B14F-4D97-AF65-F5344CB8AC3E}">
        <p14:creationId xmlns:p14="http://schemas.microsoft.com/office/powerpoint/2010/main" val="61041317"/>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F8CA9073-06DF-B34A-B44D-9D1897D35E36}" type="datetime1">
              <a:rPr lang="de-CH" smtClean="0"/>
              <a:t>11.08.25</a:t>
            </a:fld>
            <a:endParaRPr lang="fr-FR"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fr-FR"/>
              <a:t>EFT-C module I, February 2021, WOLDARSKY</a:t>
            </a:r>
            <a:endParaRPr lang="fr-FR"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37835547-5C7D-47D7-9EED-E93C2B0BBA02}" type="slidenum">
              <a:rPr lang="fr-FR" smtClean="0"/>
              <a:t>‹#›</a:t>
            </a:fld>
            <a:endParaRPr lang="fr-FR" dirty="0"/>
          </a:p>
        </p:txBody>
      </p:sp>
    </p:spTree>
    <p:extLst>
      <p:ext uri="{BB962C8B-B14F-4D97-AF65-F5344CB8AC3E}">
        <p14:creationId xmlns:p14="http://schemas.microsoft.com/office/powerpoint/2010/main" val="8602560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cholar.google.com/scholar_lookup?title=The%20construction%20of%20a%20model%20of%20the%20process%20of%20couples%E2%80%99%20forgiveness%20in%20emotion-focused%20therapy%20for%20couples&amp;author=C.%20Woldarsky%20Meneses&amp;author=LS.%20Greenberg&amp;journal=Journal%20of%20Marital%20and%20Family%20Therapy&amp;volume=37&amp;issue=4&amp;pages=491-502&amp;publication_year=2011"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726A8C9-883E-D145-84B2-1B1E68879CA7}"/>
              </a:ext>
            </a:extLst>
          </p:cNvPr>
          <p:cNvSpPr>
            <a:spLocks noGrp="1"/>
          </p:cNvSpPr>
          <p:nvPr>
            <p:ph type="title"/>
          </p:nvPr>
        </p:nvSpPr>
        <p:spPr/>
        <p:txBody>
          <a:bodyPr/>
          <a:lstStyle/>
          <a:p>
            <a:r>
              <a:rPr lang="en-US" dirty="0"/>
              <a:t>Relapse and Homework</a:t>
            </a:r>
          </a:p>
        </p:txBody>
      </p:sp>
      <p:sp>
        <p:nvSpPr>
          <p:cNvPr id="8" name="Text Placeholder 7">
            <a:extLst>
              <a:ext uri="{FF2B5EF4-FFF2-40B4-BE49-F238E27FC236}">
                <a16:creationId xmlns:a16="http://schemas.microsoft.com/office/drawing/2014/main" id="{E7D37BD8-D126-5A47-B1B6-054702308E48}"/>
              </a:ext>
            </a:extLst>
          </p:cNvPr>
          <p:cNvSpPr>
            <a:spLocks noGrp="1"/>
          </p:cNvSpPr>
          <p:nvPr>
            <p:ph type="body" idx="1"/>
          </p:nvPr>
        </p:nvSpPr>
        <p:spPr/>
        <p:txBody>
          <a:bodyPr/>
          <a:lstStyle/>
          <a:p>
            <a:endParaRPr lang="en-US"/>
          </a:p>
        </p:txBody>
      </p:sp>
      <p:sp>
        <p:nvSpPr>
          <p:cNvPr id="5" name="Footer Placeholder 4">
            <a:extLst>
              <a:ext uri="{FF2B5EF4-FFF2-40B4-BE49-F238E27FC236}">
                <a16:creationId xmlns:a16="http://schemas.microsoft.com/office/drawing/2014/main" id="{B7D3600A-7046-1F49-9E31-E7E77C1E4026}"/>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050" b="0" i="0" u="none" strike="noStrike" kern="1200" cap="none" spc="0" normalizeH="0" baseline="0" noProof="0">
                <a:ln>
                  <a:noFill/>
                </a:ln>
                <a:solidFill>
                  <a:prstClr val="white">
                    <a:alpha val="70000"/>
                  </a:prstClr>
                </a:solidFill>
                <a:effectLst/>
                <a:uLnTx/>
                <a:uFillTx/>
                <a:latin typeface="Gill Sans MT" panose="020B0502020104020203"/>
                <a:ea typeface="+mn-ea"/>
                <a:cs typeface="+mn-cs"/>
              </a:rPr>
              <a:t>EFT-C module I, February 2021, WOLDARSKY</a:t>
            </a:r>
            <a:endParaRPr kumimoji="0" lang="fr-FR" sz="1050" b="0" i="0" u="none" strike="noStrike" kern="1200" cap="none" spc="0" normalizeH="0" baseline="0" noProof="0" dirty="0">
              <a:ln>
                <a:noFill/>
              </a:ln>
              <a:solidFill>
                <a:prstClr val="white">
                  <a:alpha val="70000"/>
                </a:prstClr>
              </a:solidFill>
              <a:effectLst/>
              <a:uLnTx/>
              <a:uFillTx/>
              <a:latin typeface="Gill Sans MT" panose="020B0502020104020203"/>
              <a:ea typeface="+mn-ea"/>
              <a:cs typeface="+mn-cs"/>
            </a:endParaRPr>
          </a:p>
        </p:txBody>
      </p:sp>
      <p:sp>
        <p:nvSpPr>
          <p:cNvPr id="6" name="Slide Number Placeholder 5">
            <a:extLst>
              <a:ext uri="{FF2B5EF4-FFF2-40B4-BE49-F238E27FC236}">
                <a16:creationId xmlns:a16="http://schemas.microsoft.com/office/drawing/2014/main" id="{8B48B735-316D-A542-A7D9-37C2E9039A97}"/>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37835547-5C7D-47D7-9EED-E93C2B0BBA02}" type="slidenum">
              <a:rPr kumimoji="0" lang="fr-FR"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a:t>
            </a:fld>
            <a:endParaRPr kumimoji="0" lang="fr-FR" sz="1100" b="0" i="0" u="none" strike="noStrike" kern="1200" cap="none" spc="0" normalizeH="0" baseline="0" noProof="0" dirty="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4035869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p:cNvSpPr>
          <p:nvPr>
            <p:ph type="title" idx="4294967295"/>
          </p:nvPr>
        </p:nvSpPr>
        <p:spPr>
          <a:xfrm>
            <a:off x="1751940" y="214313"/>
            <a:ext cx="8775635" cy="1143000"/>
          </a:xfrm>
        </p:spPr>
        <p:txBody>
          <a:bodyPr>
            <a:noAutofit/>
          </a:bodyPr>
          <a:lstStyle/>
          <a:p>
            <a:r>
              <a:rPr lang="en-US" sz="3000" dirty="0">
                <a:latin typeface="Arial" panose="020B0604020202020204" pitchFamily="34" charset="0"/>
                <a:cs typeface="Arial" panose="020B0604020202020204" pitchFamily="34" charset="0"/>
              </a:rPr>
              <a:t>Emotional injury</a:t>
            </a:r>
          </a:p>
        </p:txBody>
      </p:sp>
      <p:sp>
        <p:nvSpPr>
          <p:cNvPr id="82947" name="Rectangle 3"/>
          <p:cNvSpPr>
            <a:spLocks noGrp="1"/>
          </p:cNvSpPr>
          <p:nvPr>
            <p:ph type="body" idx="4294967295"/>
          </p:nvPr>
        </p:nvSpPr>
        <p:spPr>
          <a:xfrm>
            <a:off x="1856510" y="1611732"/>
            <a:ext cx="8231469" cy="5454086"/>
          </a:xfrm>
        </p:spPr>
        <p:txBody>
          <a:bodyPr>
            <a:normAutofit fontScale="77500" lnSpcReduction="20000"/>
          </a:bodyPr>
          <a:lstStyle/>
          <a:p>
            <a:pPr marL="114300" indent="0">
              <a:lnSpc>
                <a:spcPct val="90000"/>
              </a:lnSpc>
              <a:buNone/>
            </a:pPr>
            <a:endParaRPr lang="en-US" dirty="0">
              <a:latin typeface="Arial" panose="020B0604020202020204" pitchFamily="34" charset="0"/>
              <a:cs typeface="Arial" panose="020B0604020202020204" pitchFamily="34" charset="0"/>
            </a:endParaRPr>
          </a:p>
          <a:p>
            <a:pPr marL="114300" indent="0">
              <a:lnSpc>
                <a:spcPct val="120000"/>
              </a:lnSpc>
              <a:buNone/>
            </a:pPr>
            <a:r>
              <a:rPr lang="en-US" sz="2900" dirty="0">
                <a:latin typeface="Arial" panose="020B0604020202020204" pitchFamily="34" charset="0"/>
                <a:cs typeface="Arial" panose="020B0604020202020204" pitchFamily="34" charset="0"/>
              </a:rPr>
              <a:t>An act experienced as a betrayal or a violation of trust that shatters one’s expectations of the other or the relationship resulting in anger and/or hurt: </a:t>
            </a:r>
          </a:p>
          <a:p>
            <a:pPr marL="114300" indent="0">
              <a:lnSpc>
                <a:spcPct val="120000"/>
              </a:lnSpc>
              <a:buNone/>
            </a:pPr>
            <a:r>
              <a:rPr lang="en-US" sz="2900" dirty="0">
                <a:latin typeface="Arial" panose="020B0604020202020204" pitchFamily="34" charset="0"/>
                <a:cs typeface="Arial" panose="020B0604020202020204" pitchFamily="34" charset="0"/>
              </a:rPr>
              <a:t> </a:t>
            </a:r>
          </a:p>
          <a:p>
            <a:pPr lvl="1">
              <a:lnSpc>
                <a:spcPct val="120000"/>
              </a:lnSpc>
              <a:buClr>
                <a:schemeClr val="accent1"/>
              </a:buClr>
            </a:pPr>
            <a:r>
              <a:rPr lang="en-US" sz="2900" dirty="0">
                <a:latin typeface="Arial" panose="020B0604020202020204" pitchFamily="34" charset="0"/>
                <a:cs typeface="Arial" panose="020B0604020202020204" pitchFamily="34" charset="0"/>
              </a:rPr>
              <a:t>An </a:t>
            </a:r>
            <a:r>
              <a:rPr lang="en-US" sz="2900" u="sng" dirty="0">
                <a:latin typeface="Arial" panose="020B0604020202020204" pitchFamily="34" charset="0"/>
                <a:cs typeface="Arial" panose="020B0604020202020204" pitchFamily="34" charset="0"/>
              </a:rPr>
              <a:t>attachment injury </a:t>
            </a:r>
            <a:r>
              <a:rPr lang="en-US" sz="2900" dirty="0">
                <a:latin typeface="Arial" panose="020B0604020202020204" pitchFamily="34" charset="0"/>
                <a:cs typeface="Arial" panose="020B0604020202020204" pitchFamily="34" charset="0"/>
              </a:rPr>
              <a:t>involves a perceived abandonment, betrayal, or breach of trust in a critical moment of need (Greenberg &amp; Goldman, 2008; Johnson, </a:t>
            </a:r>
            <a:r>
              <a:rPr lang="en-US" sz="2900" dirty="0" err="1">
                <a:latin typeface="Arial" panose="020B0604020202020204" pitchFamily="34" charset="0"/>
                <a:cs typeface="Arial" panose="020B0604020202020204" pitchFamily="34" charset="0"/>
              </a:rPr>
              <a:t>Makinen</a:t>
            </a:r>
            <a:r>
              <a:rPr lang="en-US" sz="2900" dirty="0">
                <a:latin typeface="Arial" panose="020B0604020202020204" pitchFamily="34" charset="0"/>
                <a:cs typeface="Arial" panose="020B0604020202020204" pitchFamily="34" charset="0"/>
              </a:rPr>
              <a:t>, &amp; Millikin, 2000). </a:t>
            </a:r>
          </a:p>
          <a:p>
            <a:pPr marL="411480" lvl="1" indent="0">
              <a:lnSpc>
                <a:spcPct val="120000"/>
              </a:lnSpc>
              <a:buClr>
                <a:schemeClr val="accent1"/>
              </a:buClr>
              <a:buNone/>
            </a:pPr>
            <a:endParaRPr lang="en-US" sz="2900" dirty="0">
              <a:latin typeface="Arial" panose="020B0604020202020204" pitchFamily="34" charset="0"/>
              <a:cs typeface="Arial" panose="020B0604020202020204" pitchFamily="34" charset="0"/>
            </a:endParaRPr>
          </a:p>
          <a:p>
            <a:pPr lvl="1">
              <a:lnSpc>
                <a:spcPct val="120000"/>
              </a:lnSpc>
              <a:buClr>
                <a:schemeClr val="accent1"/>
              </a:buClr>
            </a:pPr>
            <a:r>
              <a:rPr lang="en-US" sz="2900" dirty="0">
                <a:latin typeface="Arial" panose="020B0604020202020204" pitchFamily="34" charset="0"/>
                <a:cs typeface="Arial" panose="020B0604020202020204" pitchFamily="34" charset="0"/>
              </a:rPr>
              <a:t>An </a:t>
            </a:r>
            <a:r>
              <a:rPr lang="en-US" sz="2900" u="sng" dirty="0">
                <a:latin typeface="Arial" panose="020B0604020202020204" pitchFamily="34" charset="0"/>
                <a:cs typeface="Arial" panose="020B0604020202020204" pitchFamily="34" charset="0"/>
              </a:rPr>
              <a:t>identity injury </a:t>
            </a:r>
            <a:r>
              <a:rPr lang="en-US" sz="2900" dirty="0">
                <a:latin typeface="Arial" panose="020B0604020202020204" pitchFamily="34" charset="0"/>
                <a:cs typeface="Arial" panose="020B0604020202020204" pitchFamily="34" charset="0"/>
              </a:rPr>
              <a:t>involves invalidation or diminishment of self-esteem resulting from a criticism or insult at a time of vulnerability (Greenberg &amp; Goldman, 2008). </a:t>
            </a:r>
          </a:p>
          <a:p>
            <a:pPr marL="411480" lvl="1" indent="0">
              <a:lnSpc>
                <a:spcPct val="120000"/>
              </a:lnSpc>
              <a:buClr>
                <a:schemeClr val="accent1"/>
              </a:buClr>
              <a:buNone/>
            </a:pPr>
            <a:endParaRPr lang="en-US" sz="2900" dirty="0">
              <a:latin typeface="Arial" panose="020B0604020202020204" pitchFamily="34" charset="0"/>
              <a:cs typeface="Arial" panose="020B0604020202020204" pitchFamily="34" charset="0"/>
            </a:endParaRPr>
          </a:p>
          <a:p>
            <a:pPr>
              <a:buFont typeface="Wingdings" charset="2"/>
              <a:buChar char="Ø"/>
            </a:pPr>
            <a:endParaRPr lang="en-US" sz="2600" dirty="0">
              <a:latin typeface="Times New Roman"/>
              <a:cs typeface="Times New Roman"/>
            </a:endParaRPr>
          </a:p>
        </p:txBody>
      </p:sp>
      <p:sp>
        <p:nvSpPr>
          <p:cNvPr id="4" name="Slide Number Placeholder 3">
            <a:extLst>
              <a:ext uri="{FF2B5EF4-FFF2-40B4-BE49-F238E27FC236}">
                <a16:creationId xmlns:a16="http://schemas.microsoft.com/office/drawing/2014/main" id="{561F3096-FF30-F14F-A8A8-8F35F8AE8E33}"/>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10</a:t>
            </a:fld>
            <a:endParaRPr kumimoji="0" lang="en-US" sz="11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086889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4"/>
          <p:cNvSpPr>
            <a:spLocks noGrp="1"/>
          </p:cNvSpPr>
          <p:nvPr>
            <p:ph type="title" idx="4294967295"/>
          </p:nvPr>
        </p:nvSpPr>
        <p:spPr>
          <a:xfrm>
            <a:off x="1905000" y="381000"/>
            <a:ext cx="8229600" cy="941917"/>
          </a:xfrm>
        </p:spPr>
        <p:txBody>
          <a:bodyPr>
            <a:normAutofit fontScale="90000"/>
          </a:bodyPr>
          <a:lstStyle/>
          <a:p>
            <a:pPr eaLnBrk="1" hangingPunct="1"/>
            <a:r>
              <a:rPr lang="en-US" sz="3200" dirty="0"/>
              <a:t>Emotional Injuries: Couples </a:t>
            </a:r>
            <a:br>
              <a:rPr lang="en-US" sz="3200" dirty="0"/>
            </a:br>
            <a:r>
              <a:rPr lang="en-US" sz="3200" dirty="0"/>
              <a:t>(N = 40; 20 couples)</a:t>
            </a:r>
          </a:p>
        </p:txBody>
      </p:sp>
      <p:graphicFrame>
        <p:nvGraphicFramePr>
          <p:cNvPr id="414754" name="Group 34"/>
          <p:cNvGraphicFramePr>
            <a:graphicFrameLocks noGrp="1"/>
          </p:cNvGraphicFramePr>
          <p:nvPr>
            <p:extLst/>
          </p:nvPr>
        </p:nvGraphicFramePr>
        <p:xfrm>
          <a:off x="2362200" y="2222500"/>
          <a:ext cx="7315200" cy="3980315"/>
        </p:xfrm>
        <a:graphic>
          <a:graphicData uri="http://schemas.openxmlformats.org/drawingml/2006/table">
            <a:tbl>
              <a:tblPr/>
              <a:tblGrid>
                <a:gridCol w="3657600">
                  <a:extLst>
                    <a:ext uri="{9D8B030D-6E8A-4147-A177-3AD203B41FA5}">
                      <a16:colId xmlns:a16="http://schemas.microsoft.com/office/drawing/2014/main" val="20000"/>
                    </a:ext>
                  </a:extLst>
                </a:gridCol>
                <a:gridCol w="3657600">
                  <a:extLst>
                    <a:ext uri="{9D8B030D-6E8A-4147-A177-3AD203B41FA5}">
                      <a16:colId xmlns:a16="http://schemas.microsoft.com/office/drawing/2014/main" val="20001"/>
                    </a:ext>
                  </a:extLst>
                </a:gridCol>
              </a:tblGrid>
              <a:tr h="87565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sng" strike="noStrike" cap="none" normalizeH="0" baseline="0" dirty="0">
                          <a:ln>
                            <a:noFill/>
                          </a:ln>
                          <a:solidFill>
                            <a:schemeClr val="tx1"/>
                          </a:solidFill>
                          <a:effectLst/>
                          <a:latin typeface="Calibri" pitchFamily="34" charset="0"/>
                        </a:rPr>
                        <a:t>Primary Injury 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tx1"/>
                          </a:solidFill>
                          <a:effectLst/>
                          <a:latin typeface="Calibri" pitchFamily="34" charset="0"/>
                        </a:rPr>
                        <a:t>23 (100%)*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tx1"/>
                          </a:solidFill>
                          <a:effectLst/>
                          <a:latin typeface="Calibri" pitchFamily="34" charset="0"/>
                        </a:rPr>
                        <a:t>*More than 1 primary injury was presented at pretreatment within 3 couples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179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Calibri" pitchFamily="34" charset="0"/>
                        </a:rPr>
                        <a:t>Affair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Calibri" pitchFamily="34" charset="0"/>
                        </a:rPr>
                        <a:t>9 (39%)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207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Calibri" pitchFamily="34" charset="0"/>
                        </a:rPr>
                        <a:t>Abandonment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Calibri" pitchFamily="34" charset="0"/>
                        </a:rPr>
                        <a:t>7 (30%)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179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Calibri" pitchFamily="34" charset="0"/>
                        </a:rPr>
                        <a:t>Invalidation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Calibri" pitchFamily="34" charset="0"/>
                        </a:rPr>
                        <a:t>3 (13%)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179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Calibri" pitchFamily="34" charset="0"/>
                        </a:rPr>
                        <a:t>Alliance/Triangle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Calibri" pitchFamily="34" charset="0"/>
                        </a:rPr>
                        <a:t>2 (9%)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5944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Calibri" pitchFamily="34" charset="0"/>
                        </a:rPr>
                        <a:t>Deception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Calibri" pitchFamily="34" charset="0"/>
                        </a:rPr>
                        <a:t>2 (9%)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045085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Grp="1"/>
          </p:cNvSpPr>
          <p:nvPr>
            <p:ph type="title"/>
          </p:nvPr>
        </p:nvSpPr>
        <p:spPr/>
        <p:txBody>
          <a:bodyPr/>
          <a:lstStyle/>
          <a:p>
            <a:pPr eaLnBrk="1" hangingPunct="1"/>
            <a:r>
              <a:rPr lang="en-US">
                <a:latin typeface="Times New Roman" charset="0"/>
              </a:rPr>
              <a:t>Forgiveness</a:t>
            </a:r>
          </a:p>
        </p:txBody>
      </p:sp>
      <p:sp>
        <p:nvSpPr>
          <p:cNvPr id="111618" name="Rectangle 3"/>
          <p:cNvSpPr>
            <a:spLocks noGrp="1"/>
          </p:cNvSpPr>
          <p:nvPr>
            <p:ph idx="1"/>
          </p:nvPr>
        </p:nvSpPr>
        <p:spPr/>
        <p:txBody>
          <a:bodyPr>
            <a:normAutofit/>
          </a:bodyPr>
          <a:lstStyle/>
          <a:p>
            <a:pPr eaLnBrk="1" hangingPunct="1">
              <a:buFontTx/>
              <a:buNone/>
            </a:pPr>
            <a:r>
              <a:rPr lang="en-US" sz="2800" b="1" dirty="0">
                <a:latin typeface="Times New Roman" charset="0"/>
              </a:rPr>
              <a:t>Forgiveness is not…</a:t>
            </a:r>
            <a:endParaRPr lang="en-US" sz="2800" dirty="0">
              <a:latin typeface="Times New Roman" charset="0"/>
            </a:endParaRPr>
          </a:p>
          <a:p>
            <a:pPr eaLnBrk="1" hangingPunct="1"/>
            <a:r>
              <a:rPr lang="en-US" sz="2800" dirty="0">
                <a:latin typeface="Times New Roman" charset="0"/>
              </a:rPr>
              <a:t>Excusing, condoning, or pardoning</a:t>
            </a:r>
          </a:p>
          <a:p>
            <a:pPr eaLnBrk="1" hangingPunct="1"/>
            <a:r>
              <a:rPr lang="en-US" sz="2800" dirty="0">
                <a:latin typeface="Times New Roman" charset="0"/>
              </a:rPr>
              <a:t>The same thing as forgetting</a:t>
            </a:r>
          </a:p>
          <a:p>
            <a:pPr eaLnBrk="1" hangingPunct="1"/>
            <a:r>
              <a:rPr lang="en-US" sz="2800" dirty="0">
                <a:latin typeface="Times New Roman" charset="0"/>
              </a:rPr>
              <a:t>Reconciliation</a:t>
            </a:r>
          </a:p>
          <a:p>
            <a:pPr eaLnBrk="1" hangingPunct="1"/>
            <a:endParaRPr lang="en-US" sz="2800" dirty="0">
              <a:latin typeface="Times New Roman" charset="0"/>
            </a:endParaRPr>
          </a:p>
        </p:txBody>
      </p:sp>
    </p:spTree>
    <p:extLst>
      <p:ext uri="{BB962C8B-B14F-4D97-AF65-F5344CB8AC3E}">
        <p14:creationId xmlns:p14="http://schemas.microsoft.com/office/powerpoint/2010/main" val="999278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2"/>
          <p:cNvSpPr>
            <a:spLocks noGrp="1"/>
          </p:cNvSpPr>
          <p:nvPr>
            <p:ph type="title"/>
          </p:nvPr>
        </p:nvSpPr>
        <p:spPr>
          <a:xfrm>
            <a:off x="2231136" y="276201"/>
            <a:ext cx="7729728" cy="1188720"/>
          </a:xfrm>
        </p:spPr>
        <p:txBody>
          <a:bodyPr/>
          <a:lstStyle/>
          <a:p>
            <a:pPr eaLnBrk="1" hangingPunct="1"/>
            <a:r>
              <a:rPr lang="en-US">
                <a:latin typeface="Times New Roman" charset="0"/>
              </a:rPr>
              <a:t>Forgiveness</a:t>
            </a:r>
          </a:p>
        </p:txBody>
      </p:sp>
      <p:sp>
        <p:nvSpPr>
          <p:cNvPr id="113666" name="Rectangle 3"/>
          <p:cNvSpPr>
            <a:spLocks noGrp="1"/>
          </p:cNvSpPr>
          <p:nvPr>
            <p:ph idx="1"/>
          </p:nvPr>
        </p:nvSpPr>
        <p:spPr>
          <a:xfrm>
            <a:off x="1981200" y="1752600"/>
            <a:ext cx="8229600" cy="4861274"/>
          </a:xfrm>
        </p:spPr>
        <p:txBody>
          <a:bodyPr>
            <a:normAutofit/>
          </a:bodyPr>
          <a:lstStyle/>
          <a:p>
            <a:pPr eaLnBrk="1" hangingPunct="1">
              <a:buFontTx/>
              <a:buNone/>
            </a:pPr>
            <a:r>
              <a:rPr lang="en-US" sz="2600" b="1" dirty="0">
                <a:latin typeface="Times New Roman" charset="0"/>
              </a:rPr>
              <a:t>Forgiveness usually involves…</a:t>
            </a:r>
          </a:p>
          <a:p>
            <a:pPr eaLnBrk="1" hangingPunct="1"/>
            <a:r>
              <a:rPr lang="en-US" sz="2400" dirty="0">
                <a:latin typeface="Times New Roman" charset="0"/>
              </a:rPr>
              <a:t>Holding the other accountable for a wrong doing;</a:t>
            </a:r>
          </a:p>
          <a:p>
            <a:pPr eaLnBrk="1" hangingPunct="1"/>
            <a:r>
              <a:rPr lang="en-US" sz="2400" dirty="0">
                <a:latin typeface="Times New Roman" charset="0"/>
              </a:rPr>
              <a:t>Acknowledging one</a:t>
            </a:r>
            <a:r>
              <a:rPr lang="en-CA" dirty="0">
                <a:latin typeface="Times New Roman" charset="0"/>
              </a:rPr>
              <a:t>’</a:t>
            </a:r>
            <a:r>
              <a:rPr lang="en-US" altLang="ja-JP" sz="2400" dirty="0">
                <a:latin typeface="Times New Roman" charset="0"/>
              </a:rPr>
              <a:t>s own role in the unfolding of events that contributed to the injury, or to the feelings you have had about the injury.</a:t>
            </a:r>
          </a:p>
          <a:p>
            <a:pPr eaLnBrk="1" hangingPunct="1"/>
            <a:r>
              <a:rPr lang="en-US" sz="2400" dirty="0">
                <a:latin typeface="Times New Roman" charset="0"/>
              </a:rPr>
              <a:t>Giving up one</a:t>
            </a:r>
            <a:r>
              <a:rPr lang="en-CA" dirty="0">
                <a:latin typeface="Times New Roman" charset="0"/>
              </a:rPr>
              <a:t>’</a:t>
            </a:r>
            <a:r>
              <a:rPr lang="en-US" altLang="ja-JP" sz="2400" dirty="0">
                <a:latin typeface="Times New Roman" charset="0"/>
              </a:rPr>
              <a:t>s sense of entitlement to hold a grudge or seek revenge</a:t>
            </a:r>
            <a:r>
              <a:rPr lang="en-US" altLang="ja-JP" dirty="0">
                <a:latin typeface="Times New Roman" charset="0"/>
              </a:rPr>
              <a:t>.</a:t>
            </a:r>
            <a:endParaRPr lang="en-US" altLang="ja-JP" sz="2400" dirty="0">
              <a:latin typeface="Times New Roman" charset="0"/>
            </a:endParaRPr>
          </a:p>
          <a:p>
            <a:pPr eaLnBrk="1" hangingPunct="1"/>
            <a:r>
              <a:rPr lang="en-US" sz="2400" dirty="0">
                <a:latin typeface="Times New Roman" charset="0"/>
              </a:rPr>
              <a:t>An effort to bring to an end feelings of anger, resentment, and desire for revenge.</a:t>
            </a:r>
          </a:p>
          <a:p>
            <a:pPr eaLnBrk="1" hangingPunct="1">
              <a:buFontTx/>
              <a:buNone/>
            </a:pPr>
            <a:r>
              <a:rPr lang="en-US" sz="2400" dirty="0">
                <a:latin typeface="Times New Roman" charset="0"/>
              </a:rPr>
              <a:t>This process enables the forgiver to release the offender from responsibility for</a:t>
            </a:r>
            <a:r>
              <a:rPr lang="ja-JP" altLang="en-US" sz="2400" dirty="0">
                <a:latin typeface="Times New Roman" charset="0"/>
              </a:rPr>
              <a:t>“</a:t>
            </a:r>
            <a:r>
              <a:rPr lang="en-US" altLang="ja-JP" sz="2400" dirty="0">
                <a:latin typeface="Times New Roman" charset="0"/>
              </a:rPr>
              <a:t>fixing</a:t>
            </a:r>
            <a:r>
              <a:rPr lang="en-CA" altLang="ja-JP" dirty="0">
                <a:latin typeface="Times New Roman" charset="0"/>
              </a:rPr>
              <a:t>”</a:t>
            </a:r>
            <a:r>
              <a:rPr lang="en-US" altLang="ja-JP" sz="2400" dirty="0">
                <a:latin typeface="Times New Roman" charset="0"/>
              </a:rPr>
              <a:t> the painful effects of the injury.</a:t>
            </a:r>
            <a:endParaRPr lang="en-US" sz="2400" dirty="0">
              <a:latin typeface="Times New Roman" charset="0"/>
            </a:endParaRPr>
          </a:p>
        </p:txBody>
      </p:sp>
    </p:spTree>
    <p:extLst>
      <p:ext uri="{BB962C8B-B14F-4D97-AF65-F5344CB8AC3E}">
        <p14:creationId xmlns:p14="http://schemas.microsoft.com/office/powerpoint/2010/main" val="3106735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Grp="1"/>
          </p:cNvSpPr>
          <p:nvPr>
            <p:ph type="title"/>
          </p:nvPr>
        </p:nvSpPr>
        <p:spPr>
          <a:xfrm>
            <a:off x="2231136" y="373020"/>
            <a:ext cx="7729728" cy="1188720"/>
          </a:xfrm>
        </p:spPr>
        <p:txBody>
          <a:bodyPr/>
          <a:lstStyle/>
          <a:p>
            <a:pPr eaLnBrk="1" hangingPunct="1"/>
            <a:r>
              <a:rPr lang="en-US">
                <a:latin typeface="Times New Roman" charset="0"/>
              </a:rPr>
              <a:t>Unforgiveness</a:t>
            </a:r>
          </a:p>
        </p:txBody>
      </p:sp>
      <p:sp>
        <p:nvSpPr>
          <p:cNvPr id="107522" name="Rectangle 3"/>
          <p:cNvSpPr>
            <a:spLocks noGrp="1"/>
          </p:cNvSpPr>
          <p:nvPr>
            <p:ph idx="1"/>
          </p:nvPr>
        </p:nvSpPr>
        <p:spPr>
          <a:xfrm>
            <a:off x="2024063" y="1643063"/>
            <a:ext cx="8229600" cy="5078646"/>
          </a:xfrm>
        </p:spPr>
        <p:txBody>
          <a:bodyPr/>
          <a:lstStyle/>
          <a:p>
            <a:pPr eaLnBrk="1" hangingPunct="1">
              <a:lnSpc>
                <a:spcPct val="110000"/>
              </a:lnSpc>
              <a:spcBef>
                <a:spcPct val="0"/>
              </a:spcBef>
              <a:buFontTx/>
              <a:buNone/>
            </a:pPr>
            <a:endParaRPr lang="en-US" dirty="0">
              <a:latin typeface="Times New Roman" charset="0"/>
            </a:endParaRPr>
          </a:p>
          <a:p>
            <a:pPr>
              <a:lnSpc>
                <a:spcPct val="110000"/>
              </a:lnSpc>
              <a:spcBef>
                <a:spcPct val="0"/>
              </a:spcBef>
            </a:pPr>
            <a:r>
              <a:rPr lang="en-US" sz="2400" dirty="0">
                <a:latin typeface="Times New Roman" charset="0"/>
              </a:rPr>
              <a:t>Importance of introducing the term UNFORGIVENESS into the injury. </a:t>
            </a:r>
          </a:p>
          <a:p>
            <a:pPr eaLnBrk="1" hangingPunct="1">
              <a:lnSpc>
                <a:spcPct val="110000"/>
              </a:lnSpc>
              <a:spcBef>
                <a:spcPct val="0"/>
              </a:spcBef>
              <a:buFontTx/>
              <a:buNone/>
            </a:pPr>
            <a:endParaRPr lang="en-US" sz="2400" dirty="0">
              <a:latin typeface="Times New Roman" charset="0"/>
            </a:endParaRPr>
          </a:p>
          <a:p>
            <a:pPr lvl="1">
              <a:lnSpc>
                <a:spcPct val="110000"/>
              </a:lnSpc>
              <a:spcBef>
                <a:spcPct val="0"/>
              </a:spcBef>
              <a:buClr>
                <a:schemeClr val="accent1">
                  <a:lumMod val="75000"/>
                </a:schemeClr>
              </a:buClr>
              <a:buFont typeface="Wingdings" charset="2"/>
              <a:buChar char="Ø"/>
            </a:pPr>
            <a:r>
              <a:rPr lang="en-US" sz="2400" dirty="0">
                <a:latin typeface="Times New Roman" charset="0"/>
              </a:rPr>
              <a:t>“It‘s like you have never forgiven him for that night”. </a:t>
            </a:r>
          </a:p>
          <a:p>
            <a:pPr eaLnBrk="1" hangingPunct="1">
              <a:lnSpc>
                <a:spcPct val="110000"/>
              </a:lnSpc>
              <a:spcBef>
                <a:spcPct val="0"/>
              </a:spcBef>
              <a:buClr>
                <a:schemeClr val="accent1">
                  <a:lumMod val="75000"/>
                </a:schemeClr>
              </a:buClr>
              <a:buFontTx/>
              <a:buNone/>
            </a:pPr>
            <a:r>
              <a:rPr lang="en-US" sz="2400" dirty="0">
                <a:latin typeface="Times New Roman" charset="0"/>
              </a:rPr>
              <a:t>Or  </a:t>
            </a:r>
            <a:endParaRPr lang="en-US" altLang="ja-JP" sz="2400" dirty="0">
              <a:latin typeface="Times New Roman" charset="0"/>
            </a:endParaRPr>
          </a:p>
          <a:p>
            <a:pPr lvl="1">
              <a:lnSpc>
                <a:spcPct val="110000"/>
              </a:lnSpc>
              <a:spcBef>
                <a:spcPct val="0"/>
              </a:spcBef>
              <a:buClr>
                <a:schemeClr val="accent1">
                  <a:lumMod val="75000"/>
                </a:schemeClr>
              </a:buClr>
              <a:buFont typeface="Wingdings" charset="2"/>
              <a:buChar char="Ø"/>
            </a:pPr>
            <a:r>
              <a:rPr lang="ja-JP" altLang="en-US" sz="2400" dirty="0">
                <a:latin typeface="Times New Roman" charset="0"/>
              </a:rPr>
              <a:t>“</a:t>
            </a:r>
            <a:r>
              <a:rPr lang="en-US" altLang="ja-JP" sz="2400" dirty="0">
                <a:latin typeface="Times New Roman" charset="0"/>
              </a:rPr>
              <a:t>you have never quite forgiven her for not responding and you pulled away.</a:t>
            </a:r>
          </a:p>
          <a:p>
            <a:pPr>
              <a:lnSpc>
                <a:spcPct val="110000"/>
              </a:lnSpc>
              <a:spcBef>
                <a:spcPct val="0"/>
              </a:spcBef>
            </a:pPr>
            <a:r>
              <a:rPr lang="en-US" altLang="ja-JP" sz="2400" dirty="0">
                <a:latin typeface="Times New Roman" charset="0"/>
              </a:rPr>
              <a:t>It catches a lot of the feeling meaning of the whole situation.</a:t>
            </a:r>
          </a:p>
          <a:p>
            <a:pPr>
              <a:lnSpc>
                <a:spcPct val="110000"/>
              </a:lnSpc>
              <a:spcBef>
                <a:spcPct val="0"/>
              </a:spcBef>
            </a:pPr>
            <a:r>
              <a:rPr lang="en-US" altLang="ja-JP" sz="2400" dirty="0">
                <a:latin typeface="Times New Roman" charset="0"/>
              </a:rPr>
              <a:t>There is all that unresolved anger; we want to bring in the language of pain, forgiveness, anger and hurt.</a:t>
            </a:r>
          </a:p>
          <a:p>
            <a:pPr eaLnBrk="1" hangingPunct="1">
              <a:lnSpc>
                <a:spcPct val="110000"/>
              </a:lnSpc>
            </a:pPr>
            <a:endParaRPr lang="en-US" dirty="0">
              <a:latin typeface="Times New Roman" charset="0"/>
            </a:endParaRPr>
          </a:p>
        </p:txBody>
      </p:sp>
    </p:spTree>
    <p:extLst>
      <p:ext uri="{BB962C8B-B14F-4D97-AF65-F5344CB8AC3E}">
        <p14:creationId xmlns:p14="http://schemas.microsoft.com/office/powerpoint/2010/main" val="2434715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Rectangle 2"/>
          <p:cNvSpPr>
            <a:spLocks noGrp="1"/>
          </p:cNvSpPr>
          <p:nvPr>
            <p:ph type="title"/>
          </p:nvPr>
        </p:nvSpPr>
        <p:spPr>
          <a:xfrm>
            <a:off x="2166938" y="214313"/>
            <a:ext cx="7772400" cy="1143000"/>
          </a:xfrm>
        </p:spPr>
        <p:txBody>
          <a:bodyPr/>
          <a:lstStyle/>
          <a:p>
            <a:pPr eaLnBrk="1" hangingPunct="1"/>
            <a:r>
              <a:rPr lang="en-US">
                <a:latin typeface="Times New Roman" charset="0"/>
              </a:rPr>
              <a:t>Injury and the Cycle</a:t>
            </a:r>
          </a:p>
        </p:txBody>
      </p:sp>
      <p:sp>
        <p:nvSpPr>
          <p:cNvPr id="76803" name="Rectangle 3"/>
          <p:cNvSpPr>
            <a:spLocks noGrp="1"/>
          </p:cNvSpPr>
          <p:nvPr>
            <p:ph idx="1"/>
          </p:nvPr>
        </p:nvSpPr>
        <p:spPr>
          <a:xfrm>
            <a:off x="2166938" y="1571625"/>
            <a:ext cx="7772400" cy="4643438"/>
          </a:xfrm>
        </p:spPr>
        <p:txBody>
          <a:bodyPr rtlCol="0">
            <a:normAutofit/>
          </a:bodyPr>
          <a:lstStyle/>
          <a:p>
            <a:pPr>
              <a:lnSpc>
                <a:spcPct val="110000"/>
              </a:lnSpc>
              <a:buFont typeface="Arial"/>
              <a:buChar char="•"/>
              <a:defRPr/>
            </a:pPr>
            <a:endParaRPr lang="en-US" sz="2600" dirty="0">
              <a:latin typeface="Times New Roman" charset="0"/>
            </a:endParaRPr>
          </a:p>
          <a:p>
            <a:pPr>
              <a:lnSpc>
                <a:spcPct val="110000"/>
              </a:lnSpc>
              <a:buFont typeface="Arial"/>
              <a:buChar char="•"/>
              <a:defRPr/>
            </a:pPr>
            <a:r>
              <a:rPr lang="en-US" sz="2600" dirty="0">
                <a:latin typeface="Times New Roman" charset="0"/>
              </a:rPr>
              <a:t>The injury is not to be treated as a consequence of the cycle, although it may be. </a:t>
            </a:r>
          </a:p>
          <a:p>
            <a:pPr>
              <a:lnSpc>
                <a:spcPct val="110000"/>
              </a:lnSpc>
              <a:buFont typeface="Arial"/>
              <a:buChar char="•"/>
              <a:defRPr/>
            </a:pPr>
            <a:r>
              <a:rPr lang="en-US" sz="2600" dirty="0">
                <a:latin typeface="Times New Roman" charset="0"/>
              </a:rPr>
              <a:t>They are two different things. </a:t>
            </a:r>
          </a:p>
          <a:p>
            <a:pPr>
              <a:lnSpc>
                <a:spcPct val="110000"/>
              </a:lnSpc>
              <a:buFont typeface="Arial"/>
              <a:buChar char="•"/>
              <a:defRPr/>
            </a:pPr>
            <a:r>
              <a:rPr lang="en-US" sz="2600" dirty="0">
                <a:latin typeface="Times New Roman" charset="0"/>
              </a:rPr>
              <a:t>The affair is often a consequence of the core cycle, but we are not making that assumption.</a:t>
            </a:r>
          </a:p>
          <a:p>
            <a:pPr>
              <a:lnSpc>
                <a:spcPct val="110000"/>
              </a:lnSpc>
              <a:buFont typeface="Arial"/>
              <a:buChar char="•"/>
              <a:defRPr/>
            </a:pPr>
            <a:r>
              <a:rPr lang="en-US" sz="2600" dirty="0">
                <a:latin typeface="Times New Roman" charset="0"/>
              </a:rPr>
              <a:t> Not resolving the injury is a consequence of  a cycle.</a:t>
            </a:r>
          </a:p>
          <a:p>
            <a:pPr>
              <a:lnSpc>
                <a:spcPct val="110000"/>
              </a:lnSpc>
              <a:buFont typeface="Arial"/>
              <a:buChar char="•"/>
              <a:defRPr/>
            </a:pPr>
            <a:endParaRPr lang="en-US" sz="2600" dirty="0">
              <a:latin typeface="Times New Roman" charset="0"/>
            </a:endParaRPr>
          </a:p>
        </p:txBody>
      </p:sp>
    </p:spTree>
    <p:extLst>
      <p:ext uri="{BB962C8B-B14F-4D97-AF65-F5344CB8AC3E}">
        <p14:creationId xmlns:p14="http://schemas.microsoft.com/office/powerpoint/2010/main" val="20151445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2"/>
          <p:cNvSpPr>
            <a:spLocks noGrp="1"/>
          </p:cNvSpPr>
          <p:nvPr>
            <p:ph type="title"/>
          </p:nvPr>
        </p:nvSpPr>
        <p:spPr/>
        <p:txBody>
          <a:bodyPr/>
          <a:lstStyle/>
          <a:p>
            <a:pPr eaLnBrk="1" hangingPunct="1"/>
            <a:r>
              <a:rPr lang="en-US">
                <a:latin typeface="Times New Roman" charset="0"/>
              </a:rPr>
              <a:t>Injury and the Cycle</a:t>
            </a:r>
          </a:p>
        </p:txBody>
      </p:sp>
      <p:sp>
        <p:nvSpPr>
          <p:cNvPr id="152578" name="Rectangle 3"/>
          <p:cNvSpPr>
            <a:spLocks noGrp="1"/>
          </p:cNvSpPr>
          <p:nvPr>
            <p:ph idx="1"/>
          </p:nvPr>
        </p:nvSpPr>
        <p:spPr/>
        <p:txBody>
          <a:bodyPr>
            <a:normAutofit/>
          </a:bodyPr>
          <a:lstStyle/>
          <a:p>
            <a:pPr eaLnBrk="1" hangingPunct="1"/>
            <a:r>
              <a:rPr lang="en-US" sz="2600" dirty="0">
                <a:latin typeface="Times New Roman" charset="0"/>
              </a:rPr>
              <a:t>Is the injury a concrete instance in which the cycle is enacted? </a:t>
            </a:r>
          </a:p>
          <a:p>
            <a:pPr marL="114300" indent="0">
              <a:buNone/>
            </a:pPr>
            <a:endParaRPr lang="en-US" sz="2600" dirty="0">
              <a:latin typeface="Times New Roman" charset="0"/>
            </a:endParaRPr>
          </a:p>
          <a:p>
            <a:pPr eaLnBrk="1" hangingPunct="1"/>
            <a:r>
              <a:rPr lang="en-US" sz="2600" dirty="0">
                <a:latin typeface="Times New Roman" charset="0"/>
              </a:rPr>
              <a:t>Is the injury a way of coping with the injury? </a:t>
            </a:r>
          </a:p>
          <a:p>
            <a:pPr eaLnBrk="1" hangingPunct="1"/>
            <a:endParaRPr lang="en-US" sz="2600" dirty="0">
              <a:latin typeface="Times New Roman" charset="0"/>
            </a:endParaRPr>
          </a:p>
          <a:p>
            <a:pPr eaLnBrk="1" hangingPunct="1"/>
            <a:r>
              <a:rPr lang="en-US" sz="2600" dirty="0">
                <a:latin typeface="Times New Roman" charset="0"/>
              </a:rPr>
              <a:t>Is the injury a result of the cycle?</a:t>
            </a:r>
          </a:p>
          <a:p>
            <a:pPr eaLnBrk="1" hangingPunct="1"/>
            <a:endParaRPr lang="en-US" sz="2600" dirty="0">
              <a:latin typeface="Times New Roman" charset="0"/>
            </a:endParaRPr>
          </a:p>
        </p:txBody>
      </p:sp>
    </p:spTree>
    <p:extLst>
      <p:ext uri="{BB962C8B-B14F-4D97-AF65-F5344CB8AC3E}">
        <p14:creationId xmlns:p14="http://schemas.microsoft.com/office/powerpoint/2010/main" val="2080405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p:cNvSpPr>
          <p:nvPr>
            <p:ph type="title"/>
          </p:nvPr>
        </p:nvSpPr>
        <p:spPr/>
        <p:txBody>
          <a:bodyPr/>
          <a:lstStyle/>
          <a:p>
            <a:pPr eaLnBrk="1" hangingPunct="1"/>
            <a:r>
              <a:rPr lang="en-US">
                <a:latin typeface="Times New Roman" charset="0"/>
              </a:rPr>
              <a:t>Apology Letter</a:t>
            </a:r>
          </a:p>
        </p:txBody>
      </p:sp>
      <p:sp>
        <p:nvSpPr>
          <p:cNvPr id="115714" name="Rectangle 3"/>
          <p:cNvSpPr>
            <a:spLocks noGrp="1"/>
          </p:cNvSpPr>
          <p:nvPr>
            <p:ph idx="1"/>
          </p:nvPr>
        </p:nvSpPr>
        <p:spPr/>
        <p:txBody>
          <a:bodyPr>
            <a:normAutofit fontScale="77500" lnSpcReduction="20000"/>
          </a:bodyPr>
          <a:lstStyle/>
          <a:p>
            <a:pPr eaLnBrk="1" hangingPunct="1">
              <a:buFontTx/>
              <a:buNone/>
            </a:pPr>
            <a:r>
              <a:rPr lang="en-CA" sz="2800" b="1" i="1" dirty="0">
                <a:latin typeface="Times New Roman" charset="0"/>
              </a:rPr>
              <a:t>If your partner feels injured by you,</a:t>
            </a:r>
            <a:r>
              <a:rPr lang="en-CA" sz="2800" dirty="0">
                <a:latin typeface="Times New Roman" charset="0"/>
              </a:rPr>
              <a:t> write a letter of apology to your partner for the hurt you have caused.  Please include the following three components: </a:t>
            </a:r>
            <a:endParaRPr lang="en-CA" sz="2800" i="1" dirty="0">
              <a:latin typeface="Times New Roman" charset="0"/>
            </a:endParaRPr>
          </a:p>
          <a:p>
            <a:pPr marL="114300" indent="0">
              <a:buNone/>
            </a:pPr>
            <a:r>
              <a:rPr lang="en-CA" sz="2800" i="1" dirty="0">
                <a:latin typeface="Times New Roman" charset="0"/>
              </a:rPr>
              <a:t>1.	</a:t>
            </a:r>
            <a:r>
              <a:rPr lang="en-CA" sz="2800" b="1" i="1" dirty="0">
                <a:latin typeface="Times New Roman" charset="0"/>
              </a:rPr>
              <a:t>Regret</a:t>
            </a:r>
            <a:r>
              <a:rPr lang="en-CA" sz="2800" i="1" dirty="0">
                <a:latin typeface="Times New Roman" charset="0"/>
              </a:rPr>
              <a:t>:</a:t>
            </a:r>
            <a:r>
              <a:rPr lang="en-CA" sz="2800" dirty="0">
                <a:latin typeface="Times New Roman" charset="0"/>
              </a:rPr>
              <a:t> Express what you regret and specify your understanding of how you have hurt your partner. </a:t>
            </a:r>
          </a:p>
          <a:p>
            <a:pPr marL="114300" indent="0">
              <a:buNone/>
            </a:pPr>
            <a:r>
              <a:rPr lang="en-CA" sz="2800" i="1" dirty="0">
                <a:latin typeface="Times New Roman" charset="0"/>
              </a:rPr>
              <a:t>2.	</a:t>
            </a:r>
            <a:r>
              <a:rPr lang="en-CA" sz="2800" b="1" i="1" dirty="0">
                <a:latin typeface="Times New Roman" charset="0"/>
              </a:rPr>
              <a:t>Responsibility</a:t>
            </a:r>
            <a:r>
              <a:rPr lang="en-CA" sz="2800" i="1" dirty="0">
                <a:latin typeface="Times New Roman" charset="0"/>
              </a:rPr>
              <a:t>: </a:t>
            </a:r>
            <a:r>
              <a:rPr lang="en-CA" sz="2800" dirty="0">
                <a:latin typeface="Times New Roman" charset="0"/>
              </a:rPr>
              <a:t>Take ownership for your role in the injury by specifying what you are taking responsibility for.</a:t>
            </a:r>
          </a:p>
          <a:p>
            <a:pPr marL="114300" indent="0">
              <a:buNone/>
            </a:pPr>
            <a:r>
              <a:rPr lang="en-CA" sz="2800" i="1" dirty="0">
                <a:latin typeface="Times New Roman" charset="0"/>
              </a:rPr>
              <a:t>3.	</a:t>
            </a:r>
            <a:r>
              <a:rPr lang="en-CA" sz="2800" b="1" i="1" dirty="0">
                <a:latin typeface="Times New Roman" charset="0"/>
              </a:rPr>
              <a:t>Remedy:</a:t>
            </a:r>
            <a:r>
              <a:rPr lang="en-CA" sz="2800" dirty="0">
                <a:latin typeface="Times New Roman" charset="0"/>
              </a:rPr>
              <a:t> Express what you will do now to help your partner heal from the hurt.  </a:t>
            </a:r>
          </a:p>
          <a:p>
            <a:pPr eaLnBrk="1" hangingPunct="1">
              <a:lnSpc>
                <a:spcPct val="80000"/>
              </a:lnSpc>
            </a:pPr>
            <a:endParaRPr lang="en-US" sz="2800" dirty="0">
              <a:latin typeface="Times New Roman" charset="0"/>
            </a:endParaRPr>
          </a:p>
        </p:txBody>
      </p:sp>
    </p:spTree>
    <p:extLst>
      <p:ext uri="{BB962C8B-B14F-4D97-AF65-F5344CB8AC3E}">
        <p14:creationId xmlns:p14="http://schemas.microsoft.com/office/powerpoint/2010/main" val="30084171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Grp="1"/>
          </p:cNvSpPr>
          <p:nvPr>
            <p:ph type="title"/>
          </p:nvPr>
        </p:nvSpPr>
        <p:spPr>
          <a:xfrm>
            <a:off x="2231136" y="362261"/>
            <a:ext cx="7729728" cy="1188720"/>
          </a:xfrm>
        </p:spPr>
        <p:txBody>
          <a:bodyPr/>
          <a:lstStyle/>
          <a:p>
            <a:pPr eaLnBrk="1" hangingPunct="1"/>
            <a:r>
              <a:rPr lang="en-US" dirty="0" err="1">
                <a:latin typeface="Times New Roman" charset="0"/>
              </a:rPr>
              <a:t>HurT</a:t>
            </a:r>
            <a:r>
              <a:rPr lang="en-US" dirty="0">
                <a:latin typeface="Times New Roman" charset="0"/>
              </a:rPr>
              <a:t> Letter</a:t>
            </a:r>
          </a:p>
        </p:txBody>
      </p:sp>
      <p:sp>
        <p:nvSpPr>
          <p:cNvPr id="117762" name="Rectangle 3"/>
          <p:cNvSpPr>
            <a:spLocks noGrp="1"/>
          </p:cNvSpPr>
          <p:nvPr>
            <p:ph idx="1"/>
          </p:nvPr>
        </p:nvSpPr>
        <p:spPr>
          <a:xfrm>
            <a:off x="1981200" y="1752601"/>
            <a:ext cx="8229600" cy="4621641"/>
          </a:xfrm>
        </p:spPr>
        <p:txBody>
          <a:bodyPr>
            <a:normAutofit lnSpcReduction="10000"/>
          </a:bodyPr>
          <a:lstStyle/>
          <a:p>
            <a:pPr>
              <a:buNone/>
            </a:pPr>
            <a:r>
              <a:rPr lang="en-CA" b="1" i="1" dirty="0">
                <a:latin typeface="Times New Roman" charset="0"/>
              </a:rPr>
              <a:t>Instructions for Hurt Letter</a:t>
            </a:r>
            <a:endParaRPr lang="en-CA" sz="2400" b="1" i="1" dirty="0">
              <a:latin typeface="Times New Roman" charset="0"/>
            </a:endParaRPr>
          </a:p>
          <a:p>
            <a:pPr eaLnBrk="1" hangingPunct="1">
              <a:buFontTx/>
              <a:buNone/>
            </a:pPr>
            <a:r>
              <a:rPr lang="en-CA" sz="2400" b="1" i="1" dirty="0">
                <a:latin typeface="Times New Roman" charset="0"/>
              </a:rPr>
              <a:t>If you feel hurt by your partner</a:t>
            </a:r>
            <a:r>
              <a:rPr lang="en-CA" sz="2400" dirty="0">
                <a:latin typeface="Times New Roman" charset="0"/>
              </a:rPr>
              <a:t>, please write a letter to your partner indicating where you are:</a:t>
            </a:r>
          </a:p>
          <a:p>
            <a:pPr eaLnBrk="1" hangingPunct="1"/>
            <a:r>
              <a:rPr lang="en-CA" sz="2400" dirty="0">
                <a:latin typeface="Times New Roman" charset="0"/>
              </a:rPr>
              <a:t>In the process of resolving, forgiving, and/or letting go of the hurt/anger towards your partner.  </a:t>
            </a:r>
          </a:p>
          <a:p>
            <a:pPr eaLnBrk="1" hangingPunct="1">
              <a:buFontTx/>
              <a:buNone/>
            </a:pPr>
            <a:r>
              <a:rPr lang="en-CA" sz="2400" dirty="0">
                <a:latin typeface="Times New Roman" charset="0"/>
              </a:rPr>
              <a:t>	1.	Express what you </a:t>
            </a:r>
            <a:r>
              <a:rPr lang="en-CA" sz="2400" b="1" dirty="0">
                <a:latin typeface="Times New Roman" charset="0"/>
              </a:rPr>
              <a:t>don’t forgive,</a:t>
            </a:r>
            <a:r>
              <a:rPr lang="en-CA" sz="2400" dirty="0">
                <a:latin typeface="Times New Roman" charset="0"/>
              </a:rPr>
              <a:t> or what you are not able to let go of and why it is difficult for you to resolve the injury.  </a:t>
            </a:r>
          </a:p>
          <a:p>
            <a:pPr eaLnBrk="1" hangingPunct="1">
              <a:buFontTx/>
              <a:buNone/>
            </a:pPr>
            <a:r>
              <a:rPr lang="en-CA" sz="2400" dirty="0">
                <a:latin typeface="Times New Roman" charset="0"/>
              </a:rPr>
              <a:t>	2.	Express what you presently</a:t>
            </a:r>
            <a:r>
              <a:rPr lang="en-CA" sz="2400" b="1" dirty="0">
                <a:latin typeface="Times New Roman" charset="0"/>
              </a:rPr>
              <a:t> need </a:t>
            </a:r>
            <a:r>
              <a:rPr lang="en-CA" sz="2400" dirty="0">
                <a:latin typeface="Times New Roman" charset="0"/>
              </a:rPr>
              <a:t>from your partner to help you let go of the hurt/anger and/or to forgive. </a:t>
            </a:r>
          </a:p>
          <a:p>
            <a:pPr eaLnBrk="1" hangingPunct="1">
              <a:buFontTx/>
              <a:buNone/>
            </a:pPr>
            <a:r>
              <a:rPr lang="en-CA" sz="2400" dirty="0">
                <a:latin typeface="Times New Roman" charset="0"/>
              </a:rPr>
              <a:t>	3.	If you have </a:t>
            </a:r>
            <a:r>
              <a:rPr lang="en-CA" sz="2400" b="1" dirty="0">
                <a:latin typeface="Times New Roman" charset="0"/>
              </a:rPr>
              <a:t>let go of hurt/anger or forgiven</a:t>
            </a:r>
            <a:r>
              <a:rPr lang="en-CA" sz="2400" dirty="0">
                <a:latin typeface="Times New Roman" charset="0"/>
              </a:rPr>
              <a:t> your partner, say what you have done and whether you are able to </a:t>
            </a:r>
            <a:r>
              <a:rPr lang="en-CA" sz="2400" b="1" dirty="0">
                <a:latin typeface="Times New Roman" charset="0"/>
              </a:rPr>
              <a:t>reconcile</a:t>
            </a:r>
            <a:r>
              <a:rPr lang="en-CA" sz="2400" dirty="0">
                <a:latin typeface="Times New Roman" charset="0"/>
              </a:rPr>
              <a:t>.</a:t>
            </a:r>
            <a:endParaRPr lang="en-US" sz="2400" dirty="0">
              <a:latin typeface="Times New Roman" charset="0"/>
            </a:endParaRPr>
          </a:p>
          <a:p>
            <a:pPr eaLnBrk="1" hangingPunct="1"/>
            <a:endParaRPr lang="en-US" sz="2400" dirty="0">
              <a:latin typeface="Times New Roman" charset="0"/>
            </a:endParaRPr>
          </a:p>
        </p:txBody>
      </p:sp>
    </p:spTree>
    <p:extLst>
      <p:ext uri="{BB962C8B-B14F-4D97-AF65-F5344CB8AC3E}">
        <p14:creationId xmlns:p14="http://schemas.microsoft.com/office/powerpoint/2010/main" val="1327160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Rectangle 2"/>
          <p:cNvSpPr>
            <a:spLocks noGrp="1"/>
          </p:cNvSpPr>
          <p:nvPr>
            <p:ph type="title"/>
          </p:nvPr>
        </p:nvSpPr>
        <p:spPr>
          <a:xfrm>
            <a:off x="2166938" y="402167"/>
            <a:ext cx="7772400" cy="955146"/>
          </a:xfrm>
        </p:spPr>
        <p:txBody>
          <a:bodyPr>
            <a:normAutofit fontScale="90000"/>
          </a:bodyPr>
          <a:lstStyle/>
          <a:p>
            <a:pPr eaLnBrk="1" hangingPunct="1"/>
            <a:r>
              <a:rPr lang="en-US" dirty="0">
                <a:latin typeface="Times New Roman" charset="0"/>
              </a:rPr>
              <a:t>Key Tasks in successful resolution </a:t>
            </a:r>
          </a:p>
        </p:txBody>
      </p:sp>
      <p:sp>
        <p:nvSpPr>
          <p:cNvPr id="76803" name="Rectangle 3"/>
          <p:cNvSpPr>
            <a:spLocks noGrp="1"/>
          </p:cNvSpPr>
          <p:nvPr>
            <p:ph idx="1"/>
          </p:nvPr>
        </p:nvSpPr>
        <p:spPr>
          <a:xfrm>
            <a:off x="2166938" y="1820333"/>
            <a:ext cx="7772400" cy="4394730"/>
          </a:xfrm>
        </p:spPr>
        <p:txBody>
          <a:bodyPr rtlCol="0">
            <a:normAutofit fontScale="92500" lnSpcReduction="10000"/>
          </a:bodyPr>
          <a:lstStyle/>
          <a:p>
            <a:pPr marL="114300" indent="0">
              <a:buNone/>
            </a:pPr>
            <a:r>
              <a:rPr lang="en-CA" sz="2800" dirty="0"/>
              <a:t>1: REVEAL IMPACT OF INJURY </a:t>
            </a:r>
          </a:p>
          <a:p>
            <a:pPr marL="114300" indent="0">
              <a:buNone/>
            </a:pPr>
            <a:endParaRPr lang="en-CA" sz="2800" dirty="0"/>
          </a:p>
          <a:p>
            <a:pPr marL="114300" indent="0">
              <a:buNone/>
            </a:pPr>
            <a:r>
              <a:rPr lang="en-CA" sz="2800" dirty="0"/>
              <a:t>2:  APOLOGY</a:t>
            </a:r>
          </a:p>
          <a:p>
            <a:pPr marL="114300" indent="0">
              <a:buNone/>
            </a:pPr>
            <a:endParaRPr lang="en-CA" sz="2800" dirty="0"/>
          </a:p>
          <a:p>
            <a:pPr marL="114300" indent="0">
              <a:buNone/>
            </a:pPr>
            <a:r>
              <a:rPr lang="en-CA" sz="2800" dirty="0"/>
              <a:t>3: ACKNOWLEDGE VULNERABILITY </a:t>
            </a:r>
          </a:p>
          <a:p>
            <a:pPr marL="114300" indent="0">
              <a:buNone/>
            </a:pPr>
            <a:endParaRPr lang="en-CA" sz="2800" b="1" dirty="0"/>
          </a:p>
          <a:p>
            <a:pPr marL="114300" indent="0">
              <a:buNone/>
            </a:pPr>
            <a:r>
              <a:rPr lang="en-CA" sz="2800" dirty="0"/>
              <a:t>4: ACKNOWLEDGE THE WALL</a:t>
            </a:r>
            <a:endParaRPr lang="en-CA" sz="2800" b="1" dirty="0"/>
          </a:p>
          <a:p>
            <a:pPr marL="114300" indent="0">
              <a:buNone/>
            </a:pPr>
            <a:r>
              <a:rPr lang="en-CA" sz="2800" dirty="0"/>
              <a:t> </a:t>
            </a:r>
          </a:p>
          <a:p>
            <a:pPr marL="114300" indent="0">
              <a:buNone/>
            </a:pPr>
            <a:r>
              <a:rPr lang="en-CA" sz="2800" dirty="0"/>
              <a:t>5:  ACCESS NEEDS &amp; TAKE RESPONSIBILITY</a:t>
            </a:r>
            <a:r>
              <a:rPr lang="en-US" altLang="zh-TW" sz="2800" dirty="0">
                <a:ea typeface="PMingLiU" charset="0"/>
                <a:cs typeface="PMingLiU" charset="0"/>
              </a:rPr>
              <a:t> </a:t>
            </a:r>
          </a:p>
          <a:p>
            <a:pPr marL="114300" indent="0">
              <a:lnSpc>
                <a:spcPct val="110000"/>
              </a:lnSpc>
              <a:buNone/>
              <a:defRPr/>
            </a:pPr>
            <a:endParaRPr lang="en-US" sz="2600" dirty="0">
              <a:latin typeface="Times New Roman" charset="0"/>
            </a:endParaRPr>
          </a:p>
        </p:txBody>
      </p:sp>
    </p:spTree>
    <p:extLst>
      <p:ext uri="{BB962C8B-B14F-4D97-AF65-F5344CB8AC3E}">
        <p14:creationId xmlns:p14="http://schemas.microsoft.com/office/powerpoint/2010/main" val="3553887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E4BC6-55AD-04B0-86E9-6EC714AE8B57}"/>
              </a:ext>
            </a:extLst>
          </p:cNvPr>
          <p:cNvSpPr txBox="1">
            <a:spLocks/>
          </p:cNvSpPr>
          <p:nvPr/>
        </p:nvSpPr>
        <p:spPr>
          <a:xfrm>
            <a:off x="2069428" y="385177"/>
            <a:ext cx="8085221" cy="990600"/>
          </a:xfrm>
          <a:prstGeom prst="rect">
            <a:avLst/>
          </a:prstGeom>
        </p:spPr>
        <p:txBody>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marL="0" marR="0" lvl="0" indent="0" algn="ctr" defTabSz="914400" rtl="0" eaLnBrk="1" fontAlgn="auto" latinLnBrk="0" hangingPunct="1">
              <a:lnSpc>
                <a:spcPts val="58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5E5E5E"/>
                </a:solidFill>
                <a:effectLst/>
                <a:uLnTx/>
                <a:uFillTx/>
                <a:latin typeface="Calibri" charset="0"/>
                <a:ea typeface="+mj-ea"/>
                <a:cs typeface="+mj-cs"/>
              </a:rPr>
              <a:t>Relapse Prevention</a:t>
            </a:r>
          </a:p>
        </p:txBody>
      </p:sp>
      <p:sp>
        <p:nvSpPr>
          <p:cNvPr id="3" name="Content Placeholder 2">
            <a:extLst>
              <a:ext uri="{FF2B5EF4-FFF2-40B4-BE49-F238E27FC236}">
                <a16:creationId xmlns:a16="http://schemas.microsoft.com/office/drawing/2014/main" id="{3B647609-262F-4F32-34E0-D32F037BB872}"/>
              </a:ext>
            </a:extLst>
          </p:cNvPr>
          <p:cNvSpPr txBox="1">
            <a:spLocks/>
          </p:cNvSpPr>
          <p:nvPr/>
        </p:nvSpPr>
        <p:spPr>
          <a:xfrm>
            <a:off x="1836605" y="1283366"/>
            <a:ext cx="8550875" cy="4768028"/>
          </a:xfrm>
        </p:spPr>
        <p:txBody>
          <a:bodyPr>
            <a:noAutofit/>
          </a:bodyPr>
          <a:lst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a:lstStyle>
          <a:p>
            <a:pPr marL="11430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1" i="1" u="none" strike="noStrike" kern="1200" cap="none" spc="0" normalizeH="0" baseline="0" noProof="0" dirty="0">
                <a:ln>
                  <a:noFill/>
                </a:ln>
                <a:solidFill>
                  <a:srgbClr val="5E5E5E"/>
                </a:solidFill>
                <a:effectLst/>
                <a:uLnTx/>
                <a:uFillTx/>
                <a:latin typeface="Gill Sans MT" panose="020B0502020104020203"/>
                <a:ea typeface="+mn-ea"/>
                <a:cs typeface="+mn-cs"/>
              </a:rPr>
              <a:t>How do you start a negative cycle?</a:t>
            </a:r>
          </a:p>
          <a:p>
            <a:pPr marL="342900" marR="0" lvl="0" indent="-342900" algn="l" defTabSz="914400" rtl="0" eaLnBrk="1" fontAlgn="auto" latinLnBrk="0" hangingPunct="1">
              <a:lnSpc>
                <a:spcPct val="100000"/>
              </a:lnSpc>
              <a:spcBef>
                <a:spcPct val="20000"/>
              </a:spcBef>
              <a:spcAft>
                <a:spcPts val="0"/>
              </a:spcAft>
              <a:buClrTx/>
              <a:buSzTx/>
              <a:buFont typeface="Wingdings" charset="2"/>
              <a:buChar char="§"/>
              <a:tabLst/>
              <a:defRPr/>
            </a:pPr>
            <a:r>
              <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rPr>
              <a:t>Gives couples a sense of their role and responsibility and control in it.</a:t>
            </a:r>
          </a:p>
          <a:p>
            <a:pPr marL="342900" marR="0" lvl="0" indent="-342900" algn="l" defTabSz="914400" rtl="0" eaLnBrk="1" fontAlgn="auto" latinLnBrk="0" hangingPunct="1">
              <a:lnSpc>
                <a:spcPct val="100000"/>
              </a:lnSpc>
              <a:spcBef>
                <a:spcPct val="20000"/>
              </a:spcBef>
              <a:spcAft>
                <a:spcPts val="0"/>
              </a:spcAft>
              <a:buClrTx/>
              <a:buSzTx/>
              <a:buFont typeface="Wingdings" charset="2"/>
              <a:buChar char="§"/>
              <a:tabLst/>
              <a:defRPr/>
            </a:pPr>
            <a:r>
              <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rPr>
              <a:t>Focus on self vs. other is emphasized, </a:t>
            </a:r>
            <a:r>
              <a:rPr kumimoji="0" lang="en-US" sz="2800" b="0" i="1" u="none" strike="noStrike" kern="1200" cap="none" spc="0" normalizeH="0" baseline="0" noProof="0" dirty="0">
                <a:ln>
                  <a:noFill/>
                </a:ln>
                <a:solidFill>
                  <a:srgbClr val="5E5E5E"/>
                </a:solidFill>
                <a:effectLst/>
                <a:uLnTx/>
                <a:uFillTx/>
                <a:latin typeface="Gill Sans MT" panose="020B0502020104020203"/>
                <a:ea typeface="+mn-ea"/>
                <a:cs typeface="+mn-cs"/>
              </a:rPr>
              <a:t>what am I doing to harm the relationship</a:t>
            </a:r>
            <a:r>
              <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rPr>
              <a:t> NOT </a:t>
            </a:r>
            <a:r>
              <a:rPr kumimoji="0" lang="en-US" sz="2800" b="0" i="1" u="none" strike="noStrike" kern="1200" cap="none" spc="0" normalizeH="0" baseline="0" noProof="0" dirty="0">
                <a:ln>
                  <a:noFill/>
                </a:ln>
                <a:solidFill>
                  <a:srgbClr val="5E5E5E"/>
                </a:solidFill>
                <a:effectLst/>
                <a:uLnTx/>
                <a:uFillTx/>
                <a:latin typeface="Gill Sans MT" panose="020B0502020104020203"/>
                <a:ea typeface="+mn-ea"/>
                <a:cs typeface="+mn-cs"/>
              </a:rPr>
              <a:t>he is always doing this...</a:t>
            </a:r>
          </a:p>
          <a:p>
            <a:pPr marL="114300" marR="0" lvl="0" indent="0" algn="l" defTabSz="914400" rtl="0" eaLnBrk="1" fontAlgn="auto" latinLnBrk="0" hangingPunct="1">
              <a:lnSpc>
                <a:spcPts val="1400"/>
              </a:lnSpc>
              <a:spcBef>
                <a:spcPct val="20000"/>
              </a:spcBef>
              <a:spcAft>
                <a:spcPts val="0"/>
              </a:spcAft>
              <a:buClrTx/>
              <a:buSzTx/>
              <a:buFont typeface="Arial" pitchFamily="34" charset="0"/>
              <a:buNone/>
              <a:tabLst/>
              <a:defRPr/>
            </a:pPr>
            <a:endPar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endParaRPr>
          </a:p>
          <a:p>
            <a:pPr marL="11430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1" i="1" u="none" strike="noStrike" kern="1200" cap="none" spc="0" normalizeH="0" baseline="0" noProof="0" dirty="0">
                <a:ln>
                  <a:noFill/>
                </a:ln>
                <a:solidFill>
                  <a:srgbClr val="5E5E5E"/>
                </a:solidFill>
                <a:effectLst/>
                <a:uLnTx/>
                <a:uFillTx/>
                <a:latin typeface="Gill Sans MT" panose="020B0502020104020203"/>
                <a:ea typeface="+mn-ea"/>
                <a:cs typeface="+mn-cs"/>
              </a:rPr>
              <a:t>How might you start up a positive cycle?</a:t>
            </a:r>
          </a:p>
          <a:p>
            <a:pPr marL="342900" marR="0" lvl="0" indent="-342900" algn="l" defTabSz="914400" rtl="0" eaLnBrk="1" fontAlgn="auto" latinLnBrk="0" hangingPunct="1">
              <a:lnSpc>
                <a:spcPct val="100000"/>
              </a:lnSpc>
              <a:spcBef>
                <a:spcPct val="20000"/>
              </a:spcBef>
              <a:spcAft>
                <a:spcPts val="0"/>
              </a:spcAft>
              <a:buClrTx/>
              <a:buSzTx/>
              <a:buFont typeface="Wingdings" charset="2"/>
              <a:buChar char="§"/>
              <a:tabLst/>
              <a:defRPr/>
            </a:pPr>
            <a:r>
              <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rPr>
              <a:t>Gives them a sense of agency that if they get into trouble that can get back to a good place.</a:t>
            </a:r>
          </a:p>
        </p:txBody>
      </p:sp>
    </p:spTree>
    <p:extLst>
      <p:ext uri="{BB962C8B-B14F-4D97-AF65-F5344CB8AC3E}">
        <p14:creationId xmlns:p14="http://schemas.microsoft.com/office/powerpoint/2010/main" val="1211028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Text Box 2"/>
          <p:cNvSpPr txBox="1">
            <a:spLocks noChangeArrowheads="1"/>
          </p:cNvSpPr>
          <p:nvPr/>
        </p:nvSpPr>
        <p:spPr bwMode="auto">
          <a:xfrm>
            <a:off x="1524001" y="5300663"/>
            <a:ext cx="1692275" cy="59055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Expression of secondary anger</a:t>
            </a:r>
          </a:p>
        </p:txBody>
      </p:sp>
      <p:sp>
        <p:nvSpPr>
          <p:cNvPr id="124931" name="Text Box 3"/>
          <p:cNvSpPr txBox="1">
            <a:spLocks noChangeArrowheads="1"/>
          </p:cNvSpPr>
          <p:nvPr/>
        </p:nvSpPr>
        <p:spPr bwMode="auto">
          <a:xfrm>
            <a:off x="3863976" y="5084763"/>
            <a:ext cx="2354263" cy="10795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C00000"/>
                </a:solidFill>
                <a:effectLst/>
                <a:uLnTx/>
                <a:uFillTx/>
                <a:latin typeface="Times New Roman" pitchFamily="18" charset="0"/>
                <a:ea typeface="+mn-ea"/>
                <a:cs typeface="+mn-cs"/>
              </a:rPr>
              <a:t>Expression of previously unexpressed emotion/ Disclosing idiosyncratic impact of EI</a:t>
            </a:r>
          </a:p>
        </p:txBody>
      </p:sp>
      <p:sp>
        <p:nvSpPr>
          <p:cNvPr id="124932" name="Text Box 4"/>
          <p:cNvSpPr txBox="1">
            <a:spLocks noChangeArrowheads="1"/>
          </p:cNvSpPr>
          <p:nvPr/>
        </p:nvSpPr>
        <p:spPr bwMode="auto">
          <a:xfrm>
            <a:off x="8183564" y="5373688"/>
            <a:ext cx="1584325" cy="338554"/>
          </a:xfrm>
          <a:prstGeom prst="rect">
            <a:avLst/>
          </a:prstGeom>
          <a:noFill/>
          <a:ln w="28575">
            <a:solidFill>
              <a:schemeClr val="tx1"/>
            </a:solidFill>
            <a:miter lim="800000"/>
            <a:headEnd/>
            <a:tailEnd/>
          </a:ln>
          <a:effectLst>
            <a:prstShdw prst="shdw13" dist="53882" dir="13500000">
              <a:schemeClr val="bg2">
                <a:alpha val="50000"/>
              </a:schemeClr>
            </a:prstShdw>
          </a:effectLst>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Times New Roman" pitchFamily="18" charset="0"/>
                <a:ea typeface="+mn-ea"/>
                <a:cs typeface="+mn-cs"/>
              </a:rPr>
              <a:t>Forgiveness</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24933" name="Text Box 5"/>
          <p:cNvSpPr txBox="1">
            <a:spLocks noChangeArrowheads="1"/>
          </p:cNvSpPr>
          <p:nvPr/>
        </p:nvSpPr>
        <p:spPr bwMode="auto">
          <a:xfrm>
            <a:off x="6456363" y="5084763"/>
            <a:ext cx="1371600" cy="10795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Assuming respsblty for role in precpt. cdts of EI</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24934" name="Text Box 6"/>
          <p:cNvSpPr txBox="1">
            <a:spLocks noChangeArrowheads="1"/>
          </p:cNvSpPr>
          <p:nvPr/>
        </p:nvSpPr>
        <p:spPr bwMode="auto">
          <a:xfrm>
            <a:off x="4114800" y="685800"/>
            <a:ext cx="1447800" cy="10795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Tolerance &amp; acceptance for expressed anger/ hurt</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24935" name="Text Box 7"/>
          <p:cNvSpPr txBox="1">
            <a:spLocks noChangeArrowheads="1"/>
          </p:cNvSpPr>
          <p:nvPr/>
        </p:nvSpPr>
        <p:spPr bwMode="auto">
          <a:xfrm>
            <a:off x="2133600" y="685800"/>
            <a:ext cx="1493838" cy="10795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Non-defensive acceptance of responsibility for E.Injury</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24936" name="Text Box 8"/>
          <p:cNvSpPr txBox="1">
            <a:spLocks noChangeArrowheads="1"/>
          </p:cNvSpPr>
          <p:nvPr/>
        </p:nvSpPr>
        <p:spPr bwMode="auto">
          <a:xfrm>
            <a:off x="5953126" y="609600"/>
            <a:ext cx="1357313" cy="120015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C00000"/>
                </a:solidFill>
                <a:effectLst/>
                <a:uLnTx/>
                <a:uFillTx/>
                <a:latin typeface="Times New Roman" pitchFamily="18" charset="0"/>
                <a:ea typeface="+mn-ea"/>
                <a:cs typeface="+mn-cs"/>
              </a:rPr>
              <a:t>Expression of shame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C00000"/>
                </a:solidFill>
                <a:effectLst/>
                <a:uLnTx/>
                <a:uFillTx/>
                <a:latin typeface="Times New Roman" pitchFamily="18" charset="0"/>
                <a:ea typeface="+mn-ea"/>
                <a:cs typeface="+mn-cs"/>
              </a:rPr>
              <a:t>or empathic distress</a:t>
            </a:r>
          </a:p>
        </p:txBody>
      </p:sp>
      <p:sp>
        <p:nvSpPr>
          <p:cNvPr id="124937" name="Text Box 9"/>
          <p:cNvSpPr txBox="1">
            <a:spLocks noChangeArrowheads="1"/>
          </p:cNvSpPr>
          <p:nvPr/>
        </p:nvSpPr>
        <p:spPr bwMode="auto">
          <a:xfrm>
            <a:off x="7848600" y="685800"/>
            <a:ext cx="1150938" cy="59055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Heart-felt apology </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24938" name="Text Box 10"/>
          <p:cNvSpPr txBox="1">
            <a:spLocks noChangeArrowheads="1"/>
          </p:cNvSpPr>
          <p:nvPr/>
        </p:nvSpPr>
        <p:spPr bwMode="auto">
          <a:xfrm>
            <a:off x="3719513" y="2852739"/>
            <a:ext cx="1066800" cy="854075"/>
          </a:xfrm>
          <a:prstGeom prst="rect">
            <a:avLst/>
          </a:prstGeom>
          <a:noFill/>
          <a:ln w="2857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Shift in view of other</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24939" name="Text Box 11"/>
          <p:cNvSpPr txBox="1">
            <a:spLocks noChangeArrowheads="1"/>
          </p:cNvSpPr>
          <p:nvPr/>
        </p:nvSpPr>
        <p:spPr bwMode="auto">
          <a:xfrm>
            <a:off x="5087938" y="2852739"/>
            <a:ext cx="1752600" cy="1247775"/>
          </a:xfrm>
          <a:prstGeom prst="rect">
            <a:avLst/>
          </a:prstGeom>
          <a:noFill/>
          <a:ln w="2857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Empathic Response to other </a:t>
            </a:r>
            <a:r>
              <a:rPr kumimoji="0" lang="en-US" sz="1400" b="0" i="1" u="none" strike="noStrike" kern="1200" cap="none" spc="0" normalizeH="0" baseline="0" noProof="0" dirty="0">
                <a:ln>
                  <a:noFill/>
                </a:ln>
                <a:solidFill>
                  <a:srgbClr val="000000"/>
                </a:solidFill>
                <a:effectLst/>
                <a:uLnTx/>
                <a:uFillTx/>
                <a:latin typeface="Times New Roman" pitchFamily="18" charset="0"/>
                <a:ea typeface="+mn-ea"/>
                <a:cs typeface="+mn-cs"/>
              </a:rPr>
              <a:t>= Non-defensive, non-attacking, accepting, affiliative     </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24940" name="Text Box 12"/>
          <p:cNvSpPr txBox="1">
            <a:spLocks noChangeArrowheads="1"/>
          </p:cNvSpPr>
          <p:nvPr/>
        </p:nvSpPr>
        <p:spPr bwMode="auto">
          <a:xfrm>
            <a:off x="7104064" y="2781300"/>
            <a:ext cx="1728787" cy="338554"/>
          </a:xfrm>
          <a:prstGeom prst="rect">
            <a:avLst/>
          </a:prstGeom>
          <a:noFill/>
          <a:ln w="28575">
            <a:solidFill>
              <a:schemeClr val="tx1"/>
            </a:solidFill>
            <a:miter lim="800000"/>
            <a:headEnd/>
            <a:tailEnd/>
          </a:ln>
          <a:effectLst>
            <a:prstShdw prst="shdw13" dist="53882" dir="13500000">
              <a:schemeClr val="bg2">
                <a:alpha val="50000"/>
              </a:schemeClr>
            </a:prstShdw>
          </a:effectLst>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Times New Roman" pitchFamily="18" charset="0"/>
                <a:ea typeface="+mn-ea"/>
                <a:cs typeface="+mn-cs"/>
              </a:rPr>
              <a:t>Reconciliation     </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24941" name="Text Box 13"/>
          <p:cNvSpPr txBox="1">
            <a:spLocks noChangeArrowheads="1"/>
          </p:cNvSpPr>
          <p:nvPr/>
        </p:nvSpPr>
        <p:spPr bwMode="auto">
          <a:xfrm>
            <a:off x="9067800" y="3143250"/>
            <a:ext cx="1600200" cy="2185214"/>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Char char="-"/>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 Discussion &amp; negotiation of current reltship stresses/ issues</a:t>
            </a:r>
          </a:p>
          <a:p>
            <a:pPr marL="0" marR="0" lvl="0" indent="0" algn="l" defTabSz="457200" rtl="0" eaLnBrk="1" fontAlgn="auto" latinLnBrk="0" hangingPunct="1">
              <a:lnSpc>
                <a:spcPct val="100000"/>
              </a:lnSpc>
              <a:spcBef>
                <a:spcPts val="0"/>
              </a:spcBef>
              <a:spcAft>
                <a:spcPts val="0"/>
              </a:spcAft>
              <a:buClrTx/>
              <a:buSzTx/>
              <a:buFontTx/>
              <a:buChar char="-"/>
              <a:tabLst/>
              <a:defRPr/>
            </a:pPr>
            <a:r>
              <a:rPr kumimoji="0" lang="en-US" sz="24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Restructuring the core cycle &amp; enacting new cycle</a:t>
            </a:r>
          </a:p>
        </p:txBody>
      </p:sp>
      <p:sp>
        <p:nvSpPr>
          <p:cNvPr id="124942" name="Text Box 14"/>
          <p:cNvSpPr txBox="1">
            <a:spLocks noChangeArrowheads="1"/>
          </p:cNvSpPr>
          <p:nvPr/>
        </p:nvSpPr>
        <p:spPr bwMode="auto">
          <a:xfrm>
            <a:off x="9067800" y="2714625"/>
            <a:ext cx="1600200" cy="369888"/>
          </a:xfrm>
          <a:prstGeom prst="rect">
            <a:avLst/>
          </a:prstGeom>
          <a:noFill/>
          <a:ln w="2857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Times New Roman" pitchFamily="18" charset="0"/>
                <a:ea typeface="+mn-ea"/>
                <a:cs typeface="+mn-cs"/>
              </a:rPr>
              <a:t>New Narrative</a:t>
            </a:r>
          </a:p>
        </p:txBody>
      </p:sp>
      <p:sp>
        <p:nvSpPr>
          <p:cNvPr id="124943" name="Text Box 15"/>
          <p:cNvSpPr txBox="1">
            <a:spLocks noChangeArrowheads="1"/>
          </p:cNvSpPr>
          <p:nvPr/>
        </p:nvSpPr>
        <p:spPr bwMode="auto">
          <a:xfrm>
            <a:off x="1524000" y="6248401"/>
            <a:ext cx="762000" cy="34607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Blame</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24944" name="Text Box 16"/>
          <p:cNvSpPr txBox="1">
            <a:spLocks noChangeArrowheads="1"/>
          </p:cNvSpPr>
          <p:nvPr/>
        </p:nvSpPr>
        <p:spPr bwMode="auto">
          <a:xfrm>
            <a:off x="2438400" y="6248401"/>
            <a:ext cx="1143000" cy="34607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Complaint</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24945" name="Text Box 17"/>
          <p:cNvSpPr txBox="1">
            <a:spLocks noChangeArrowheads="1"/>
          </p:cNvSpPr>
          <p:nvPr/>
        </p:nvSpPr>
        <p:spPr bwMode="auto">
          <a:xfrm>
            <a:off x="3962400" y="6511926"/>
            <a:ext cx="762000" cy="34607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Anger</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17778" name="Text Box 18"/>
          <p:cNvSpPr txBox="1">
            <a:spLocks noChangeArrowheads="1"/>
          </p:cNvSpPr>
          <p:nvPr/>
        </p:nvSpPr>
        <p:spPr bwMode="auto">
          <a:xfrm>
            <a:off x="5375275" y="6511926"/>
            <a:ext cx="609600" cy="34607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Hurt</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24947" name="Line 19"/>
          <p:cNvSpPr>
            <a:spLocks noChangeShapeType="1"/>
          </p:cNvSpPr>
          <p:nvPr/>
        </p:nvSpPr>
        <p:spPr bwMode="auto">
          <a:xfrm flipH="1">
            <a:off x="1919288" y="5943600"/>
            <a:ext cx="366712" cy="293688"/>
          </a:xfrm>
          <a:prstGeom prst="line">
            <a:avLst/>
          </a:prstGeom>
          <a:noFill/>
          <a:ln w="9525">
            <a:solidFill>
              <a:srgbClr val="CC3399"/>
            </a:solidFill>
            <a:prstDash val="dash"/>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24948" name="Line 20"/>
          <p:cNvSpPr>
            <a:spLocks noChangeShapeType="1"/>
          </p:cNvSpPr>
          <p:nvPr/>
        </p:nvSpPr>
        <p:spPr bwMode="auto">
          <a:xfrm flipH="1">
            <a:off x="4343401" y="6165850"/>
            <a:ext cx="600075" cy="311150"/>
          </a:xfrm>
          <a:prstGeom prst="line">
            <a:avLst/>
          </a:prstGeom>
          <a:noFill/>
          <a:ln w="9525">
            <a:solidFill>
              <a:srgbClr val="CC3399"/>
            </a:solidFill>
            <a:prstDash val="dash"/>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24949" name="Line 21"/>
          <p:cNvSpPr>
            <a:spLocks noChangeShapeType="1"/>
          </p:cNvSpPr>
          <p:nvPr/>
        </p:nvSpPr>
        <p:spPr bwMode="auto">
          <a:xfrm>
            <a:off x="5159375" y="6165850"/>
            <a:ext cx="533400" cy="304800"/>
          </a:xfrm>
          <a:prstGeom prst="line">
            <a:avLst/>
          </a:prstGeom>
          <a:noFill/>
          <a:ln w="9525">
            <a:solidFill>
              <a:srgbClr val="CC3399"/>
            </a:solidFill>
            <a:prstDash val="dash"/>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24950" name="Line 22"/>
          <p:cNvSpPr>
            <a:spLocks noChangeShapeType="1"/>
          </p:cNvSpPr>
          <p:nvPr/>
        </p:nvSpPr>
        <p:spPr bwMode="auto">
          <a:xfrm>
            <a:off x="3657600" y="1143000"/>
            <a:ext cx="457200" cy="0"/>
          </a:xfrm>
          <a:prstGeom prst="line">
            <a:avLst/>
          </a:prstGeom>
          <a:noFill/>
          <a:ln w="9525">
            <a:solidFill>
              <a:srgbClr val="D60093"/>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17783" name="Line 23"/>
          <p:cNvSpPr>
            <a:spLocks noChangeShapeType="1"/>
          </p:cNvSpPr>
          <p:nvPr/>
        </p:nvSpPr>
        <p:spPr bwMode="auto">
          <a:xfrm>
            <a:off x="7310439" y="928688"/>
            <a:ext cx="573087" cy="0"/>
          </a:xfrm>
          <a:prstGeom prst="line">
            <a:avLst/>
          </a:prstGeom>
          <a:noFill/>
          <a:ln w="9525">
            <a:solidFill>
              <a:srgbClr val="D60093"/>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17784" name="Line 24"/>
          <p:cNvSpPr>
            <a:spLocks noChangeShapeType="1"/>
          </p:cNvSpPr>
          <p:nvPr/>
        </p:nvSpPr>
        <p:spPr bwMode="auto">
          <a:xfrm flipV="1">
            <a:off x="3216275" y="5589588"/>
            <a:ext cx="647700" cy="19050"/>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17785" name="Line 25"/>
          <p:cNvSpPr>
            <a:spLocks noChangeShapeType="1"/>
          </p:cNvSpPr>
          <p:nvPr/>
        </p:nvSpPr>
        <p:spPr bwMode="auto">
          <a:xfrm flipH="1" flipV="1">
            <a:off x="4572000" y="3733801"/>
            <a:ext cx="444500" cy="1350963"/>
          </a:xfrm>
          <a:prstGeom prst="line">
            <a:avLst/>
          </a:prstGeom>
          <a:noFill/>
          <a:ln w="9525">
            <a:solidFill>
              <a:schemeClr val="accent2"/>
            </a:solidFill>
            <a:round/>
            <a:headEnd type="triangle" w="med" len="me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17786" name="Line 26"/>
          <p:cNvSpPr>
            <a:spLocks noChangeShapeType="1"/>
          </p:cNvSpPr>
          <p:nvPr/>
        </p:nvSpPr>
        <p:spPr bwMode="auto">
          <a:xfrm flipV="1">
            <a:off x="5087939" y="4149725"/>
            <a:ext cx="720725" cy="927100"/>
          </a:xfrm>
          <a:prstGeom prst="line">
            <a:avLst/>
          </a:prstGeom>
          <a:noFill/>
          <a:ln w="9525">
            <a:solidFill>
              <a:schemeClr val="accent2"/>
            </a:solidFill>
            <a:round/>
            <a:headEnd type="triangle" w="med" len="me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17787" name="Line 27"/>
          <p:cNvSpPr>
            <a:spLocks noChangeShapeType="1"/>
          </p:cNvSpPr>
          <p:nvPr/>
        </p:nvSpPr>
        <p:spPr bwMode="auto">
          <a:xfrm>
            <a:off x="6430964" y="1928814"/>
            <a:ext cx="46037" cy="890587"/>
          </a:xfrm>
          <a:prstGeom prst="line">
            <a:avLst/>
          </a:prstGeom>
          <a:noFill/>
          <a:ln w="9525">
            <a:solidFill>
              <a:srgbClr val="D60093"/>
            </a:solidFill>
            <a:round/>
            <a:headEnd type="triangle" w="med" len="me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17788" name="Line 28"/>
          <p:cNvSpPr>
            <a:spLocks noChangeShapeType="1"/>
          </p:cNvSpPr>
          <p:nvPr/>
        </p:nvSpPr>
        <p:spPr bwMode="auto">
          <a:xfrm flipH="1">
            <a:off x="4367213" y="1643064"/>
            <a:ext cx="1657350" cy="1209675"/>
          </a:xfrm>
          <a:prstGeom prst="line">
            <a:avLst/>
          </a:prstGeom>
          <a:noFill/>
          <a:ln w="9525">
            <a:solidFill>
              <a:srgbClr val="D60093"/>
            </a:solidFill>
            <a:round/>
            <a:headEnd type="triangle" w="med" len="me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17789" name="Line 29"/>
          <p:cNvSpPr>
            <a:spLocks noChangeShapeType="1"/>
          </p:cNvSpPr>
          <p:nvPr/>
        </p:nvSpPr>
        <p:spPr bwMode="auto">
          <a:xfrm flipV="1">
            <a:off x="8832850" y="2997200"/>
            <a:ext cx="2159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17790" name="Line 30"/>
          <p:cNvSpPr>
            <a:spLocks noChangeShapeType="1"/>
          </p:cNvSpPr>
          <p:nvPr/>
        </p:nvSpPr>
        <p:spPr bwMode="auto">
          <a:xfrm>
            <a:off x="8305800" y="1295400"/>
            <a:ext cx="0" cy="14351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24959" name="Text Box 31"/>
          <p:cNvSpPr txBox="1">
            <a:spLocks noChangeArrowheads="1"/>
          </p:cNvSpPr>
          <p:nvPr/>
        </p:nvSpPr>
        <p:spPr bwMode="auto">
          <a:xfrm>
            <a:off x="1981200" y="3124200"/>
            <a:ext cx="1447800" cy="825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000000"/>
                </a:solidFill>
                <a:effectLst/>
                <a:uLnTx/>
                <a:uFillTx/>
                <a:latin typeface="Times New Roman" pitchFamily="18" charset="0"/>
                <a:ea typeface="+mn-ea"/>
                <a:cs typeface="+mn-cs"/>
              </a:rPr>
              <a:t>All in the context of EFT cycle work</a:t>
            </a:r>
            <a:endParaRPr kumimoji="0" lang="en-US" sz="2400" b="0" i="1"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24960" name="Oval 32"/>
          <p:cNvSpPr>
            <a:spLocks noChangeArrowheads="1"/>
          </p:cNvSpPr>
          <p:nvPr/>
        </p:nvSpPr>
        <p:spPr bwMode="auto">
          <a:xfrm>
            <a:off x="1676400" y="3048000"/>
            <a:ext cx="1828800" cy="914400"/>
          </a:xfrm>
          <a:prstGeom prst="ellipse">
            <a:avLst/>
          </a:prstGeom>
          <a:noFill/>
          <a:ln w="9525">
            <a:solidFill>
              <a:schemeClr val="tx1"/>
            </a:solidFill>
            <a:prstDash val="dash"/>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124961" name="Line 33"/>
          <p:cNvSpPr>
            <a:spLocks noChangeShapeType="1"/>
          </p:cNvSpPr>
          <p:nvPr/>
        </p:nvSpPr>
        <p:spPr bwMode="auto">
          <a:xfrm>
            <a:off x="2362200" y="5943600"/>
            <a:ext cx="533400" cy="304800"/>
          </a:xfrm>
          <a:prstGeom prst="line">
            <a:avLst/>
          </a:prstGeom>
          <a:noFill/>
          <a:ln w="9525">
            <a:solidFill>
              <a:srgbClr val="CC3399"/>
            </a:solidFill>
            <a:prstDash val="dash"/>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17794" name="Line 34"/>
          <p:cNvSpPr>
            <a:spLocks noChangeShapeType="1"/>
          </p:cNvSpPr>
          <p:nvPr/>
        </p:nvSpPr>
        <p:spPr bwMode="auto">
          <a:xfrm flipV="1">
            <a:off x="6240463" y="5589588"/>
            <a:ext cx="215900" cy="0"/>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2435" name="Text Box 35"/>
          <p:cNvSpPr txBox="1">
            <a:spLocks noChangeArrowheads="1"/>
          </p:cNvSpPr>
          <p:nvPr/>
        </p:nvSpPr>
        <p:spPr bwMode="auto">
          <a:xfrm>
            <a:off x="1524000" y="2357438"/>
            <a:ext cx="2000250" cy="830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2400" b="1" i="1" u="none" strike="noStrike" kern="1200" cap="none" spc="0" normalizeH="0" baseline="0" noProof="0" dirty="0">
                <a:ln>
                  <a:noFill/>
                </a:ln>
                <a:solidFill>
                  <a:srgbClr val="000000"/>
                </a:solidFill>
                <a:effectLst/>
                <a:uLnTx/>
                <a:uFillTx/>
                <a:latin typeface="Calibri" pitchFamily="34" charset="0"/>
                <a:ea typeface="+mn-ea"/>
                <a:cs typeface="+mn-cs"/>
              </a:rPr>
              <a:t>Relationship in the middle</a:t>
            </a:r>
            <a:r>
              <a:rPr kumimoji="0" lang="en-US" sz="2400" b="1" i="0" u="none" strike="noStrike" kern="1200" cap="none" spc="0" normalizeH="0" baseline="0" noProof="0" dirty="0">
                <a:ln>
                  <a:noFill/>
                </a:ln>
                <a:solidFill>
                  <a:srgbClr val="000000"/>
                </a:solidFill>
                <a:effectLst/>
                <a:uLnTx/>
                <a:uFillTx/>
                <a:latin typeface="Calibri" pitchFamily="34" charset="0"/>
                <a:ea typeface="+mn-ea"/>
                <a:cs typeface="+mn-cs"/>
              </a:rPr>
              <a:t> </a:t>
            </a:r>
            <a:endParaRPr kumimoji="0" lang="en-CA" sz="2400" b="1"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117796" name="Text Box 36"/>
          <p:cNvSpPr txBox="1">
            <a:spLocks noChangeArrowheads="1"/>
          </p:cNvSpPr>
          <p:nvPr/>
        </p:nvSpPr>
        <p:spPr bwMode="auto">
          <a:xfrm>
            <a:off x="9296401" y="685801"/>
            <a:ext cx="942975" cy="83502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Accept relief  or contrite</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17797" name="Line 37"/>
          <p:cNvSpPr>
            <a:spLocks noChangeShapeType="1"/>
          </p:cNvSpPr>
          <p:nvPr/>
        </p:nvSpPr>
        <p:spPr bwMode="auto">
          <a:xfrm flipV="1">
            <a:off x="8991601" y="990600"/>
            <a:ext cx="288925" cy="0"/>
          </a:xfrm>
          <a:prstGeom prst="line">
            <a:avLst/>
          </a:prstGeom>
          <a:noFill/>
          <a:ln w="9525">
            <a:solidFill>
              <a:srgbClr val="D60093"/>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24966" name="Line 38"/>
          <p:cNvSpPr>
            <a:spLocks noChangeShapeType="1"/>
          </p:cNvSpPr>
          <p:nvPr/>
        </p:nvSpPr>
        <p:spPr bwMode="auto">
          <a:xfrm flipV="1">
            <a:off x="5562600" y="1143000"/>
            <a:ext cx="381000" cy="0"/>
          </a:xfrm>
          <a:prstGeom prst="line">
            <a:avLst/>
          </a:prstGeom>
          <a:noFill/>
          <a:ln w="9525">
            <a:solidFill>
              <a:srgbClr val="D60093"/>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17799" name="Line 39"/>
          <p:cNvSpPr>
            <a:spLocks noChangeShapeType="1"/>
          </p:cNvSpPr>
          <p:nvPr/>
        </p:nvSpPr>
        <p:spPr bwMode="auto">
          <a:xfrm flipH="1" flipV="1">
            <a:off x="7310439" y="1071563"/>
            <a:ext cx="504825" cy="0"/>
          </a:xfrm>
          <a:prstGeom prst="line">
            <a:avLst/>
          </a:prstGeom>
          <a:noFill/>
          <a:ln w="9525">
            <a:solidFill>
              <a:srgbClr val="D60093"/>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2440" name="Text Box 40"/>
          <p:cNvSpPr txBox="1">
            <a:spLocks noChangeArrowheads="1"/>
          </p:cNvSpPr>
          <p:nvPr/>
        </p:nvSpPr>
        <p:spPr bwMode="auto">
          <a:xfrm>
            <a:off x="2855913" y="5661025"/>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sz="1200" b="1" i="0" u="none" strike="noStrike" kern="1200" cap="none" spc="0" normalizeH="0" baseline="0" noProof="0" dirty="0">
              <a:ln>
                <a:noFill/>
              </a:ln>
              <a:solidFill>
                <a:srgbClr val="000000"/>
              </a:solidFill>
              <a:effectLst/>
              <a:uLnTx/>
              <a:uFillTx/>
              <a:latin typeface="Arial Unicode MS" pitchFamily="34" charset="-128"/>
              <a:ea typeface="+mn-ea"/>
              <a:cs typeface="+mn-cs"/>
            </a:endParaRPr>
          </a:p>
        </p:txBody>
      </p:sp>
      <p:sp>
        <p:nvSpPr>
          <p:cNvPr id="102441" name="Text Box 41"/>
          <p:cNvSpPr txBox="1">
            <a:spLocks noChangeArrowheads="1"/>
          </p:cNvSpPr>
          <p:nvPr/>
        </p:nvSpPr>
        <p:spPr bwMode="auto">
          <a:xfrm>
            <a:off x="5880100" y="5949950"/>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102442" name="Text Box 42"/>
          <p:cNvSpPr txBox="1">
            <a:spLocks noChangeArrowheads="1"/>
          </p:cNvSpPr>
          <p:nvPr/>
        </p:nvSpPr>
        <p:spPr bwMode="auto">
          <a:xfrm>
            <a:off x="4440238" y="2852739"/>
            <a:ext cx="647700"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102443" name="Text Box 43"/>
          <p:cNvSpPr txBox="1">
            <a:spLocks noChangeArrowheads="1"/>
          </p:cNvSpPr>
          <p:nvPr/>
        </p:nvSpPr>
        <p:spPr bwMode="auto">
          <a:xfrm>
            <a:off x="6527800" y="2852739"/>
            <a:ext cx="647700"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102444" name="Text Box 44"/>
          <p:cNvSpPr txBox="1">
            <a:spLocks noChangeArrowheads="1"/>
          </p:cNvSpPr>
          <p:nvPr/>
        </p:nvSpPr>
        <p:spPr bwMode="auto">
          <a:xfrm>
            <a:off x="7535863" y="5949950"/>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102445" name="Text Box 45"/>
          <p:cNvSpPr txBox="1">
            <a:spLocks noChangeArrowheads="1"/>
          </p:cNvSpPr>
          <p:nvPr/>
        </p:nvSpPr>
        <p:spPr bwMode="auto">
          <a:xfrm>
            <a:off x="9409113" y="5445125"/>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117806" name="Text Box 46"/>
          <p:cNvSpPr txBox="1">
            <a:spLocks noChangeArrowheads="1"/>
          </p:cNvSpPr>
          <p:nvPr/>
        </p:nvSpPr>
        <p:spPr bwMode="auto">
          <a:xfrm>
            <a:off x="8667750" y="2286000"/>
            <a:ext cx="642938"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117807" name="Line 47"/>
          <p:cNvSpPr>
            <a:spLocks noChangeShapeType="1"/>
          </p:cNvSpPr>
          <p:nvPr/>
        </p:nvSpPr>
        <p:spPr bwMode="auto">
          <a:xfrm flipV="1">
            <a:off x="7824789" y="5589588"/>
            <a:ext cx="287337" cy="0"/>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17808" name="Line 48"/>
          <p:cNvSpPr>
            <a:spLocks noChangeShapeType="1"/>
          </p:cNvSpPr>
          <p:nvPr/>
        </p:nvSpPr>
        <p:spPr bwMode="auto">
          <a:xfrm flipH="1" flipV="1">
            <a:off x="8616950" y="3141664"/>
            <a:ext cx="0" cy="216058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2449" name="Text Box 49"/>
          <p:cNvSpPr txBox="1">
            <a:spLocks noChangeArrowheads="1"/>
          </p:cNvSpPr>
          <p:nvPr/>
        </p:nvSpPr>
        <p:spPr bwMode="auto">
          <a:xfrm>
            <a:off x="10344150" y="2708275"/>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102450" name="Text Box 50"/>
          <p:cNvSpPr txBox="1">
            <a:spLocks noChangeArrowheads="1"/>
          </p:cNvSpPr>
          <p:nvPr/>
        </p:nvSpPr>
        <p:spPr bwMode="auto">
          <a:xfrm>
            <a:off x="10128250" y="981075"/>
            <a:ext cx="53975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102451" name="Text Box 51"/>
          <p:cNvSpPr txBox="1">
            <a:spLocks noChangeArrowheads="1"/>
          </p:cNvSpPr>
          <p:nvPr/>
        </p:nvSpPr>
        <p:spPr bwMode="auto">
          <a:xfrm>
            <a:off x="8667750" y="1571625"/>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102452" name="Text Box 52"/>
          <p:cNvSpPr txBox="1">
            <a:spLocks noChangeArrowheads="1"/>
          </p:cNvSpPr>
          <p:nvPr/>
        </p:nvSpPr>
        <p:spPr bwMode="auto">
          <a:xfrm>
            <a:off x="6858000" y="1219200"/>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102453" name="Text Box 53"/>
          <p:cNvSpPr txBox="1">
            <a:spLocks noChangeArrowheads="1"/>
          </p:cNvSpPr>
          <p:nvPr/>
        </p:nvSpPr>
        <p:spPr bwMode="auto">
          <a:xfrm>
            <a:off x="5257800" y="1447800"/>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endPar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102454" name="Text Box 55"/>
          <p:cNvSpPr txBox="1">
            <a:spLocks noChangeArrowheads="1"/>
          </p:cNvSpPr>
          <p:nvPr/>
        </p:nvSpPr>
        <p:spPr bwMode="auto">
          <a:xfrm>
            <a:off x="3952876" y="1"/>
            <a:ext cx="4786313"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2400" b="1" i="0" u="sng" strike="noStrike" kern="1200" cap="none" spc="0" normalizeH="0" baseline="0" noProof="0" dirty="0">
                <a:ln>
                  <a:noFill/>
                </a:ln>
                <a:solidFill>
                  <a:srgbClr val="000000"/>
                </a:solidFill>
                <a:effectLst/>
                <a:uLnTx/>
                <a:uFillTx/>
                <a:latin typeface="Calibri" pitchFamily="34" charset="0"/>
                <a:ea typeface="+mn-ea"/>
                <a:cs typeface="+mn-cs"/>
              </a:rPr>
              <a:t>Model of Successful Resolution</a:t>
            </a:r>
            <a:endParaRPr kumimoji="0" lang="en-CA" sz="2400" b="1" i="0" u="sng"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102455" name="TextBox 55"/>
          <p:cNvSpPr txBox="1">
            <a:spLocks noChangeArrowheads="1"/>
          </p:cNvSpPr>
          <p:nvPr/>
        </p:nvSpPr>
        <p:spPr bwMode="auto">
          <a:xfrm>
            <a:off x="1524000" y="4500563"/>
            <a:ext cx="1714500" cy="830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1" u="none" strike="noStrike" kern="1200" cap="none" spc="0" normalizeH="0" baseline="0" noProof="0" dirty="0">
                <a:ln>
                  <a:noFill/>
                </a:ln>
                <a:solidFill>
                  <a:srgbClr val="000000"/>
                </a:solidFill>
                <a:effectLst/>
                <a:uLnTx/>
                <a:uFillTx/>
                <a:latin typeface="Calibri" pitchFamily="34" charset="0"/>
                <a:ea typeface="+mn-ea"/>
                <a:cs typeface="+mn-cs"/>
              </a:rPr>
              <a:t>Injured on bottom</a:t>
            </a:r>
            <a:endParaRPr kumimoji="0" lang="en-CA" sz="2400" b="1"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2456" name="Rectangle 56"/>
          <p:cNvSpPr>
            <a:spLocks noChangeArrowheads="1"/>
          </p:cNvSpPr>
          <p:nvPr/>
        </p:nvSpPr>
        <p:spPr bwMode="auto">
          <a:xfrm>
            <a:off x="1524000" y="214314"/>
            <a:ext cx="170815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1" u="none" strike="noStrike" kern="1200" cap="none" spc="0" normalizeH="0" baseline="0" noProof="0" dirty="0">
                <a:ln>
                  <a:noFill/>
                </a:ln>
                <a:solidFill>
                  <a:srgbClr val="000000"/>
                </a:solidFill>
                <a:effectLst/>
                <a:uLnTx/>
                <a:uFillTx/>
                <a:latin typeface="Calibri" pitchFamily="34" charset="0"/>
                <a:ea typeface="+mn-ea"/>
                <a:cs typeface="+mn-cs"/>
              </a:rPr>
              <a:t>Offender on top</a:t>
            </a:r>
            <a:endParaRPr kumimoji="0" lang="en-CA" sz="1800" b="1"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2" name="Slide Number Placeholder 1"/>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20</a:t>
            </a:fld>
            <a:endParaRPr kumimoji="0" lang="en-US" sz="1100" b="0" i="0" u="none" strike="noStrike" kern="1200" cap="none" spc="0" normalizeH="0" baseline="0" noProof="0" dirty="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97312687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4959"/>
                                        </p:tgtEl>
                                        <p:attrNameLst>
                                          <p:attrName>style.visibility</p:attrName>
                                        </p:attrNameLst>
                                      </p:cBhvr>
                                      <p:to>
                                        <p:strVal val="visible"/>
                                      </p:to>
                                    </p:set>
                                    <p:anim calcmode="lin" valueType="num">
                                      <p:cBhvr additive="base">
                                        <p:cTn id="7" dur="500" fill="hold"/>
                                        <p:tgtEl>
                                          <p:spTgt spid="124959"/>
                                        </p:tgtEl>
                                        <p:attrNameLst>
                                          <p:attrName>ppt_x</p:attrName>
                                        </p:attrNameLst>
                                      </p:cBhvr>
                                      <p:tavLst>
                                        <p:tav tm="0">
                                          <p:val>
                                            <p:strVal val="0-#ppt_w/2"/>
                                          </p:val>
                                        </p:tav>
                                        <p:tav tm="100000">
                                          <p:val>
                                            <p:strVal val="#ppt_x"/>
                                          </p:val>
                                        </p:tav>
                                      </p:tavLst>
                                    </p:anim>
                                    <p:anim calcmode="lin" valueType="num">
                                      <p:cBhvr additive="base">
                                        <p:cTn id="8" dur="500" fill="hold"/>
                                        <p:tgtEl>
                                          <p:spTgt spid="124959"/>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24960"/>
                                        </p:tgtEl>
                                        <p:attrNameLst>
                                          <p:attrName>style.visibility</p:attrName>
                                        </p:attrNameLst>
                                      </p:cBhvr>
                                      <p:to>
                                        <p:strVal val="visible"/>
                                      </p:to>
                                    </p:set>
                                    <p:anim calcmode="lin" valueType="num">
                                      <p:cBhvr additive="base">
                                        <p:cTn id="11" dur="500" fill="hold"/>
                                        <p:tgtEl>
                                          <p:spTgt spid="124960"/>
                                        </p:tgtEl>
                                        <p:attrNameLst>
                                          <p:attrName>ppt_x</p:attrName>
                                        </p:attrNameLst>
                                      </p:cBhvr>
                                      <p:tavLst>
                                        <p:tav tm="0">
                                          <p:val>
                                            <p:strVal val="0-#ppt_w/2"/>
                                          </p:val>
                                        </p:tav>
                                        <p:tav tm="100000">
                                          <p:val>
                                            <p:strVal val="#ppt_x"/>
                                          </p:val>
                                        </p:tav>
                                      </p:tavLst>
                                    </p:anim>
                                    <p:anim calcmode="lin" valueType="num">
                                      <p:cBhvr additive="base">
                                        <p:cTn id="12" dur="500" fill="hold"/>
                                        <p:tgtEl>
                                          <p:spTgt spid="124960"/>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24930"/>
                                        </p:tgtEl>
                                        <p:attrNameLst>
                                          <p:attrName>style.visibility</p:attrName>
                                        </p:attrNameLst>
                                      </p:cBhvr>
                                      <p:to>
                                        <p:strVal val="visible"/>
                                      </p:to>
                                    </p:set>
                                    <p:anim calcmode="lin" valueType="num">
                                      <p:cBhvr additive="base">
                                        <p:cTn id="17" dur="500" fill="hold"/>
                                        <p:tgtEl>
                                          <p:spTgt spid="124930"/>
                                        </p:tgtEl>
                                        <p:attrNameLst>
                                          <p:attrName>ppt_x</p:attrName>
                                        </p:attrNameLst>
                                      </p:cBhvr>
                                      <p:tavLst>
                                        <p:tav tm="0">
                                          <p:val>
                                            <p:strVal val="0-#ppt_w/2"/>
                                          </p:val>
                                        </p:tav>
                                        <p:tav tm="100000">
                                          <p:val>
                                            <p:strVal val="#ppt_x"/>
                                          </p:val>
                                        </p:tav>
                                      </p:tavLst>
                                    </p:anim>
                                    <p:anim calcmode="lin" valueType="num">
                                      <p:cBhvr additive="base">
                                        <p:cTn id="18" dur="500" fill="hold"/>
                                        <p:tgtEl>
                                          <p:spTgt spid="124930"/>
                                        </p:tgtEl>
                                        <p:attrNameLst>
                                          <p:attrName>ppt_y</p:attrName>
                                        </p:attrNameLst>
                                      </p:cBhvr>
                                      <p:tavLst>
                                        <p:tav tm="0">
                                          <p:val>
                                            <p:strVal val="#ppt_y"/>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24943"/>
                                        </p:tgtEl>
                                        <p:attrNameLst>
                                          <p:attrName>style.visibility</p:attrName>
                                        </p:attrNameLst>
                                      </p:cBhvr>
                                      <p:to>
                                        <p:strVal val="visible"/>
                                      </p:to>
                                    </p:set>
                                    <p:anim calcmode="lin" valueType="num">
                                      <p:cBhvr additive="base">
                                        <p:cTn id="21" dur="500" fill="hold"/>
                                        <p:tgtEl>
                                          <p:spTgt spid="124943"/>
                                        </p:tgtEl>
                                        <p:attrNameLst>
                                          <p:attrName>ppt_x</p:attrName>
                                        </p:attrNameLst>
                                      </p:cBhvr>
                                      <p:tavLst>
                                        <p:tav tm="0">
                                          <p:val>
                                            <p:strVal val="#ppt_x"/>
                                          </p:val>
                                        </p:tav>
                                        <p:tav tm="100000">
                                          <p:val>
                                            <p:strVal val="#ppt_x"/>
                                          </p:val>
                                        </p:tav>
                                      </p:tavLst>
                                    </p:anim>
                                    <p:anim calcmode="lin" valueType="num">
                                      <p:cBhvr additive="base">
                                        <p:cTn id="22" dur="500" fill="hold"/>
                                        <p:tgtEl>
                                          <p:spTgt spid="124943"/>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24944"/>
                                        </p:tgtEl>
                                        <p:attrNameLst>
                                          <p:attrName>style.visibility</p:attrName>
                                        </p:attrNameLst>
                                      </p:cBhvr>
                                      <p:to>
                                        <p:strVal val="visible"/>
                                      </p:to>
                                    </p:set>
                                    <p:anim calcmode="lin" valueType="num">
                                      <p:cBhvr additive="base">
                                        <p:cTn id="25" dur="500" fill="hold"/>
                                        <p:tgtEl>
                                          <p:spTgt spid="124944"/>
                                        </p:tgtEl>
                                        <p:attrNameLst>
                                          <p:attrName>ppt_x</p:attrName>
                                        </p:attrNameLst>
                                      </p:cBhvr>
                                      <p:tavLst>
                                        <p:tav tm="0">
                                          <p:val>
                                            <p:strVal val="#ppt_x"/>
                                          </p:val>
                                        </p:tav>
                                        <p:tav tm="100000">
                                          <p:val>
                                            <p:strVal val="#ppt_x"/>
                                          </p:val>
                                        </p:tav>
                                      </p:tavLst>
                                    </p:anim>
                                    <p:anim calcmode="lin" valueType="num">
                                      <p:cBhvr additive="base">
                                        <p:cTn id="26" dur="500" fill="hold"/>
                                        <p:tgtEl>
                                          <p:spTgt spid="124944"/>
                                        </p:tgtEl>
                                        <p:attrNameLst>
                                          <p:attrName>ppt_y</p:attrName>
                                        </p:attrNameLst>
                                      </p:cBhvr>
                                      <p:tavLst>
                                        <p:tav tm="0">
                                          <p:val>
                                            <p:strVal val="1+#ppt_h/2"/>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124947"/>
                                        </p:tgtEl>
                                        <p:attrNameLst>
                                          <p:attrName>style.visibility</p:attrName>
                                        </p:attrNameLst>
                                      </p:cBhvr>
                                      <p:to>
                                        <p:strVal val="visible"/>
                                      </p:to>
                                    </p:set>
                                    <p:anim calcmode="lin" valueType="num">
                                      <p:cBhvr additive="base">
                                        <p:cTn id="29" dur="500" fill="hold"/>
                                        <p:tgtEl>
                                          <p:spTgt spid="124947"/>
                                        </p:tgtEl>
                                        <p:attrNameLst>
                                          <p:attrName>ppt_x</p:attrName>
                                        </p:attrNameLst>
                                      </p:cBhvr>
                                      <p:tavLst>
                                        <p:tav tm="0">
                                          <p:val>
                                            <p:strVal val="0-#ppt_w/2"/>
                                          </p:val>
                                        </p:tav>
                                        <p:tav tm="100000">
                                          <p:val>
                                            <p:strVal val="#ppt_x"/>
                                          </p:val>
                                        </p:tav>
                                      </p:tavLst>
                                    </p:anim>
                                    <p:anim calcmode="lin" valueType="num">
                                      <p:cBhvr additive="base">
                                        <p:cTn id="30" dur="500" fill="hold"/>
                                        <p:tgtEl>
                                          <p:spTgt spid="124947"/>
                                        </p:tgtEl>
                                        <p:attrNameLst>
                                          <p:attrName>ppt_y</p:attrName>
                                        </p:attrNameLst>
                                      </p:cBhvr>
                                      <p:tavLst>
                                        <p:tav tm="0">
                                          <p:val>
                                            <p:strVal val="#ppt_y"/>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24961"/>
                                        </p:tgtEl>
                                        <p:attrNameLst>
                                          <p:attrName>style.visibility</p:attrName>
                                        </p:attrNameLst>
                                      </p:cBhvr>
                                      <p:to>
                                        <p:strVal val="visible"/>
                                      </p:to>
                                    </p:set>
                                    <p:anim calcmode="lin" valueType="num">
                                      <p:cBhvr additive="base">
                                        <p:cTn id="33" dur="500" fill="hold"/>
                                        <p:tgtEl>
                                          <p:spTgt spid="124961"/>
                                        </p:tgtEl>
                                        <p:attrNameLst>
                                          <p:attrName>ppt_x</p:attrName>
                                        </p:attrNameLst>
                                      </p:cBhvr>
                                      <p:tavLst>
                                        <p:tav tm="0">
                                          <p:val>
                                            <p:strVal val="#ppt_x"/>
                                          </p:val>
                                        </p:tav>
                                        <p:tav tm="100000">
                                          <p:val>
                                            <p:strVal val="#ppt_x"/>
                                          </p:val>
                                        </p:tav>
                                      </p:tavLst>
                                    </p:anim>
                                    <p:anim calcmode="lin" valueType="num">
                                      <p:cBhvr additive="base">
                                        <p:cTn id="34" dur="500" fill="hold"/>
                                        <p:tgtEl>
                                          <p:spTgt spid="124961"/>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8" fill="hold" grpId="0" nodeType="clickEffect">
                                  <p:stCondLst>
                                    <p:cond delay="0"/>
                                  </p:stCondLst>
                                  <p:childTnLst>
                                    <p:set>
                                      <p:cBhvr>
                                        <p:cTn id="38" dur="1" fill="hold">
                                          <p:stCondLst>
                                            <p:cond delay="0"/>
                                          </p:stCondLst>
                                        </p:cTn>
                                        <p:tgtEl>
                                          <p:spTgt spid="124935"/>
                                        </p:tgtEl>
                                        <p:attrNameLst>
                                          <p:attrName>style.visibility</p:attrName>
                                        </p:attrNameLst>
                                      </p:cBhvr>
                                      <p:to>
                                        <p:strVal val="visible"/>
                                      </p:to>
                                    </p:set>
                                    <p:anim calcmode="lin" valueType="num">
                                      <p:cBhvr additive="base">
                                        <p:cTn id="39" dur="500" fill="hold"/>
                                        <p:tgtEl>
                                          <p:spTgt spid="124935"/>
                                        </p:tgtEl>
                                        <p:attrNameLst>
                                          <p:attrName>ppt_x</p:attrName>
                                        </p:attrNameLst>
                                      </p:cBhvr>
                                      <p:tavLst>
                                        <p:tav tm="0">
                                          <p:val>
                                            <p:strVal val="0-#ppt_w/2"/>
                                          </p:val>
                                        </p:tav>
                                        <p:tav tm="100000">
                                          <p:val>
                                            <p:strVal val="#ppt_x"/>
                                          </p:val>
                                        </p:tav>
                                      </p:tavLst>
                                    </p:anim>
                                    <p:anim calcmode="lin" valueType="num">
                                      <p:cBhvr additive="base">
                                        <p:cTn id="40" dur="500" fill="hold"/>
                                        <p:tgtEl>
                                          <p:spTgt spid="124935"/>
                                        </p:tgtEl>
                                        <p:attrNameLst>
                                          <p:attrName>ppt_y</p:attrName>
                                        </p:attrNameLst>
                                      </p:cBhvr>
                                      <p:tavLst>
                                        <p:tav tm="0">
                                          <p:val>
                                            <p:strVal val="#ppt_y"/>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8" fill="hold" grpId="0" nodeType="clickEffect">
                                  <p:stCondLst>
                                    <p:cond delay="0"/>
                                  </p:stCondLst>
                                  <p:childTnLst>
                                    <p:set>
                                      <p:cBhvr>
                                        <p:cTn id="44" dur="1" fill="hold">
                                          <p:stCondLst>
                                            <p:cond delay="0"/>
                                          </p:stCondLst>
                                        </p:cTn>
                                        <p:tgtEl>
                                          <p:spTgt spid="124931"/>
                                        </p:tgtEl>
                                        <p:attrNameLst>
                                          <p:attrName>style.visibility</p:attrName>
                                        </p:attrNameLst>
                                      </p:cBhvr>
                                      <p:to>
                                        <p:strVal val="visible"/>
                                      </p:to>
                                    </p:set>
                                    <p:anim calcmode="lin" valueType="num">
                                      <p:cBhvr additive="base">
                                        <p:cTn id="45" dur="500" fill="hold"/>
                                        <p:tgtEl>
                                          <p:spTgt spid="124931"/>
                                        </p:tgtEl>
                                        <p:attrNameLst>
                                          <p:attrName>ppt_x</p:attrName>
                                        </p:attrNameLst>
                                      </p:cBhvr>
                                      <p:tavLst>
                                        <p:tav tm="0">
                                          <p:val>
                                            <p:strVal val="0-#ppt_w/2"/>
                                          </p:val>
                                        </p:tav>
                                        <p:tav tm="100000">
                                          <p:val>
                                            <p:strVal val="#ppt_x"/>
                                          </p:val>
                                        </p:tav>
                                      </p:tavLst>
                                    </p:anim>
                                    <p:anim calcmode="lin" valueType="num">
                                      <p:cBhvr additive="base">
                                        <p:cTn id="46" dur="500" fill="hold"/>
                                        <p:tgtEl>
                                          <p:spTgt spid="124931"/>
                                        </p:tgtEl>
                                        <p:attrNameLst>
                                          <p:attrName>ppt_y</p:attrName>
                                        </p:attrNameLst>
                                      </p:cBhvr>
                                      <p:tavLst>
                                        <p:tav tm="0">
                                          <p:val>
                                            <p:strVal val="#ppt_y"/>
                                          </p:val>
                                        </p:tav>
                                        <p:tav tm="100000">
                                          <p:val>
                                            <p:strVal val="#ppt_y"/>
                                          </p:val>
                                        </p:tav>
                                      </p:tavLst>
                                    </p:anim>
                                  </p:childTnLst>
                                </p:cTn>
                              </p:par>
                              <p:par>
                                <p:cTn id="47" presetID="2" presetClass="entr" presetSubtype="8" fill="hold" grpId="0" nodeType="withEffect">
                                  <p:stCondLst>
                                    <p:cond delay="0"/>
                                  </p:stCondLst>
                                  <p:childTnLst>
                                    <p:set>
                                      <p:cBhvr>
                                        <p:cTn id="48" dur="1" fill="hold">
                                          <p:stCondLst>
                                            <p:cond delay="0"/>
                                          </p:stCondLst>
                                        </p:cTn>
                                        <p:tgtEl>
                                          <p:spTgt spid="117784"/>
                                        </p:tgtEl>
                                        <p:attrNameLst>
                                          <p:attrName>style.visibility</p:attrName>
                                        </p:attrNameLst>
                                      </p:cBhvr>
                                      <p:to>
                                        <p:strVal val="visible"/>
                                      </p:to>
                                    </p:set>
                                    <p:anim calcmode="lin" valueType="num">
                                      <p:cBhvr additive="base">
                                        <p:cTn id="49" dur="500" fill="hold"/>
                                        <p:tgtEl>
                                          <p:spTgt spid="117784"/>
                                        </p:tgtEl>
                                        <p:attrNameLst>
                                          <p:attrName>ppt_x</p:attrName>
                                        </p:attrNameLst>
                                      </p:cBhvr>
                                      <p:tavLst>
                                        <p:tav tm="0">
                                          <p:val>
                                            <p:strVal val="0-#ppt_w/2"/>
                                          </p:val>
                                        </p:tav>
                                        <p:tav tm="100000">
                                          <p:val>
                                            <p:strVal val="#ppt_x"/>
                                          </p:val>
                                        </p:tav>
                                      </p:tavLst>
                                    </p:anim>
                                    <p:anim calcmode="lin" valueType="num">
                                      <p:cBhvr additive="base">
                                        <p:cTn id="50" dur="500" fill="hold"/>
                                        <p:tgtEl>
                                          <p:spTgt spid="117784"/>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4948"/>
                                        </p:tgtEl>
                                        <p:attrNameLst>
                                          <p:attrName>style.visibility</p:attrName>
                                        </p:attrNameLst>
                                      </p:cBhvr>
                                      <p:to>
                                        <p:strVal val="visible"/>
                                      </p:to>
                                    </p:set>
                                    <p:anim calcmode="lin" valueType="num">
                                      <p:cBhvr additive="base">
                                        <p:cTn id="55" dur="500" fill="hold"/>
                                        <p:tgtEl>
                                          <p:spTgt spid="124948"/>
                                        </p:tgtEl>
                                        <p:attrNameLst>
                                          <p:attrName>ppt_x</p:attrName>
                                        </p:attrNameLst>
                                      </p:cBhvr>
                                      <p:tavLst>
                                        <p:tav tm="0">
                                          <p:val>
                                            <p:strVal val="#ppt_x"/>
                                          </p:val>
                                        </p:tav>
                                        <p:tav tm="100000">
                                          <p:val>
                                            <p:strVal val="#ppt_x"/>
                                          </p:val>
                                        </p:tav>
                                      </p:tavLst>
                                    </p:anim>
                                    <p:anim calcmode="lin" valueType="num">
                                      <p:cBhvr additive="base">
                                        <p:cTn id="56" dur="500" fill="hold"/>
                                        <p:tgtEl>
                                          <p:spTgt spid="124948"/>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124949"/>
                                        </p:tgtEl>
                                        <p:attrNameLst>
                                          <p:attrName>style.visibility</p:attrName>
                                        </p:attrNameLst>
                                      </p:cBhvr>
                                      <p:to>
                                        <p:strVal val="visible"/>
                                      </p:to>
                                    </p:set>
                                    <p:anim calcmode="lin" valueType="num">
                                      <p:cBhvr additive="base">
                                        <p:cTn id="59" dur="500" fill="hold"/>
                                        <p:tgtEl>
                                          <p:spTgt spid="124949"/>
                                        </p:tgtEl>
                                        <p:attrNameLst>
                                          <p:attrName>ppt_x</p:attrName>
                                        </p:attrNameLst>
                                      </p:cBhvr>
                                      <p:tavLst>
                                        <p:tav tm="0">
                                          <p:val>
                                            <p:strVal val="#ppt_x"/>
                                          </p:val>
                                        </p:tav>
                                        <p:tav tm="100000">
                                          <p:val>
                                            <p:strVal val="#ppt_x"/>
                                          </p:val>
                                        </p:tav>
                                      </p:tavLst>
                                    </p:anim>
                                    <p:anim calcmode="lin" valueType="num">
                                      <p:cBhvr additive="base">
                                        <p:cTn id="60" dur="500" fill="hold"/>
                                        <p:tgtEl>
                                          <p:spTgt spid="124949"/>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124945"/>
                                        </p:tgtEl>
                                        <p:attrNameLst>
                                          <p:attrName>style.visibility</p:attrName>
                                        </p:attrNameLst>
                                      </p:cBhvr>
                                      <p:to>
                                        <p:strVal val="visible"/>
                                      </p:to>
                                    </p:set>
                                    <p:anim calcmode="lin" valueType="num">
                                      <p:cBhvr additive="base">
                                        <p:cTn id="63" dur="500" fill="hold"/>
                                        <p:tgtEl>
                                          <p:spTgt spid="124945"/>
                                        </p:tgtEl>
                                        <p:attrNameLst>
                                          <p:attrName>ppt_x</p:attrName>
                                        </p:attrNameLst>
                                      </p:cBhvr>
                                      <p:tavLst>
                                        <p:tav tm="0">
                                          <p:val>
                                            <p:strVal val="#ppt_x"/>
                                          </p:val>
                                        </p:tav>
                                        <p:tav tm="100000">
                                          <p:val>
                                            <p:strVal val="#ppt_x"/>
                                          </p:val>
                                        </p:tav>
                                      </p:tavLst>
                                    </p:anim>
                                    <p:anim calcmode="lin" valueType="num">
                                      <p:cBhvr additive="base">
                                        <p:cTn id="64" dur="500" fill="hold"/>
                                        <p:tgtEl>
                                          <p:spTgt spid="124945"/>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117778"/>
                                        </p:tgtEl>
                                        <p:attrNameLst>
                                          <p:attrName>style.visibility</p:attrName>
                                        </p:attrNameLst>
                                      </p:cBhvr>
                                      <p:to>
                                        <p:strVal val="visible"/>
                                      </p:to>
                                    </p:set>
                                    <p:anim calcmode="lin" valueType="num">
                                      <p:cBhvr additive="base">
                                        <p:cTn id="67" dur="500" fill="hold"/>
                                        <p:tgtEl>
                                          <p:spTgt spid="117778"/>
                                        </p:tgtEl>
                                        <p:attrNameLst>
                                          <p:attrName>ppt_x</p:attrName>
                                        </p:attrNameLst>
                                      </p:cBhvr>
                                      <p:tavLst>
                                        <p:tav tm="0">
                                          <p:val>
                                            <p:strVal val="#ppt_x"/>
                                          </p:val>
                                        </p:tav>
                                        <p:tav tm="100000">
                                          <p:val>
                                            <p:strVal val="#ppt_x"/>
                                          </p:val>
                                        </p:tav>
                                      </p:tavLst>
                                    </p:anim>
                                    <p:anim calcmode="lin" valueType="num">
                                      <p:cBhvr additive="base">
                                        <p:cTn id="68" dur="500" fill="hold"/>
                                        <p:tgtEl>
                                          <p:spTgt spid="117778"/>
                                        </p:tgtEl>
                                        <p:attrNameLst>
                                          <p:attrName>ppt_y</p:attrName>
                                        </p:attrNameLst>
                                      </p:cBhvr>
                                      <p:tavLst>
                                        <p:tav tm="0">
                                          <p:val>
                                            <p:strVal val="1+#ppt_h/2"/>
                                          </p:val>
                                        </p:tav>
                                        <p:tav tm="100000">
                                          <p:val>
                                            <p:strVal val="#ppt_y"/>
                                          </p:val>
                                        </p:tav>
                                      </p:tavLst>
                                    </p:anim>
                                  </p:childTnLst>
                                </p:cTn>
                              </p:par>
                              <p:par>
                                <p:cTn id="69" presetID="2" presetClass="entr" presetSubtype="4" fill="hold" grpId="1" nodeType="withEffect">
                                  <p:stCondLst>
                                    <p:cond delay="0"/>
                                  </p:stCondLst>
                                  <p:childTnLst>
                                    <p:set>
                                      <p:cBhvr>
                                        <p:cTn id="70" dur="1" fill="hold">
                                          <p:stCondLst>
                                            <p:cond delay="0"/>
                                          </p:stCondLst>
                                        </p:cTn>
                                        <p:tgtEl>
                                          <p:spTgt spid="124949"/>
                                        </p:tgtEl>
                                        <p:attrNameLst>
                                          <p:attrName>style.visibility</p:attrName>
                                        </p:attrNameLst>
                                      </p:cBhvr>
                                      <p:to>
                                        <p:strVal val="visible"/>
                                      </p:to>
                                    </p:set>
                                    <p:anim calcmode="lin" valueType="num">
                                      <p:cBhvr additive="base">
                                        <p:cTn id="71" dur="500" fill="hold"/>
                                        <p:tgtEl>
                                          <p:spTgt spid="124949"/>
                                        </p:tgtEl>
                                        <p:attrNameLst>
                                          <p:attrName>ppt_x</p:attrName>
                                        </p:attrNameLst>
                                      </p:cBhvr>
                                      <p:tavLst>
                                        <p:tav tm="0">
                                          <p:val>
                                            <p:strVal val="#ppt_x"/>
                                          </p:val>
                                        </p:tav>
                                        <p:tav tm="100000">
                                          <p:val>
                                            <p:strVal val="#ppt_x"/>
                                          </p:val>
                                        </p:tav>
                                      </p:tavLst>
                                    </p:anim>
                                    <p:anim calcmode="lin" valueType="num">
                                      <p:cBhvr additive="base">
                                        <p:cTn id="72" dur="500" fill="hold"/>
                                        <p:tgtEl>
                                          <p:spTgt spid="124949"/>
                                        </p:tgtEl>
                                        <p:attrNameLst>
                                          <p:attrName>ppt_y</p:attrName>
                                        </p:attrNameLst>
                                      </p:cBhvr>
                                      <p:tavLst>
                                        <p:tav tm="0">
                                          <p:val>
                                            <p:strVal val="1+#ppt_h/2"/>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2" presetClass="entr" presetSubtype="8" fill="hold" grpId="0" nodeType="clickEffect">
                                  <p:stCondLst>
                                    <p:cond delay="0"/>
                                  </p:stCondLst>
                                  <p:childTnLst>
                                    <p:set>
                                      <p:cBhvr>
                                        <p:cTn id="76" dur="1" fill="hold">
                                          <p:stCondLst>
                                            <p:cond delay="0"/>
                                          </p:stCondLst>
                                        </p:cTn>
                                        <p:tgtEl>
                                          <p:spTgt spid="124950"/>
                                        </p:tgtEl>
                                        <p:attrNameLst>
                                          <p:attrName>style.visibility</p:attrName>
                                        </p:attrNameLst>
                                      </p:cBhvr>
                                      <p:to>
                                        <p:strVal val="visible"/>
                                      </p:to>
                                    </p:set>
                                    <p:anim calcmode="lin" valueType="num">
                                      <p:cBhvr additive="base">
                                        <p:cTn id="77" dur="500" fill="hold"/>
                                        <p:tgtEl>
                                          <p:spTgt spid="124950"/>
                                        </p:tgtEl>
                                        <p:attrNameLst>
                                          <p:attrName>ppt_x</p:attrName>
                                        </p:attrNameLst>
                                      </p:cBhvr>
                                      <p:tavLst>
                                        <p:tav tm="0">
                                          <p:val>
                                            <p:strVal val="0-#ppt_w/2"/>
                                          </p:val>
                                        </p:tav>
                                        <p:tav tm="100000">
                                          <p:val>
                                            <p:strVal val="#ppt_x"/>
                                          </p:val>
                                        </p:tav>
                                      </p:tavLst>
                                    </p:anim>
                                    <p:anim calcmode="lin" valueType="num">
                                      <p:cBhvr additive="base">
                                        <p:cTn id="78" dur="500" fill="hold"/>
                                        <p:tgtEl>
                                          <p:spTgt spid="124950"/>
                                        </p:tgtEl>
                                        <p:attrNameLst>
                                          <p:attrName>ppt_y</p:attrName>
                                        </p:attrNameLst>
                                      </p:cBhvr>
                                      <p:tavLst>
                                        <p:tav tm="0">
                                          <p:val>
                                            <p:strVal val="#ppt_y"/>
                                          </p:val>
                                        </p:tav>
                                        <p:tav tm="100000">
                                          <p:val>
                                            <p:strVal val="#ppt_y"/>
                                          </p:val>
                                        </p:tav>
                                      </p:tavLst>
                                    </p:anim>
                                  </p:childTnLst>
                                </p:cTn>
                              </p:par>
                              <p:par>
                                <p:cTn id="79" presetID="2" presetClass="entr" presetSubtype="8" fill="hold" grpId="0" nodeType="withEffect">
                                  <p:stCondLst>
                                    <p:cond delay="0"/>
                                  </p:stCondLst>
                                  <p:childTnLst>
                                    <p:set>
                                      <p:cBhvr>
                                        <p:cTn id="80" dur="1" fill="hold">
                                          <p:stCondLst>
                                            <p:cond delay="0"/>
                                          </p:stCondLst>
                                        </p:cTn>
                                        <p:tgtEl>
                                          <p:spTgt spid="124934"/>
                                        </p:tgtEl>
                                        <p:attrNameLst>
                                          <p:attrName>style.visibility</p:attrName>
                                        </p:attrNameLst>
                                      </p:cBhvr>
                                      <p:to>
                                        <p:strVal val="visible"/>
                                      </p:to>
                                    </p:set>
                                    <p:anim calcmode="lin" valueType="num">
                                      <p:cBhvr additive="base">
                                        <p:cTn id="81" dur="500" fill="hold"/>
                                        <p:tgtEl>
                                          <p:spTgt spid="124934"/>
                                        </p:tgtEl>
                                        <p:attrNameLst>
                                          <p:attrName>ppt_x</p:attrName>
                                        </p:attrNameLst>
                                      </p:cBhvr>
                                      <p:tavLst>
                                        <p:tav tm="0">
                                          <p:val>
                                            <p:strVal val="0-#ppt_w/2"/>
                                          </p:val>
                                        </p:tav>
                                        <p:tav tm="100000">
                                          <p:val>
                                            <p:strVal val="#ppt_x"/>
                                          </p:val>
                                        </p:tav>
                                      </p:tavLst>
                                    </p:anim>
                                    <p:anim calcmode="lin" valueType="num">
                                      <p:cBhvr additive="base">
                                        <p:cTn id="82" dur="500" fill="hold"/>
                                        <p:tgtEl>
                                          <p:spTgt spid="124934"/>
                                        </p:tgtEl>
                                        <p:attrNameLst>
                                          <p:attrName>ppt_y</p:attrName>
                                        </p:attrNameLst>
                                      </p:cBhvr>
                                      <p:tavLst>
                                        <p:tav tm="0">
                                          <p:val>
                                            <p:strVal val="#ppt_y"/>
                                          </p:val>
                                        </p:tav>
                                        <p:tav tm="100000">
                                          <p:val>
                                            <p:strVal val="#ppt_y"/>
                                          </p:val>
                                        </p:tav>
                                      </p:tavLst>
                                    </p:anim>
                                  </p:childTnLst>
                                </p:cTn>
                              </p:par>
                              <p:par>
                                <p:cTn id="83" presetID="2" presetClass="entr" presetSubtype="8" fill="hold" grpId="0" nodeType="withEffect">
                                  <p:stCondLst>
                                    <p:cond delay="0"/>
                                  </p:stCondLst>
                                  <p:childTnLst>
                                    <p:set>
                                      <p:cBhvr>
                                        <p:cTn id="84" dur="1" fill="hold">
                                          <p:stCondLst>
                                            <p:cond delay="0"/>
                                          </p:stCondLst>
                                        </p:cTn>
                                        <p:tgtEl>
                                          <p:spTgt spid="124966"/>
                                        </p:tgtEl>
                                        <p:attrNameLst>
                                          <p:attrName>style.visibility</p:attrName>
                                        </p:attrNameLst>
                                      </p:cBhvr>
                                      <p:to>
                                        <p:strVal val="visible"/>
                                      </p:to>
                                    </p:set>
                                    <p:anim calcmode="lin" valueType="num">
                                      <p:cBhvr additive="base">
                                        <p:cTn id="85" dur="500" fill="hold"/>
                                        <p:tgtEl>
                                          <p:spTgt spid="124966"/>
                                        </p:tgtEl>
                                        <p:attrNameLst>
                                          <p:attrName>ppt_x</p:attrName>
                                        </p:attrNameLst>
                                      </p:cBhvr>
                                      <p:tavLst>
                                        <p:tav tm="0">
                                          <p:val>
                                            <p:strVal val="0-#ppt_w/2"/>
                                          </p:val>
                                        </p:tav>
                                        <p:tav tm="100000">
                                          <p:val>
                                            <p:strVal val="#ppt_x"/>
                                          </p:val>
                                        </p:tav>
                                      </p:tavLst>
                                    </p:anim>
                                    <p:anim calcmode="lin" valueType="num">
                                      <p:cBhvr additive="base">
                                        <p:cTn id="86" dur="500" fill="hold"/>
                                        <p:tgtEl>
                                          <p:spTgt spid="124966"/>
                                        </p:tgtEl>
                                        <p:attrNameLst>
                                          <p:attrName>ppt_y</p:attrName>
                                        </p:attrNameLst>
                                      </p:cBhvr>
                                      <p:tavLst>
                                        <p:tav tm="0">
                                          <p:val>
                                            <p:strVal val="#ppt_y"/>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124936"/>
                                        </p:tgtEl>
                                        <p:attrNameLst>
                                          <p:attrName>style.visibility</p:attrName>
                                        </p:attrNameLst>
                                      </p:cBhvr>
                                      <p:to>
                                        <p:strVal val="visible"/>
                                      </p:to>
                                    </p:set>
                                    <p:anim calcmode="lin" valueType="num">
                                      <p:cBhvr additive="base">
                                        <p:cTn id="91" dur="500" fill="hold"/>
                                        <p:tgtEl>
                                          <p:spTgt spid="124936"/>
                                        </p:tgtEl>
                                        <p:attrNameLst>
                                          <p:attrName>ppt_x</p:attrName>
                                        </p:attrNameLst>
                                      </p:cBhvr>
                                      <p:tavLst>
                                        <p:tav tm="0">
                                          <p:val>
                                            <p:strVal val="0-#ppt_w/2"/>
                                          </p:val>
                                        </p:tav>
                                        <p:tav tm="100000">
                                          <p:val>
                                            <p:strVal val="#ppt_x"/>
                                          </p:val>
                                        </p:tav>
                                      </p:tavLst>
                                    </p:anim>
                                    <p:anim calcmode="lin" valueType="num">
                                      <p:cBhvr additive="base">
                                        <p:cTn id="92" dur="500" fill="hold"/>
                                        <p:tgtEl>
                                          <p:spTgt spid="124936"/>
                                        </p:tgtEl>
                                        <p:attrNameLst>
                                          <p:attrName>ppt_y</p:attrName>
                                        </p:attrNameLst>
                                      </p:cBhvr>
                                      <p:tavLst>
                                        <p:tav tm="0">
                                          <p:val>
                                            <p:strVal val="#ppt_y"/>
                                          </p:val>
                                        </p:tav>
                                        <p:tav tm="100000">
                                          <p:val>
                                            <p:strVal val="#ppt_y"/>
                                          </p:val>
                                        </p:tav>
                                      </p:tavLst>
                                    </p:anim>
                                  </p:childTnLst>
                                </p:cTn>
                              </p:par>
                              <p:par>
                                <p:cTn id="93" presetID="2" presetClass="entr" presetSubtype="8" fill="hold" grpId="0" nodeType="withEffect">
                                  <p:stCondLst>
                                    <p:cond delay="0"/>
                                  </p:stCondLst>
                                  <p:childTnLst>
                                    <p:set>
                                      <p:cBhvr>
                                        <p:cTn id="94" dur="1" fill="hold">
                                          <p:stCondLst>
                                            <p:cond delay="0"/>
                                          </p:stCondLst>
                                        </p:cTn>
                                        <p:tgtEl>
                                          <p:spTgt spid="117794"/>
                                        </p:tgtEl>
                                        <p:attrNameLst>
                                          <p:attrName>style.visibility</p:attrName>
                                        </p:attrNameLst>
                                      </p:cBhvr>
                                      <p:to>
                                        <p:strVal val="visible"/>
                                      </p:to>
                                    </p:set>
                                    <p:anim calcmode="lin" valueType="num">
                                      <p:cBhvr additive="base">
                                        <p:cTn id="95" dur="500" fill="hold"/>
                                        <p:tgtEl>
                                          <p:spTgt spid="117794"/>
                                        </p:tgtEl>
                                        <p:attrNameLst>
                                          <p:attrName>ppt_x</p:attrName>
                                        </p:attrNameLst>
                                      </p:cBhvr>
                                      <p:tavLst>
                                        <p:tav tm="0">
                                          <p:val>
                                            <p:strVal val="0-#ppt_w/2"/>
                                          </p:val>
                                        </p:tav>
                                        <p:tav tm="100000">
                                          <p:val>
                                            <p:strVal val="#ppt_x"/>
                                          </p:val>
                                        </p:tav>
                                      </p:tavLst>
                                    </p:anim>
                                    <p:anim calcmode="lin" valueType="num">
                                      <p:cBhvr additive="base">
                                        <p:cTn id="96" dur="500" fill="hold"/>
                                        <p:tgtEl>
                                          <p:spTgt spid="117794"/>
                                        </p:tgtEl>
                                        <p:attrNameLst>
                                          <p:attrName>ppt_y</p:attrName>
                                        </p:attrNameLst>
                                      </p:cBhvr>
                                      <p:tavLst>
                                        <p:tav tm="0">
                                          <p:val>
                                            <p:strVal val="#ppt_y"/>
                                          </p:val>
                                        </p:tav>
                                        <p:tav tm="100000">
                                          <p:val>
                                            <p:strVal val="#ppt_y"/>
                                          </p:val>
                                        </p:tav>
                                      </p:tavLst>
                                    </p:anim>
                                  </p:childTnLst>
                                </p:cTn>
                              </p:par>
                            </p:childTnLst>
                          </p:cTn>
                        </p:par>
                      </p:childTnLst>
                    </p:cTn>
                  </p:par>
                  <p:par>
                    <p:cTn id="97" fill="hold" nodeType="clickPar">
                      <p:stCondLst>
                        <p:cond delay="indefinite"/>
                      </p:stCondLst>
                      <p:childTnLst>
                        <p:par>
                          <p:cTn id="98" fill="hold" nodeType="withGroup">
                            <p:stCondLst>
                              <p:cond delay="0"/>
                            </p:stCondLst>
                            <p:childTnLst>
                              <p:par>
                                <p:cTn id="99" presetID="2" presetClass="entr" presetSubtype="4" fill="hold" grpId="0" nodeType="clickEffect">
                                  <p:stCondLst>
                                    <p:cond delay="0"/>
                                  </p:stCondLst>
                                  <p:childTnLst>
                                    <p:set>
                                      <p:cBhvr>
                                        <p:cTn id="100" dur="1" fill="hold">
                                          <p:stCondLst>
                                            <p:cond delay="0"/>
                                          </p:stCondLst>
                                        </p:cTn>
                                        <p:tgtEl>
                                          <p:spTgt spid="124938"/>
                                        </p:tgtEl>
                                        <p:attrNameLst>
                                          <p:attrName>style.visibility</p:attrName>
                                        </p:attrNameLst>
                                      </p:cBhvr>
                                      <p:to>
                                        <p:strVal val="visible"/>
                                      </p:to>
                                    </p:set>
                                    <p:anim calcmode="lin" valueType="num">
                                      <p:cBhvr additive="base">
                                        <p:cTn id="101" dur="500" fill="hold"/>
                                        <p:tgtEl>
                                          <p:spTgt spid="124938"/>
                                        </p:tgtEl>
                                        <p:attrNameLst>
                                          <p:attrName>ppt_x</p:attrName>
                                        </p:attrNameLst>
                                      </p:cBhvr>
                                      <p:tavLst>
                                        <p:tav tm="0">
                                          <p:val>
                                            <p:strVal val="#ppt_x"/>
                                          </p:val>
                                        </p:tav>
                                        <p:tav tm="100000">
                                          <p:val>
                                            <p:strVal val="#ppt_x"/>
                                          </p:val>
                                        </p:tav>
                                      </p:tavLst>
                                    </p:anim>
                                    <p:anim calcmode="lin" valueType="num">
                                      <p:cBhvr additive="base">
                                        <p:cTn id="102" dur="500" fill="hold"/>
                                        <p:tgtEl>
                                          <p:spTgt spid="124938"/>
                                        </p:tgtEl>
                                        <p:attrNameLst>
                                          <p:attrName>ppt_y</p:attrName>
                                        </p:attrNameLst>
                                      </p:cBhvr>
                                      <p:tavLst>
                                        <p:tav tm="0">
                                          <p:val>
                                            <p:strVal val="1+#ppt_h/2"/>
                                          </p:val>
                                        </p:tav>
                                        <p:tav tm="100000">
                                          <p:val>
                                            <p:strVal val="#ppt_y"/>
                                          </p:val>
                                        </p:tav>
                                      </p:tavLst>
                                    </p:anim>
                                  </p:childTnLst>
                                </p:cTn>
                              </p:par>
                              <p:par>
                                <p:cTn id="103" presetID="2" presetClass="entr" presetSubtype="4" fill="hold" grpId="0" nodeType="withEffect">
                                  <p:stCondLst>
                                    <p:cond delay="0"/>
                                  </p:stCondLst>
                                  <p:childTnLst>
                                    <p:set>
                                      <p:cBhvr>
                                        <p:cTn id="104" dur="1" fill="hold">
                                          <p:stCondLst>
                                            <p:cond delay="0"/>
                                          </p:stCondLst>
                                        </p:cTn>
                                        <p:tgtEl>
                                          <p:spTgt spid="117785"/>
                                        </p:tgtEl>
                                        <p:attrNameLst>
                                          <p:attrName>style.visibility</p:attrName>
                                        </p:attrNameLst>
                                      </p:cBhvr>
                                      <p:to>
                                        <p:strVal val="visible"/>
                                      </p:to>
                                    </p:set>
                                    <p:anim calcmode="lin" valueType="num">
                                      <p:cBhvr additive="base">
                                        <p:cTn id="105" dur="500" fill="hold"/>
                                        <p:tgtEl>
                                          <p:spTgt spid="117785"/>
                                        </p:tgtEl>
                                        <p:attrNameLst>
                                          <p:attrName>ppt_x</p:attrName>
                                        </p:attrNameLst>
                                      </p:cBhvr>
                                      <p:tavLst>
                                        <p:tav tm="0">
                                          <p:val>
                                            <p:strVal val="#ppt_x"/>
                                          </p:val>
                                        </p:tav>
                                        <p:tav tm="100000">
                                          <p:val>
                                            <p:strVal val="#ppt_x"/>
                                          </p:val>
                                        </p:tav>
                                      </p:tavLst>
                                    </p:anim>
                                    <p:anim calcmode="lin" valueType="num">
                                      <p:cBhvr additive="base">
                                        <p:cTn id="106" dur="500" fill="hold"/>
                                        <p:tgtEl>
                                          <p:spTgt spid="117785"/>
                                        </p:tgtEl>
                                        <p:attrNameLst>
                                          <p:attrName>ppt_y</p:attrName>
                                        </p:attrNameLst>
                                      </p:cBhvr>
                                      <p:tavLst>
                                        <p:tav tm="0">
                                          <p:val>
                                            <p:strVal val="1+#ppt_h/2"/>
                                          </p:val>
                                        </p:tav>
                                        <p:tav tm="100000">
                                          <p:val>
                                            <p:strVal val="#ppt_y"/>
                                          </p:val>
                                        </p:tav>
                                      </p:tavLst>
                                    </p:anim>
                                  </p:childTnLst>
                                </p:cTn>
                              </p:par>
                              <p:par>
                                <p:cTn id="107" presetID="2" presetClass="entr" presetSubtype="8" fill="hold" grpId="0" nodeType="withEffect">
                                  <p:stCondLst>
                                    <p:cond delay="0"/>
                                  </p:stCondLst>
                                  <p:childTnLst>
                                    <p:set>
                                      <p:cBhvr>
                                        <p:cTn id="108" dur="1" fill="hold">
                                          <p:stCondLst>
                                            <p:cond delay="0"/>
                                          </p:stCondLst>
                                        </p:cTn>
                                        <p:tgtEl>
                                          <p:spTgt spid="117788"/>
                                        </p:tgtEl>
                                        <p:attrNameLst>
                                          <p:attrName>style.visibility</p:attrName>
                                        </p:attrNameLst>
                                      </p:cBhvr>
                                      <p:to>
                                        <p:strVal val="visible"/>
                                      </p:to>
                                    </p:set>
                                    <p:anim calcmode="lin" valueType="num">
                                      <p:cBhvr additive="base">
                                        <p:cTn id="109" dur="500" fill="hold"/>
                                        <p:tgtEl>
                                          <p:spTgt spid="117788"/>
                                        </p:tgtEl>
                                        <p:attrNameLst>
                                          <p:attrName>ppt_x</p:attrName>
                                        </p:attrNameLst>
                                      </p:cBhvr>
                                      <p:tavLst>
                                        <p:tav tm="0">
                                          <p:val>
                                            <p:strVal val="0-#ppt_w/2"/>
                                          </p:val>
                                        </p:tav>
                                        <p:tav tm="100000">
                                          <p:val>
                                            <p:strVal val="#ppt_x"/>
                                          </p:val>
                                        </p:tav>
                                      </p:tavLst>
                                    </p:anim>
                                    <p:anim calcmode="lin" valueType="num">
                                      <p:cBhvr additive="base">
                                        <p:cTn id="110" dur="500" fill="hold"/>
                                        <p:tgtEl>
                                          <p:spTgt spid="117788"/>
                                        </p:tgtEl>
                                        <p:attrNameLst>
                                          <p:attrName>ppt_y</p:attrName>
                                        </p:attrNameLst>
                                      </p:cBhvr>
                                      <p:tavLst>
                                        <p:tav tm="0">
                                          <p:val>
                                            <p:strVal val="#ppt_y"/>
                                          </p:val>
                                        </p:tav>
                                        <p:tav tm="100000">
                                          <p:val>
                                            <p:strVal val="#ppt_y"/>
                                          </p:val>
                                        </p:tav>
                                      </p:tavLst>
                                    </p:anim>
                                  </p:childTnLst>
                                </p:cTn>
                              </p:par>
                            </p:childTnLst>
                          </p:cTn>
                        </p:par>
                      </p:childTnLst>
                    </p:cTn>
                  </p:par>
                  <p:par>
                    <p:cTn id="111" fill="hold" nodeType="clickPar">
                      <p:stCondLst>
                        <p:cond delay="indefinite"/>
                      </p:stCondLst>
                      <p:childTnLst>
                        <p:par>
                          <p:cTn id="112" fill="hold" nodeType="withGroup">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124939"/>
                                        </p:tgtEl>
                                        <p:attrNameLst>
                                          <p:attrName>style.visibility</p:attrName>
                                        </p:attrNameLst>
                                      </p:cBhvr>
                                      <p:to>
                                        <p:strVal val="visible"/>
                                      </p:to>
                                    </p:set>
                                    <p:anim calcmode="lin" valueType="num">
                                      <p:cBhvr additive="base">
                                        <p:cTn id="115" dur="500" fill="hold"/>
                                        <p:tgtEl>
                                          <p:spTgt spid="124939"/>
                                        </p:tgtEl>
                                        <p:attrNameLst>
                                          <p:attrName>ppt_x</p:attrName>
                                        </p:attrNameLst>
                                      </p:cBhvr>
                                      <p:tavLst>
                                        <p:tav tm="0">
                                          <p:val>
                                            <p:strVal val="#ppt_x"/>
                                          </p:val>
                                        </p:tav>
                                        <p:tav tm="100000">
                                          <p:val>
                                            <p:strVal val="#ppt_x"/>
                                          </p:val>
                                        </p:tav>
                                      </p:tavLst>
                                    </p:anim>
                                    <p:anim calcmode="lin" valueType="num">
                                      <p:cBhvr additive="base">
                                        <p:cTn id="116" dur="500" fill="hold"/>
                                        <p:tgtEl>
                                          <p:spTgt spid="124939"/>
                                        </p:tgtEl>
                                        <p:attrNameLst>
                                          <p:attrName>ppt_y</p:attrName>
                                        </p:attrNameLst>
                                      </p:cBhvr>
                                      <p:tavLst>
                                        <p:tav tm="0">
                                          <p:val>
                                            <p:strVal val="1+#ppt_h/2"/>
                                          </p:val>
                                        </p:tav>
                                        <p:tav tm="100000">
                                          <p:val>
                                            <p:strVal val="#ppt_y"/>
                                          </p:val>
                                        </p:tav>
                                      </p:tavLst>
                                    </p:anim>
                                  </p:childTnLst>
                                </p:cTn>
                              </p:par>
                              <p:par>
                                <p:cTn id="117" presetID="2" presetClass="entr" presetSubtype="4" fill="hold" grpId="0" nodeType="withEffect">
                                  <p:stCondLst>
                                    <p:cond delay="0"/>
                                  </p:stCondLst>
                                  <p:childTnLst>
                                    <p:set>
                                      <p:cBhvr>
                                        <p:cTn id="118" dur="1" fill="hold">
                                          <p:stCondLst>
                                            <p:cond delay="0"/>
                                          </p:stCondLst>
                                        </p:cTn>
                                        <p:tgtEl>
                                          <p:spTgt spid="117786"/>
                                        </p:tgtEl>
                                        <p:attrNameLst>
                                          <p:attrName>style.visibility</p:attrName>
                                        </p:attrNameLst>
                                      </p:cBhvr>
                                      <p:to>
                                        <p:strVal val="visible"/>
                                      </p:to>
                                    </p:set>
                                    <p:anim calcmode="lin" valueType="num">
                                      <p:cBhvr additive="base">
                                        <p:cTn id="119" dur="500" fill="hold"/>
                                        <p:tgtEl>
                                          <p:spTgt spid="117786"/>
                                        </p:tgtEl>
                                        <p:attrNameLst>
                                          <p:attrName>ppt_x</p:attrName>
                                        </p:attrNameLst>
                                      </p:cBhvr>
                                      <p:tavLst>
                                        <p:tav tm="0">
                                          <p:val>
                                            <p:strVal val="#ppt_x"/>
                                          </p:val>
                                        </p:tav>
                                        <p:tav tm="100000">
                                          <p:val>
                                            <p:strVal val="#ppt_x"/>
                                          </p:val>
                                        </p:tav>
                                      </p:tavLst>
                                    </p:anim>
                                    <p:anim calcmode="lin" valueType="num">
                                      <p:cBhvr additive="base">
                                        <p:cTn id="120" dur="500" fill="hold"/>
                                        <p:tgtEl>
                                          <p:spTgt spid="117786"/>
                                        </p:tgtEl>
                                        <p:attrNameLst>
                                          <p:attrName>ppt_y</p:attrName>
                                        </p:attrNameLst>
                                      </p:cBhvr>
                                      <p:tavLst>
                                        <p:tav tm="0">
                                          <p:val>
                                            <p:strVal val="1+#ppt_h/2"/>
                                          </p:val>
                                        </p:tav>
                                        <p:tav tm="100000">
                                          <p:val>
                                            <p:strVal val="#ppt_y"/>
                                          </p:val>
                                        </p:tav>
                                      </p:tavLst>
                                    </p:anim>
                                  </p:childTnLst>
                                </p:cTn>
                              </p:par>
                              <p:par>
                                <p:cTn id="121" presetID="2" presetClass="entr" presetSubtype="4" fill="hold" grpId="0" nodeType="withEffect">
                                  <p:stCondLst>
                                    <p:cond delay="0"/>
                                  </p:stCondLst>
                                  <p:childTnLst>
                                    <p:set>
                                      <p:cBhvr>
                                        <p:cTn id="122" dur="1" fill="hold">
                                          <p:stCondLst>
                                            <p:cond delay="0"/>
                                          </p:stCondLst>
                                        </p:cTn>
                                        <p:tgtEl>
                                          <p:spTgt spid="117787"/>
                                        </p:tgtEl>
                                        <p:attrNameLst>
                                          <p:attrName>style.visibility</p:attrName>
                                        </p:attrNameLst>
                                      </p:cBhvr>
                                      <p:to>
                                        <p:strVal val="visible"/>
                                      </p:to>
                                    </p:set>
                                    <p:anim calcmode="lin" valueType="num">
                                      <p:cBhvr additive="base">
                                        <p:cTn id="123" dur="500" fill="hold"/>
                                        <p:tgtEl>
                                          <p:spTgt spid="117787"/>
                                        </p:tgtEl>
                                        <p:attrNameLst>
                                          <p:attrName>ppt_x</p:attrName>
                                        </p:attrNameLst>
                                      </p:cBhvr>
                                      <p:tavLst>
                                        <p:tav tm="0">
                                          <p:val>
                                            <p:strVal val="#ppt_x"/>
                                          </p:val>
                                        </p:tav>
                                        <p:tav tm="100000">
                                          <p:val>
                                            <p:strVal val="#ppt_x"/>
                                          </p:val>
                                        </p:tav>
                                      </p:tavLst>
                                    </p:anim>
                                    <p:anim calcmode="lin" valueType="num">
                                      <p:cBhvr additive="base">
                                        <p:cTn id="124" dur="500" fill="hold"/>
                                        <p:tgtEl>
                                          <p:spTgt spid="117787"/>
                                        </p:tgtEl>
                                        <p:attrNameLst>
                                          <p:attrName>ppt_y</p:attrName>
                                        </p:attrNameLst>
                                      </p:cBhvr>
                                      <p:tavLst>
                                        <p:tav tm="0">
                                          <p:val>
                                            <p:strVal val="1+#ppt_h/2"/>
                                          </p:val>
                                        </p:tav>
                                        <p:tav tm="100000">
                                          <p:val>
                                            <p:strVal val="#ppt_y"/>
                                          </p:val>
                                        </p:tav>
                                      </p:tavLst>
                                    </p:anim>
                                  </p:childTnLst>
                                </p:cTn>
                              </p:par>
                            </p:childTnLst>
                          </p:cTn>
                        </p:par>
                      </p:childTnLst>
                    </p:cTn>
                  </p:par>
                  <p:par>
                    <p:cTn id="125" fill="hold" nodeType="clickPar">
                      <p:stCondLst>
                        <p:cond delay="indefinite"/>
                      </p:stCondLst>
                      <p:childTnLst>
                        <p:par>
                          <p:cTn id="126" fill="hold" nodeType="withGroup">
                            <p:stCondLst>
                              <p:cond delay="0"/>
                            </p:stCondLst>
                            <p:childTnLst>
                              <p:par>
                                <p:cTn id="127" presetID="2" presetClass="entr" presetSubtype="8" fill="hold" grpId="0" nodeType="clickEffect">
                                  <p:stCondLst>
                                    <p:cond delay="0"/>
                                  </p:stCondLst>
                                  <p:childTnLst>
                                    <p:set>
                                      <p:cBhvr>
                                        <p:cTn id="128" dur="1" fill="hold">
                                          <p:stCondLst>
                                            <p:cond delay="0"/>
                                          </p:stCondLst>
                                        </p:cTn>
                                        <p:tgtEl>
                                          <p:spTgt spid="124937"/>
                                        </p:tgtEl>
                                        <p:attrNameLst>
                                          <p:attrName>style.visibility</p:attrName>
                                        </p:attrNameLst>
                                      </p:cBhvr>
                                      <p:to>
                                        <p:strVal val="visible"/>
                                      </p:to>
                                    </p:set>
                                    <p:anim calcmode="lin" valueType="num">
                                      <p:cBhvr additive="base">
                                        <p:cTn id="129" dur="500" fill="hold"/>
                                        <p:tgtEl>
                                          <p:spTgt spid="124937"/>
                                        </p:tgtEl>
                                        <p:attrNameLst>
                                          <p:attrName>ppt_x</p:attrName>
                                        </p:attrNameLst>
                                      </p:cBhvr>
                                      <p:tavLst>
                                        <p:tav tm="0">
                                          <p:val>
                                            <p:strVal val="0-#ppt_w/2"/>
                                          </p:val>
                                        </p:tav>
                                        <p:tav tm="100000">
                                          <p:val>
                                            <p:strVal val="#ppt_x"/>
                                          </p:val>
                                        </p:tav>
                                      </p:tavLst>
                                    </p:anim>
                                    <p:anim calcmode="lin" valueType="num">
                                      <p:cBhvr additive="base">
                                        <p:cTn id="130" dur="500" fill="hold"/>
                                        <p:tgtEl>
                                          <p:spTgt spid="124937"/>
                                        </p:tgtEl>
                                        <p:attrNameLst>
                                          <p:attrName>ppt_y</p:attrName>
                                        </p:attrNameLst>
                                      </p:cBhvr>
                                      <p:tavLst>
                                        <p:tav tm="0">
                                          <p:val>
                                            <p:strVal val="#ppt_y"/>
                                          </p:val>
                                        </p:tav>
                                        <p:tav tm="100000">
                                          <p:val>
                                            <p:strVal val="#ppt_y"/>
                                          </p:val>
                                        </p:tav>
                                      </p:tavLst>
                                    </p:anim>
                                  </p:childTnLst>
                                </p:cTn>
                              </p:par>
                              <p:par>
                                <p:cTn id="131" presetID="2" presetClass="entr" presetSubtype="8" fill="hold" grpId="0" nodeType="withEffect">
                                  <p:stCondLst>
                                    <p:cond delay="0"/>
                                  </p:stCondLst>
                                  <p:childTnLst>
                                    <p:set>
                                      <p:cBhvr>
                                        <p:cTn id="132" dur="1" fill="hold">
                                          <p:stCondLst>
                                            <p:cond delay="0"/>
                                          </p:stCondLst>
                                        </p:cTn>
                                        <p:tgtEl>
                                          <p:spTgt spid="117783"/>
                                        </p:tgtEl>
                                        <p:attrNameLst>
                                          <p:attrName>style.visibility</p:attrName>
                                        </p:attrNameLst>
                                      </p:cBhvr>
                                      <p:to>
                                        <p:strVal val="visible"/>
                                      </p:to>
                                    </p:set>
                                    <p:anim calcmode="lin" valueType="num">
                                      <p:cBhvr additive="base">
                                        <p:cTn id="133" dur="500" fill="hold"/>
                                        <p:tgtEl>
                                          <p:spTgt spid="117783"/>
                                        </p:tgtEl>
                                        <p:attrNameLst>
                                          <p:attrName>ppt_x</p:attrName>
                                        </p:attrNameLst>
                                      </p:cBhvr>
                                      <p:tavLst>
                                        <p:tav tm="0">
                                          <p:val>
                                            <p:strVal val="0-#ppt_w/2"/>
                                          </p:val>
                                        </p:tav>
                                        <p:tav tm="100000">
                                          <p:val>
                                            <p:strVal val="#ppt_x"/>
                                          </p:val>
                                        </p:tav>
                                      </p:tavLst>
                                    </p:anim>
                                    <p:anim calcmode="lin" valueType="num">
                                      <p:cBhvr additive="base">
                                        <p:cTn id="134" dur="500" fill="hold"/>
                                        <p:tgtEl>
                                          <p:spTgt spid="117783"/>
                                        </p:tgtEl>
                                        <p:attrNameLst>
                                          <p:attrName>ppt_y</p:attrName>
                                        </p:attrNameLst>
                                      </p:cBhvr>
                                      <p:tavLst>
                                        <p:tav tm="0">
                                          <p:val>
                                            <p:strVal val="#ppt_y"/>
                                          </p:val>
                                        </p:tav>
                                        <p:tav tm="100000">
                                          <p:val>
                                            <p:strVal val="#ppt_y"/>
                                          </p:val>
                                        </p:tav>
                                      </p:tavLst>
                                    </p:anim>
                                  </p:childTnLst>
                                </p:cTn>
                              </p:par>
                              <p:par>
                                <p:cTn id="135" presetID="2" presetClass="entr" presetSubtype="2" fill="hold" grpId="0" nodeType="withEffect">
                                  <p:stCondLst>
                                    <p:cond delay="0"/>
                                  </p:stCondLst>
                                  <p:childTnLst>
                                    <p:set>
                                      <p:cBhvr>
                                        <p:cTn id="136" dur="1" fill="hold">
                                          <p:stCondLst>
                                            <p:cond delay="0"/>
                                          </p:stCondLst>
                                        </p:cTn>
                                        <p:tgtEl>
                                          <p:spTgt spid="117799"/>
                                        </p:tgtEl>
                                        <p:attrNameLst>
                                          <p:attrName>style.visibility</p:attrName>
                                        </p:attrNameLst>
                                      </p:cBhvr>
                                      <p:to>
                                        <p:strVal val="visible"/>
                                      </p:to>
                                    </p:set>
                                    <p:anim calcmode="lin" valueType="num">
                                      <p:cBhvr additive="base">
                                        <p:cTn id="137" dur="500" fill="hold"/>
                                        <p:tgtEl>
                                          <p:spTgt spid="117799"/>
                                        </p:tgtEl>
                                        <p:attrNameLst>
                                          <p:attrName>ppt_x</p:attrName>
                                        </p:attrNameLst>
                                      </p:cBhvr>
                                      <p:tavLst>
                                        <p:tav tm="0">
                                          <p:val>
                                            <p:strVal val="1+#ppt_w/2"/>
                                          </p:val>
                                        </p:tav>
                                        <p:tav tm="100000">
                                          <p:val>
                                            <p:strVal val="#ppt_x"/>
                                          </p:val>
                                        </p:tav>
                                      </p:tavLst>
                                    </p:anim>
                                    <p:anim calcmode="lin" valueType="num">
                                      <p:cBhvr additive="base">
                                        <p:cTn id="138" dur="500" fill="hold"/>
                                        <p:tgtEl>
                                          <p:spTgt spid="117799"/>
                                        </p:tgtEl>
                                        <p:attrNameLst>
                                          <p:attrName>ppt_y</p:attrName>
                                        </p:attrNameLst>
                                      </p:cBhvr>
                                      <p:tavLst>
                                        <p:tav tm="0">
                                          <p:val>
                                            <p:strVal val="#ppt_y"/>
                                          </p:val>
                                        </p:tav>
                                        <p:tav tm="100000">
                                          <p:val>
                                            <p:strVal val="#ppt_y"/>
                                          </p:val>
                                        </p:tav>
                                      </p:tavLst>
                                    </p:anim>
                                  </p:childTnLst>
                                </p:cTn>
                              </p:par>
                              <p:par>
                                <p:cTn id="139" presetID="2" presetClass="entr" presetSubtype="8" fill="hold" grpId="0" nodeType="withEffect">
                                  <p:stCondLst>
                                    <p:cond delay="0"/>
                                  </p:stCondLst>
                                  <p:childTnLst>
                                    <p:set>
                                      <p:cBhvr>
                                        <p:cTn id="140" dur="1" fill="hold">
                                          <p:stCondLst>
                                            <p:cond delay="0"/>
                                          </p:stCondLst>
                                        </p:cTn>
                                        <p:tgtEl>
                                          <p:spTgt spid="117797"/>
                                        </p:tgtEl>
                                        <p:attrNameLst>
                                          <p:attrName>style.visibility</p:attrName>
                                        </p:attrNameLst>
                                      </p:cBhvr>
                                      <p:to>
                                        <p:strVal val="visible"/>
                                      </p:to>
                                    </p:set>
                                    <p:anim calcmode="lin" valueType="num">
                                      <p:cBhvr additive="base">
                                        <p:cTn id="141" dur="500" fill="hold"/>
                                        <p:tgtEl>
                                          <p:spTgt spid="117797"/>
                                        </p:tgtEl>
                                        <p:attrNameLst>
                                          <p:attrName>ppt_x</p:attrName>
                                        </p:attrNameLst>
                                      </p:cBhvr>
                                      <p:tavLst>
                                        <p:tav tm="0">
                                          <p:val>
                                            <p:strVal val="0-#ppt_w/2"/>
                                          </p:val>
                                        </p:tav>
                                        <p:tav tm="100000">
                                          <p:val>
                                            <p:strVal val="#ppt_x"/>
                                          </p:val>
                                        </p:tav>
                                      </p:tavLst>
                                    </p:anim>
                                    <p:anim calcmode="lin" valueType="num">
                                      <p:cBhvr additive="base">
                                        <p:cTn id="142" dur="500" fill="hold"/>
                                        <p:tgtEl>
                                          <p:spTgt spid="117797"/>
                                        </p:tgtEl>
                                        <p:attrNameLst>
                                          <p:attrName>ppt_y</p:attrName>
                                        </p:attrNameLst>
                                      </p:cBhvr>
                                      <p:tavLst>
                                        <p:tav tm="0">
                                          <p:val>
                                            <p:strVal val="#ppt_y"/>
                                          </p:val>
                                        </p:tav>
                                        <p:tav tm="100000">
                                          <p:val>
                                            <p:strVal val="#ppt_y"/>
                                          </p:val>
                                        </p:tav>
                                      </p:tavLst>
                                    </p:anim>
                                  </p:childTnLst>
                                </p:cTn>
                              </p:par>
                              <p:par>
                                <p:cTn id="143" presetID="2" presetClass="entr" presetSubtype="1" fill="hold" grpId="0" nodeType="withEffect">
                                  <p:stCondLst>
                                    <p:cond delay="0"/>
                                  </p:stCondLst>
                                  <p:childTnLst>
                                    <p:set>
                                      <p:cBhvr>
                                        <p:cTn id="144" dur="1" fill="hold">
                                          <p:stCondLst>
                                            <p:cond delay="0"/>
                                          </p:stCondLst>
                                        </p:cTn>
                                        <p:tgtEl>
                                          <p:spTgt spid="117790"/>
                                        </p:tgtEl>
                                        <p:attrNameLst>
                                          <p:attrName>style.visibility</p:attrName>
                                        </p:attrNameLst>
                                      </p:cBhvr>
                                      <p:to>
                                        <p:strVal val="visible"/>
                                      </p:to>
                                    </p:set>
                                    <p:anim calcmode="lin" valueType="num">
                                      <p:cBhvr additive="base">
                                        <p:cTn id="145" dur="500" fill="hold"/>
                                        <p:tgtEl>
                                          <p:spTgt spid="117790"/>
                                        </p:tgtEl>
                                        <p:attrNameLst>
                                          <p:attrName>ppt_x</p:attrName>
                                        </p:attrNameLst>
                                      </p:cBhvr>
                                      <p:tavLst>
                                        <p:tav tm="0">
                                          <p:val>
                                            <p:strVal val="#ppt_x"/>
                                          </p:val>
                                        </p:tav>
                                        <p:tav tm="100000">
                                          <p:val>
                                            <p:strVal val="#ppt_x"/>
                                          </p:val>
                                        </p:tav>
                                      </p:tavLst>
                                    </p:anim>
                                    <p:anim calcmode="lin" valueType="num">
                                      <p:cBhvr additive="base">
                                        <p:cTn id="146" dur="500" fill="hold"/>
                                        <p:tgtEl>
                                          <p:spTgt spid="117790"/>
                                        </p:tgtEl>
                                        <p:attrNameLst>
                                          <p:attrName>ppt_y</p:attrName>
                                        </p:attrNameLst>
                                      </p:cBhvr>
                                      <p:tavLst>
                                        <p:tav tm="0">
                                          <p:val>
                                            <p:strVal val="0-#ppt_h/2"/>
                                          </p:val>
                                        </p:tav>
                                        <p:tav tm="100000">
                                          <p:val>
                                            <p:strVal val="#ppt_y"/>
                                          </p:val>
                                        </p:tav>
                                      </p:tavLst>
                                    </p:anim>
                                  </p:childTnLst>
                                </p:cTn>
                              </p:par>
                            </p:childTnLst>
                          </p:cTn>
                        </p:par>
                      </p:childTnLst>
                    </p:cTn>
                  </p:par>
                  <p:par>
                    <p:cTn id="147" fill="hold" nodeType="clickPar">
                      <p:stCondLst>
                        <p:cond delay="indefinite"/>
                      </p:stCondLst>
                      <p:childTnLst>
                        <p:par>
                          <p:cTn id="148" fill="hold" nodeType="withGroup">
                            <p:stCondLst>
                              <p:cond delay="0"/>
                            </p:stCondLst>
                            <p:childTnLst>
                              <p:par>
                                <p:cTn id="149" presetID="2" presetClass="entr" presetSubtype="4" fill="hold" grpId="0" nodeType="clickEffect">
                                  <p:stCondLst>
                                    <p:cond delay="0"/>
                                  </p:stCondLst>
                                  <p:childTnLst>
                                    <p:set>
                                      <p:cBhvr>
                                        <p:cTn id="150" dur="1" fill="hold">
                                          <p:stCondLst>
                                            <p:cond delay="0"/>
                                          </p:stCondLst>
                                        </p:cTn>
                                        <p:tgtEl>
                                          <p:spTgt spid="124933"/>
                                        </p:tgtEl>
                                        <p:attrNameLst>
                                          <p:attrName>style.visibility</p:attrName>
                                        </p:attrNameLst>
                                      </p:cBhvr>
                                      <p:to>
                                        <p:strVal val="visible"/>
                                      </p:to>
                                    </p:set>
                                    <p:anim calcmode="lin" valueType="num">
                                      <p:cBhvr additive="base">
                                        <p:cTn id="151" dur="500" fill="hold"/>
                                        <p:tgtEl>
                                          <p:spTgt spid="124933"/>
                                        </p:tgtEl>
                                        <p:attrNameLst>
                                          <p:attrName>ppt_x</p:attrName>
                                        </p:attrNameLst>
                                      </p:cBhvr>
                                      <p:tavLst>
                                        <p:tav tm="0">
                                          <p:val>
                                            <p:strVal val="#ppt_x"/>
                                          </p:val>
                                        </p:tav>
                                        <p:tav tm="100000">
                                          <p:val>
                                            <p:strVal val="#ppt_x"/>
                                          </p:val>
                                        </p:tav>
                                      </p:tavLst>
                                    </p:anim>
                                    <p:anim calcmode="lin" valueType="num">
                                      <p:cBhvr additive="base">
                                        <p:cTn id="152" dur="500" fill="hold"/>
                                        <p:tgtEl>
                                          <p:spTgt spid="124933"/>
                                        </p:tgtEl>
                                        <p:attrNameLst>
                                          <p:attrName>ppt_y</p:attrName>
                                        </p:attrNameLst>
                                      </p:cBhvr>
                                      <p:tavLst>
                                        <p:tav tm="0">
                                          <p:val>
                                            <p:strVal val="1+#ppt_h/2"/>
                                          </p:val>
                                        </p:tav>
                                        <p:tav tm="100000">
                                          <p:val>
                                            <p:strVal val="#ppt_y"/>
                                          </p:val>
                                        </p:tav>
                                      </p:tavLst>
                                    </p:anim>
                                  </p:childTnLst>
                                </p:cTn>
                              </p:par>
                              <p:par>
                                <p:cTn id="153" presetID="2" presetClass="entr" presetSubtype="8" fill="hold" grpId="0" nodeType="withEffect">
                                  <p:stCondLst>
                                    <p:cond delay="0"/>
                                  </p:stCondLst>
                                  <p:childTnLst>
                                    <p:set>
                                      <p:cBhvr>
                                        <p:cTn id="154" dur="1" fill="hold">
                                          <p:stCondLst>
                                            <p:cond delay="0"/>
                                          </p:stCondLst>
                                        </p:cTn>
                                        <p:tgtEl>
                                          <p:spTgt spid="117807"/>
                                        </p:tgtEl>
                                        <p:attrNameLst>
                                          <p:attrName>style.visibility</p:attrName>
                                        </p:attrNameLst>
                                      </p:cBhvr>
                                      <p:to>
                                        <p:strVal val="visible"/>
                                      </p:to>
                                    </p:set>
                                    <p:anim calcmode="lin" valueType="num">
                                      <p:cBhvr additive="base">
                                        <p:cTn id="155" dur="500" fill="hold"/>
                                        <p:tgtEl>
                                          <p:spTgt spid="117807"/>
                                        </p:tgtEl>
                                        <p:attrNameLst>
                                          <p:attrName>ppt_x</p:attrName>
                                        </p:attrNameLst>
                                      </p:cBhvr>
                                      <p:tavLst>
                                        <p:tav tm="0">
                                          <p:val>
                                            <p:strVal val="0-#ppt_w/2"/>
                                          </p:val>
                                        </p:tav>
                                        <p:tav tm="100000">
                                          <p:val>
                                            <p:strVal val="#ppt_x"/>
                                          </p:val>
                                        </p:tav>
                                      </p:tavLst>
                                    </p:anim>
                                    <p:anim calcmode="lin" valueType="num">
                                      <p:cBhvr additive="base">
                                        <p:cTn id="156" dur="500" fill="hold"/>
                                        <p:tgtEl>
                                          <p:spTgt spid="117807"/>
                                        </p:tgtEl>
                                        <p:attrNameLst>
                                          <p:attrName>ppt_y</p:attrName>
                                        </p:attrNameLst>
                                      </p:cBhvr>
                                      <p:tavLst>
                                        <p:tav tm="0">
                                          <p:val>
                                            <p:strVal val="#ppt_y"/>
                                          </p:val>
                                        </p:tav>
                                        <p:tav tm="100000">
                                          <p:val>
                                            <p:strVal val="#ppt_y"/>
                                          </p:val>
                                        </p:tav>
                                      </p:tavLst>
                                    </p:anim>
                                  </p:childTnLst>
                                </p:cTn>
                              </p:par>
                            </p:childTnLst>
                          </p:cTn>
                        </p:par>
                      </p:childTnLst>
                    </p:cTn>
                  </p:par>
                  <p:par>
                    <p:cTn id="157" fill="hold" nodeType="clickPar">
                      <p:stCondLst>
                        <p:cond delay="indefinite"/>
                      </p:stCondLst>
                      <p:childTnLst>
                        <p:par>
                          <p:cTn id="158" fill="hold" nodeType="withGroup">
                            <p:stCondLst>
                              <p:cond delay="0"/>
                            </p:stCondLst>
                            <p:childTnLst>
                              <p:par>
                                <p:cTn id="159" presetID="2" presetClass="entr" presetSubtype="4" fill="hold" grpId="0" nodeType="clickEffect">
                                  <p:stCondLst>
                                    <p:cond delay="0"/>
                                  </p:stCondLst>
                                  <p:childTnLst>
                                    <p:set>
                                      <p:cBhvr>
                                        <p:cTn id="160" dur="1" fill="hold">
                                          <p:stCondLst>
                                            <p:cond delay="0"/>
                                          </p:stCondLst>
                                        </p:cTn>
                                        <p:tgtEl>
                                          <p:spTgt spid="124932"/>
                                        </p:tgtEl>
                                        <p:attrNameLst>
                                          <p:attrName>style.visibility</p:attrName>
                                        </p:attrNameLst>
                                      </p:cBhvr>
                                      <p:to>
                                        <p:strVal val="visible"/>
                                      </p:to>
                                    </p:set>
                                    <p:anim calcmode="lin" valueType="num">
                                      <p:cBhvr additive="base">
                                        <p:cTn id="161" dur="500" fill="hold"/>
                                        <p:tgtEl>
                                          <p:spTgt spid="124932"/>
                                        </p:tgtEl>
                                        <p:attrNameLst>
                                          <p:attrName>ppt_x</p:attrName>
                                        </p:attrNameLst>
                                      </p:cBhvr>
                                      <p:tavLst>
                                        <p:tav tm="0">
                                          <p:val>
                                            <p:strVal val="#ppt_x"/>
                                          </p:val>
                                        </p:tav>
                                        <p:tav tm="100000">
                                          <p:val>
                                            <p:strVal val="#ppt_x"/>
                                          </p:val>
                                        </p:tav>
                                      </p:tavLst>
                                    </p:anim>
                                    <p:anim calcmode="lin" valueType="num">
                                      <p:cBhvr additive="base">
                                        <p:cTn id="162" dur="500" fill="hold"/>
                                        <p:tgtEl>
                                          <p:spTgt spid="124932"/>
                                        </p:tgtEl>
                                        <p:attrNameLst>
                                          <p:attrName>ppt_y</p:attrName>
                                        </p:attrNameLst>
                                      </p:cBhvr>
                                      <p:tavLst>
                                        <p:tav tm="0">
                                          <p:val>
                                            <p:strVal val="1+#ppt_h/2"/>
                                          </p:val>
                                        </p:tav>
                                        <p:tav tm="100000">
                                          <p:val>
                                            <p:strVal val="#ppt_y"/>
                                          </p:val>
                                        </p:tav>
                                      </p:tavLst>
                                    </p:anim>
                                  </p:childTnLst>
                                </p:cTn>
                              </p:par>
                            </p:childTnLst>
                          </p:cTn>
                        </p:par>
                      </p:childTnLst>
                    </p:cTn>
                  </p:par>
                  <p:par>
                    <p:cTn id="163" fill="hold" nodeType="clickPar">
                      <p:stCondLst>
                        <p:cond delay="indefinite"/>
                      </p:stCondLst>
                      <p:childTnLst>
                        <p:par>
                          <p:cTn id="164" fill="hold" nodeType="withGroup">
                            <p:stCondLst>
                              <p:cond delay="0"/>
                            </p:stCondLst>
                            <p:childTnLst>
                              <p:par>
                                <p:cTn id="165" presetID="2" presetClass="entr" presetSubtype="8" fill="hold" grpId="0" nodeType="clickEffect">
                                  <p:stCondLst>
                                    <p:cond delay="0"/>
                                  </p:stCondLst>
                                  <p:childTnLst>
                                    <p:set>
                                      <p:cBhvr>
                                        <p:cTn id="166" dur="1" fill="hold">
                                          <p:stCondLst>
                                            <p:cond delay="0"/>
                                          </p:stCondLst>
                                        </p:cTn>
                                        <p:tgtEl>
                                          <p:spTgt spid="117796"/>
                                        </p:tgtEl>
                                        <p:attrNameLst>
                                          <p:attrName>style.visibility</p:attrName>
                                        </p:attrNameLst>
                                      </p:cBhvr>
                                      <p:to>
                                        <p:strVal val="visible"/>
                                      </p:to>
                                    </p:set>
                                    <p:anim calcmode="lin" valueType="num">
                                      <p:cBhvr additive="base">
                                        <p:cTn id="167" dur="500" fill="hold"/>
                                        <p:tgtEl>
                                          <p:spTgt spid="117796"/>
                                        </p:tgtEl>
                                        <p:attrNameLst>
                                          <p:attrName>ppt_x</p:attrName>
                                        </p:attrNameLst>
                                      </p:cBhvr>
                                      <p:tavLst>
                                        <p:tav tm="0">
                                          <p:val>
                                            <p:strVal val="0-#ppt_w/2"/>
                                          </p:val>
                                        </p:tav>
                                        <p:tav tm="100000">
                                          <p:val>
                                            <p:strVal val="#ppt_x"/>
                                          </p:val>
                                        </p:tav>
                                      </p:tavLst>
                                    </p:anim>
                                    <p:anim calcmode="lin" valueType="num">
                                      <p:cBhvr additive="base">
                                        <p:cTn id="168" dur="500" fill="hold"/>
                                        <p:tgtEl>
                                          <p:spTgt spid="117796"/>
                                        </p:tgtEl>
                                        <p:attrNameLst>
                                          <p:attrName>ppt_y</p:attrName>
                                        </p:attrNameLst>
                                      </p:cBhvr>
                                      <p:tavLst>
                                        <p:tav tm="0">
                                          <p:val>
                                            <p:strVal val="#ppt_y"/>
                                          </p:val>
                                        </p:tav>
                                        <p:tav tm="100000">
                                          <p:val>
                                            <p:strVal val="#ppt_y"/>
                                          </p:val>
                                        </p:tav>
                                      </p:tavLst>
                                    </p:anim>
                                  </p:childTnLst>
                                </p:cTn>
                              </p:par>
                            </p:childTnLst>
                          </p:cTn>
                        </p:par>
                      </p:childTnLst>
                    </p:cTn>
                  </p:par>
                  <p:par>
                    <p:cTn id="169" fill="hold" nodeType="clickPar">
                      <p:stCondLst>
                        <p:cond delay="indefinite"/>
                      </p:stCondLst>
                      <p:childTnLst>
                        <p:par>
                          <p:cTn id="170" fill="hold" nodeType="withGroup">
                            <p:stCondLst>
                              <p:cond delay="0"/>
                            </p:stCondLst>
                            <p:childTnLst>
                              <p:par>
                                <p:cTn id="171" presetID="2" presetClass="entr" presetSubtype="2" fill="hold" grpId="0" nodeType="clickEffect">
                                  <p:stCondLst>
                                    <p:cond delay="0"/>
                                  </p:stCondLst>
                                  <p:childTnLst>
                                    <p:set>
                                      <p:cBhvr>
                                        <p:cTn id="172" dur="1" fill="hold">
                                          <p:stCondLst>
                                            <p:cond delay="0"/>
                                          </p:stCondLst>
                                        </p:cTn>
                                        <p:tgtEl>
                                          <p:spTgt spid="124940"/>
                                        </p:tgtEl>
                                        <p:attrNameLst>
                                          <p:attrName>style.visibility</p:attrName>
                                        </p:attrNameLst>
                                      </p:cBhvr>
                                      <p:to>
                                        <p:strVal val="visible"/>
                                      </p:to>
                                    </p:set>
                                    <p:anim calcmode="lin" valueType="num">
                                      <p:cBhvr additive="base">
                                        <p:cTn id="173" dur="500" fill="hold"/>
                                        <p:tgtEl>
                                          <p:spTgt spid="124940"/>
                                        </p:tgtEl>
                                        <p:attrNameLst>
                                          <p:attrName>ppt_x</p:attrName>
                                        </p:attrNameLst>
                                      </p:cBhvr>
                                      <p:tavLst>
                                        <p:tav tm="0">
                                          <p:val>
                                            <p:strVal val="1+#ppt_w/2"/>
                                          </p:val>
                                        </p:tav>
                                        <p:tav tm="100000">
                                          <p:val>
                                            <p:strVal val="#ppt_x"/>
                                          </p:val>
                                        </p:tav>
                                      </p:tavLst>
                                    </p:anim>
                                    <p:anim calcmode="lin" valueType="num">
                                      <p:cBhvr additive="base">
                                        <p:cTn id="174" dur="500" fill="hold"/>
                                        <p:tgtEl>
                                          <p:spTgt spid="124940"/>
                                        </p:tgtEl>
                                        <p:attrNameLst>
                                          <p:attrName>ppt_y</p:attrName>
                                        </p:attrNameLst>
                                      </p:cBhvr>
                                      <p:tavLst>
                                        <p:tav tm="0">
                                          <p:val>
                                            <p:strVal val="#ppt_y"/>
                                          </p:val>
                                        </p:tav>
                                        <p:tav tm="100000">
                                          <p:val>
                                            <p:strVal val="#ppt_y"/>
                                          </p:val>
                                        </p:tav>
                                      </p:tavLst>
                                    </p:anim>
                                  </p:childTnLst>
                                </p:cTn>
                              </p:par>
                              <p:par>
                                <p:cTn id="175" presetID="2" presetClass="entr" presetSubtype="4" fill="hold" grpId="0" nodeType="withEffect">
                                  <p:stCondLst>
                                    <p:cond delay="0"/>
                                  </p:stCondLst>
                                  <p:childTnLst>
                                    <p:set>
                                      <p:cBhvr>
                                        <p:cTn id="176" dur="1" fill="hold">
                                          <p:stCondLst>
                                            <p:cond delay="0"/>
                                          </p:stCondLst>
                                        </p:cTn>
                                        <p:tgtEl>
                                          <p:spTgt spid="117808"/>
                                        </p:tgtEl>
                                        <p:attrNameLst>
                                          <p:attrName>style.visibility</p:attrName>
                                        </p:attrNameLst>
                                      </p:cBhvr>
                                      <p:to>
                                        <p:strVal val="visible"/>
                                      </p:to>
                                    </p:set>
                                    <p:anim calcmode="lin" valueType="num">
                                      <p:cBhvr additive="base">
                                        <p:cTn id="177" dur="500" fill="hold"/>
                                        <p:tgtEl>
                                          <p:spTgt spid="117808"/>
                                        </p:tgtEl>
                                        <p:attrNameLst>
                                          <p:attrName>ppt_x</p:attrName>
                                        </p:attrNameLst>
                                      </p:cBhvr>
                                      <p:tavLst>
                                        <p:tav tm="0">
                                          <p:val>
                                            <p:strVal val="#ppt_x"/>
                                          </p:val>
                                        </p:tav>
                                        <p:tav tm="100000">
                                          <p:val>
                                            <p:strVal val="#ppt_x"/>
                                          </p:val>
                                        </p:tav>
                                      </p:tavLst>
                                    </p:anim>
                                    <p:anim calcmode="lin" valueType="num">
                                      <p:cBhvr additive="base">
                                        <p:cTn id="178" dur="500" fill="hold"/>
                                        <p:tgtEl>
                                          <p:spTgt spid="117808"/>
                                        </p:tgtEl>
                                        <p:attrNameLst>
                                          <p:attrName>ppt_y</p:attrName>
                                        </p:attrNameLst>
                                      </p:cBhvr>
                                      <p:tavLst>
                                        <p:tav tm="0">
                                          <p:val>
                                            <p:strVal val="1+#ppt_h/2"/>
                                          </p:val>
                                        </p:tav>
                                        <p:tav tm="100000">
                                          <p:val>
                                            <p:strVal val="#ppt_y"/>
                                          </p:val>
                                        </p:tav>
                                      </p:tavLst>
                                    </p:anim>
                                  </p:childTnLst>
                                </p:cTn>
                              </p:par>
                              <p:par>
                                <p:cTn id="179" presetID="2" presetClass="entr" presetSubtype="8" fill="hold" grpId="0" nodeType="withEffect">
                                  <p:stCondLst>
                                    <p:cond delay="0"/>
                                  </p:stCondLst>
                                  <p:childTnLst>
                                    <p:set>
                                      <p:cBhvr>
                                        <p:cTn id="180" dur="1" fill="hold">
                                          <p:stCondLst>
                                            <p:cond delay="0"/>
                                          </p:stCondLst>
                                        </p:cTn>
                                        <p:tgtEl>
                                          <p:spTgt spid="117789"/>
                                        </p:tgtEl>
                                        <p:attrNameLst>
                                          <p:attrName>style.visibility</p:attrName>
                                        </p:attrNameLst>
                                      </p:cBhvr>
                                      <p:to>
                                        <p:strVal val="visible"/>
                                      </p:to>
                                    </p:set>
                                    <p:anim calcmode="lin" valueType="num">
                                      <p:cBhvr additive="base">
                                        <p:cTn id="181" dur="500" fill="hold"/>
                                        <p:tgtEl>
                                          <p:spTgt spid="117789"/>
                                        </p:tgtEl>
                                        <p:attrNameLst>
                                          <p:attrName>ppt_x</p:attrName>
                                        </p:attrNameLst>
                                      </p:cBhvr>
                                      <p:tavLst>
                                        <p:tav tm="0">
                                          <p:val>
                                            <p:strVal val="0-#ppt_w/2"/>
                                          </p:val>
                                        </p:tav>
                                        <p:tav tm="100000">
                                          <p:val>
                                            <p:strVal val="#ppt_x"/>
                                          </p:val>
                                        </p:tav>
                                      </p:tavLst>
                                    </p:anim>
                                    <p:anim calcmode="lin" valueType="num">
                                      <p:cBhvr additive="base">
                                        <p:cTn id="182" dur="500" fill="hold"/>
                                        <p:tgtEl>
                                          <p:spTgt spid="117789"/>
                                        </p:tgtEl>
                                        <p:attrNameLst>
                                          <p:attrName>ppt_y</p:attrName>
                                        </p:attrNameLst>
                                      </p:cBhvr>
                                      <p:tavLst>
                                        <p:tav tm="0">
                                          <p:val>
                                            <p:strVal val="#ppt_y"/>
                                          </p:val>
                                        </p:tav>
                                        <p:tav tm="100000">
                                          <p:val>
                                            <p:strVal val="#ppt_y"/>
                                          </p:val>
                                        </p:tav>
                                      </p:tavLst>
                                    </p:anim>
                                  </p:childTnLst>
                                </p:cTn>
                              </p:par>
                            </p:childTnLst>
                          </p:cTn>
                        </p:par>
                      </p:childTnLst>
                    </p:cTn>
                  </p:par>
                  <p:par>
                    <p:cTn id="183" fill="hold" nodeType="clickPar">
                      <p:stCondLst>
                        <p:cond delay="indefinite"/>
                      </p:stCondLst>
                      <p:childTnLst>
                        <p:par>
                          <p:cTn id="184" fill="hold" nodeType="withGroup">
                            <p:stCondLst>
                              <p:cond delay="0"/>
                            </p:stCondLst>
                            <p:childTnLst>
                              <p:par>
                                <p:cTn id="185" presetID="2" presetClass="entr" presetSubtype="2" fill="hold" grpId="0" nodeType="clickEffect">
                                  <p:stCondLst>
                                    <p:cond delay="0"/>
                                  </p:stCondLst>
                                  <p:childTnLst>
                                    <p:set>
                                      <p:cBhvr>
                                        <p:cTn id="186" dur="1" fill="hold">
                                          <p:stCondLst>
                                            <p:cond delay="0"/>
                                          </p:stCondLst>
                                        </p:cTn>
                                        <p:tgtEl>
                                          <p:spTgt spid="124942"/>
                                        </p:tgtEl>
                                        <p:attrNameLst>
                                          <p:attrName>style.visibility</p:attrName>
                                        </p:attrNameLst>
                                      </p:cBhvr>
                                      <p:to>
                                        <p:strVal val="visible"/>
                                      </p:to>
                                    </p:set>
                                    <p:anim calcmode="lin" valueType="num">
                                      <p:cBhvr additive="base">
                                        <p:cTn id="187" dur="500" fill="hold"/>
                                        <p:tgtEl>
                                          <p:spTgt spid="124942"/>
                                        </p:tgtEl>
                                        <p:attrNameLst>
                                          <p:attrName>ppt_x</p:attrName>
                                        </p:attrNameLst>
                                      </p:cBhvr>
                                      <p:tavLst>
                                        <p:tav tm="0">
                                          <p:val>
                                            <p:strVal val="1+#ppt_w/2"/>
                                          </p:val>
                                        </p:tav>
                                        <p:tav tm="100000">
                                          <p:val>
                                            <p:strVal val="#ppt_x"/>
                                          </p:val>
                                        </p:tav>
                                      </p:tavLst>
                                    </p:anim>
                                    <p:anim calcmode="lin" valueType="num">
                                      <p:cBhvr additive="base">
                                        <p:cTn id="188" dur="500" fill="hold"/>
                                        <p:tgtEl>
                                          <p:spTgt spid="124942"/>
                                        </p:tgtEl>
                                        <p:attrNameLst>
                                          <p:attrName>ppt_y</p:attrName>
                                        </p:attrNameLst>
                                      </p:cBhvr>
                                      <p:tavLst>
                                        <p:tav tm="0">
                                          <p:val>
                                            <p:strVal val="#ppt_y"/>
                                          </p:val>
                                        </p:tav>
                                        <p:tav tm="100000">
                                          <p:val>
                                            <p:strVal val="#ppt_y"/>
                                          </p:val>
                                        </p:tav>
                                      </p:tavLst>
                                    </p:anim>
                                  </p:childTnLst>
                                </p:cTn>
                              </p:par>
                              <p:par>
                                <p:cTn id="189" presetID="2" presetClass="entr" presetSubtype="4" fill="hold" grpId="2" nodeType="withEffect" nodePh="1">
                                  <p:stCondLst>
                                    <p:cond delay="0"/>
                                  </p:stCondLst>
                                  <p:endCondLst>
                                    <p:cond evt="begin" delay="0">
                                      <p:tn val="189"/>
                                    </p:cond>
                                  </p:endCondLst>
                                  <p:childTnLst>
                                    <p:set>
                                      <p:cBhvr>
                                        <p:cTn id="190" dur="1" fill="hold">
                                          <p:stCondLst>
                                            <p:cond delay="0"/>
                                          </p:stCondLst>
                                        </p:cTn>
                                        <p:tgtEl>
                                          <p:spTgt spid="117806"/>
                                        </p:tgtEl>
                                        <p:attrNameLst>
                                          <p:attrName>style.visibility</p:attrName>
                                        </p:attrNameLst>
                                      </p:cBhvr>
                                      <p:to>
                                        <p:strVal val="visible"/>
                                      </p:to>
                                    </p:set>
                                    <p:anim calcmode="lin" valueType="num">
                                      <p:cBhvr additive="base">
                                        <p:cTn id="191" dur="500" fill="hold"/>
                                        <p:tgtEl>
                                          <p:spTgt spid="117806"/>
                                        </p:tgtEl>
                                        <p:attrNameLst>
                                          <p:attrName>ppt_x</p:attrName>
                                        </p:attrNameLst>
                                      </p:cBhvr>
                                      <p:tavLst>
                                        <p:tav tm="0">
                                          <p:val>
                                            <p:strVal val="#ppt_x"/>
                                          </p:val>
                                        </p:tav>
                                        <p:tav tm="100000">
                                          <p:val>
                                            <p:strVal val="#ppt_x"/>
                                          </p:val>
                                        </p:tav>
                                      </p:tavLst>
                                    </p:anim>
                                    <p:anim calcmode="lin" valueType="num">
                                      <p:cBhvr additive="base">
                                        <p:cTn id="192" dur="500" fill="hold"/>
                                        <p:tgtEl>
                                          <p:spTgt spid="117806"/>
                                        </p:tgtEl>
                                        <p:attrNameLst>
                                          <p:attrName>ppt_y</p:attrName>
                                        </p:attrNameLst>
                                      </p:cBhvr>
                                      <p:tavLst>
                                        <p:tav tm="0">
                                          <p:val>
                                            <p:strVal val="1+#ppt_h/2"/>
                                          </p:val>
                                        </p:tav>
                                        <p:tav tm="100000">
                                          <p:val>
                                            <p:strVal val="#ppt_y"/>
                                          </p:val>
                                        </p:tav>
                                      </p:tavLst>
                                    </p:anim>
                                  </p:childTnLst>
                                </p:cTn>
                              </p:par>
                            </p:childTnLst>
                          </p:cTn>
                        </p:par>
                      </p:childTnLst>
                    </p:cTn>
                  </p:par>
                  <p:par>
                    <p:cTn id="193" fill="hold" nodeType="clickPar">
                      <p:stCondLst>
                        <p:cond delay="indefinite"/>
                      </p:stCondLst>
                      <p:childTnLst>
                        <p:par>
                          <p:cTn id="194" fill="hold" nodeType="withGroup">
                            <p:stCondLst>
                              <p:cond delay="0"/>
                            </p:stCondLst>
                            <p:childTnLst>
                              <p:par>
                                <p:cTn id="195" presetID="2" presetClass="entr" presetSubtype="2" fill="hold" grpId="0" nodeType="clickEffect">
                                  <p:stCondLst>
                                    <p:cond delay="0"/>
                                  </p:stCondLst>
                                  <p:childTnLst>
                                    <p:set>
                                      <p:cBhvr>
                                        <p:cTn id="196" dur="1" fill="hold">
                                          <p:stCondLst>
                                            <p:cond delay="0"/>
                                          </p:stCondLst>
                                        </p:cTn>
                                        <p:tgtEl>
                                          <p:spTgt spid="124941"/>
                                        </p:tgtEl>
                                        <p:attrNameLst>
                                          <p:attrName>style.visibility</p:attrName>
                                        </p:attrNameLst>
                                      </p:cBhvr>
                                      <p:to>
                                        <p:strVal val="visible"/>
                                      </p:to>
                                    </p:set>
                                    <p:anim calcmode="lin" valueType="num">
                                      <p:cBhvr additive="base">
                                        <p:cTn id="197" dur="500" fill="hold"/>
                                        <p:tgtEl>
                                          <p:spTgt spid="124941"/>
                                        </p:tgtEl>
                                        <p:attrNameLst>
                                          <p:attrName>ppt_x</p:attrName>
                                        </p:attrNameLst>
                                      </p:cBhvr>
                                      <p:tavLst>
                                        <p:tav tm="0">
                                          <p:val>
                                            <p:strVal val="1+#ppt_w/2"/>
                                          </p:val>
                                        </p:tav>
                                        <p:tav tm="100000">
                                          <p:val>
                                            <p:strVal val="#ppt_x"/>
                                          </p:val>
                                        </p:tav>
                                      </p:tavLst>
                                    </p:anim>
                                    <p:anim calcmode="lin" valueType="num">
                                      <p:cBhvr additive="base">
                                        <p:cTn id="198" dur="500" fill="hold"/>
                                        <p:tgtEl>
                                          <p:spTgt spid="124941"/>
                                        </p:tgtEl>
                                        <p:attrNameLst>
                                          <p:attrName>ppt_y</p:attrName>
                                        </p:attrNameLst>
                                      </p:cBhvr>
                                      <p:tavLst>
                                        <p:tav tm="0">
                                          <p:val>
                                            <p:strVal val="#ppt_y"/>
                                          </p:val>
                                        </p:tav>
                                        <p:tav tm="100000">
                                          <p:val>
                                            <p:strVal val="#ppt_y"/>
                                          </p:val>
                                        </p:tav>
                                      </p:tavLst>
                                    </p:anim>
                                  </p:childTnLst>
                                </p:cTn>
                              </p:par>
                              <p:par>
                                <p:cTn id="199" presetID="2" presetClass="entr" presetSubtype="8" fill="hold" grpId="0" nodeType="withEffect" nodePh="1">
                                  <p:stCondLst>
                                    <p:cond delay="0"/>
                                  </p:stCondLst>
                                  <p:endCondLst>
                                    <p:cond evt="begin" delay="0">
                                      <p:tn val="199"/>
                                    </p:cond>
                                  </p:endCondLst>
                                  <p:childTnLst>
                                    <p:set>
                                      <p:cBhvr>
                                        <p:cTn id="200" dur="1" fill="hold">
                                          <p:stCondLst>
                                            <p:cond delay="0"/>
                                          </p:stCondLst>
                                        </p:cTn>
                                        <p:tgtEl>
                                          <p:spTgt spid="117806"/>
                                        </p:tgtEl>
                                        <p:attrNameLst>
                                          <p:attrName>style.visibility</p:attrName>
                                        </p:attrNameLst>
                                      </p:cBhvr>
                                      <p:to>
                                        <p:strVal val="visible"/>
                                      </p:to>
                                    </p:set>
                                    <p:anim calcmode="lin" valueType="num">
                                      <p:cBhvr additive="base">
                                        <p:cTn id="201" dur="500" fill="hold"/>
                                        <p:tgtEl>
                                          <p:spTgt spid="117806"/>
                                        </p:tgtEl>
                                        <p:attrNameLst>
                                          <p:attrName>ppt_x</p:attrName>
                                        </p:attrNameLst>
                                      </p:cBhvr>
                                      <p:tavLst>
                                        <p:tav tm="0">
                                          <p:val>
                                            <p:strVal val="0-#ppt_w/2"/>
                                          </p:val>
                                        </p:tav>
                                        <p:tav tm="100000">
                                          <p:val>
                                            <p:strVal val="#ppt_x"/>
                                          </p:val>
                                        </p:tav>
                                      </p:tavLst>
                                    </p:anim>
                                    <p:anim calcmode="lin" valueType="num">
                                      <p:cBhvr additive="base">
                                        <p:cTn id="202" dur="500" fill="hold"/>
                                        <p:tgtEl>
                                          <p:spTgt spid="117806"/>
                                        </p:tgtEl>
                                        <p:attrNameLst>
                                          <p:attrName>ppt_y</p:attrName>
                                        </p:attrNameLst>
                                      </p:cBhvr>
                                      <p:tavLst>
                                        <p:tav tm="0">
                                          <p:val>
                                            <p:strVal val="#ppt_y"/>
                                          </p:val>
                                        </p:tav>
                                        <p:tav tm="100000">
                                          <p:val>
                                            <p:strVal val="#ppt_y"/>
                                          </p:val>
                                        </p:tav>
                                      </p:tavLst>
                                    </p:anim>
                                  </p:childTnLst>
                                </p:cTn>
                              </p:par>
                              <p:par>
                                <p:cTn id="203" presetID="2" presetClass="entr" presetSubtype="8" fill="hold" grpId="1" nodeType="withEffect" nodePh="1">
                                  <p:stCondLst>
                                    <p:cond delay="0"/>
                                  </p:stCondLst>
                                  <p:endCondLst>
                                    <p:cond evt="begin" delay="0">
                                      <p:tn val="203"/>
                                    </p:cond>
                                  </p:endCondLst>
                                  <p:childTnLst>
                                    <p:set>
                                      <p:cBhvr>
                                        <p:cTn id="204" dur="1" fill="hold">
                                          <p:stCondLst>
                                            <p:cond delay="0"/>
                                          </p:stCondLst>
                                        </p:cTn>
                                        <p:tgtEl>
                                          <p:spTgt spid="117806"/>
                                        </p:tgtEl>
                                        <p:attrNameLst>
                                          <p:attrName>style.visibility</p:attrName>
                                        </p:attrNameLst>
                                      </p:cBhvr>
                                      <p:to>
                                        <p:strVal val="visible"/>
                                      </p:to>
                                    </p:set>
                                    <p:anim calcmode="lin" valueType="num">
                                      <p:cBhvr additive="base">
                                        <p:cTn id="205" dur="500" fill="hold"/>
                                        <p:tgtEl>
                                          <p:spTgt spid="117806"/>
                                        </p:tgtEl>
                                        <p:attrNameLst>
                                          <p:attrName>ppt_x</p:attrName>
                                        </p:attrNameLst>
                                      </p:cBhvr>
                                      <p:tavLst>
                                        <p:tav tm="0">
                                          <p:val>
                                            <p:strVal val="0-#ppt_w/2"/>
                                          </p:val>
                                        </p:tav>
                                        <p:tav tm="100000">
                                          <p:val>
                                            <p:strVal val="#ppt_x"/>
                                          </p:val>
                                        </p:tav>
                                      </p:tavLst>
                                    </p:anim>
                                    <p:anim calcmode="lin" valueType="num">
                                      <p:cBhvr additive="base">
                                        <p:cTn id="206" dur="500" fill="hold"/>
                                        <p:tgtEl>
                                          <p:spTgt spid="11780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0" grpId="0" animBg="1"/>
      <p:bldP spid="124931" grpId="0" animBg="1"/>
      <p:bldP spid="124932" grpId="0" animBg="1"/>
      <p:bldP spid="124933" grpId="0" animBg="1"/>
      <p:bldP spid="124934" grpId="0" animBg="1"/>
      <p:bldP spid="124935" grpId="0" animBg="1"/>
      <p:bldP spid="124936" grpId="0" animBg="1"/>
      <p:bldP spid="124937" grpId="0" animBg="1"/>
      <p:bldP spid="124938" grpId="0" animBg="1"/>
      <p:bldP spid="124939" grpId="0" animBg="1"/>
      <p:bldP spid="124940" grpId="0" animBg="1"/>
      <p:bldP spid="124941" grpId="0" animBg="1"/>
      <p:bldP spid="124942" grpId="0" animBg="1"/>
      <p:bldP spid="124943" grpId="0" animBg="1"/>
      <p:bldP spid="124944" grpId="0" animBg="1"/>
      <p:bldP spid="124945" grpId="0" animBg="1"/>
      <p:bldP spid="117778" grpId="0" animBg="1"/>
      <p:bldP spid="124947" grpId="0" animBg="1"/>
      <p:bldP spid="124948" grpId="0" animBg="1"/>
      <p:bldP spid="124949" grpId="0" animBg="1"/>
      <p:bldP spid="124949" grpId="1" animBg="1"/>
      <p:bldP spid="124950" grpId="0" animBg="1"/>
      <p:bldP spid="117783" grpId="0" animBg="1"/>
      <p:bldP spid="117784" grpId="0" animBg="1"/>
      <p:bldP spid="117785" grpId="0" animBg="1"/>
      <p:bldP spid="117786" grpId="0" animBg="1"/>
      <p:bldP spid="117787" grpId="0" animBg="1"/>
      <p:bldP spid="117788" grpId="0" animBg="1"/>
      <p:bldP spid="117789" grpId="0" animBg="1"/>
      <p:bldP spid="117790" grpId="0" animBg="1"/>
      <p:bldP spid="124959" grpId="0"/>
      <p:bldP spid="124960" grpId="0" animBg="1"/>
      <p:bldP spid="124961" grpId="0" animBg="1"/>
      <p:bldP spid="117794" grpId="0" animBg="1"/>
      <p:bldP spid="117796" grpId="0" animBg="1"/>
      <p:bldP spid="117797" grpId="0" animBg="1"/>
      <p:bldP spid="124966" grpId="0" animBg="1"/>
      <p:bldP spid="117799" grpId="0" animBg="1"/>
      <p:bldP spid="117806" grpId="0"/>
      <p:bldP spid="117806" grpId="1"/>
      <p:bldP spid="117806" grpId="2"/>
      <p:bldP spid="117807" grpId="0" animBg="1"/>
      <p:bldP spid="11780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ext Box 2"/>
          <p:cNvSpPr txBox="1">
            <a:spLocks noChangeArrowheads="1"/>
          </p:cNvSpPr>
          <p:nvPr/>
        </p:nvSpPr>
        <p:spPr bwMode="auto">
          <a:xfrm>
            <a:off x="1524001" y="5373688"/>
            <a:ext cx="1692275" cy="59055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Expression of secondary anger</a:t>
            </a:r>
          </a:p>
        </p:txBody>
      </p:sp>
      <p:sp>
        <p:nvSpPr>
          <p:cNvPr id="103427" name="Text Box 3"/>
          <p:cNvSpPr txBox="1">
            <a:spLocks noChangeArrowheads="1"/>
          </p:cNvSpPr>
          <p:nvPr/>
        </p:nvSpPr>
        <p:spPr bwMode="auto">
          <a:xfrm>
            <a:off x="3863976" y="5084763"/>
            <a:ext cx="2354263" cy="10795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2060"/>
                </a:solidFill>
                <a:effectLst/>
                <a:uLnTx/>
                <a:uFillTx/>
                <a:latin typeface="Times New Roman" pitchFamily="18" charset="0"/>
                <a:ea typeface="+mn-ea"/>
                <a:cs typeface="+mn-cs"/>
              </a:rPr>
              <a:t>Expression of previously unexpressed emotion/ Disclosing idiosyncratic impact of EI</a:t>
            </a:r>
          </a:p>
        </p:txBody>
      </p:sp>
      <p:sp>
        <p:nvSpPr>
          <p:cNvPr id="103428" name="Text Box 4"/>
          <p:cNvSpPr txBox="1">
            <a:spLocks noChangeArrowheads="1"/>
          </p:cNvSpPr>
          <p:nvPr/>
        </p:nvSpPr>
        <p:spPr bwMode="auto">
          <a:xfrm>
            <a:off x="8183564" y="5373688"/>
            <a:ext cx="1584325" cy="338554"/>
          </a:xfrm>
          <a:prstGeom prst="rect">
            <a:avLst/>
          </a:prstGeom>
          <a:noFill/>
          <a:ln w="28575">
            <a:solidFill>
              <a:schemeClr val="tx1"/>
            </a:solidFill>
            <a:miter lim="800000"/>
            <a:headEnd/>
            <a:tailEnd/>
          </a:ln>
          <a:effectLst>
            <a:prstShdw prst="shdw13" dist="53882" dir="13500000">
              <a:schemeClr val="bg2">
                <a:alpha val="50000"/>
              </a:schemeClr>
            </a:prstShdw>
          </a:effectLst>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Times New Roman" pitchFamily="18" charset="0"/>
                <a:ea typeface="+mn-ea"/>
                <a:cs typeface="+mn-cs"/>
              </a:rPr>
              <a:t>Forgiveness</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429" name="Text Box 5"/>
          <p:cNvSpPr txBox="1">
            <a:spLocks noChangeArrowheads="1"/>
          </p:cNvSpPr>
          <p:nvPr/>
        </p:nvSpPr>
        <p:spPr bwMode="auto">
          <a:xfrm>
            <a:off x="6456363" y="5084763"/>
            <a:ext cx="1371600" cy="10795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Assuming respsblty for role in precpt. cdts of EI</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430" name="Text Box 6"/>
          <p:cNvSpPr txBox="1">
            <a:spLocks noChangeArrowheads="1"/>
          </p:cNvSpPr>
          <p:nvPr/>
        </p:nvSpPr>
        <p:spPr bwMode="auto">
          <a:xfrm>
            <a:off x="4114800" y="609600"/>
            <a:ext cx="1447800" cy="10795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Tolerance &amp; acceptance for expressed anger/ hurt</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431" name="Text Box 7"/>
          <p:cNvSpPr txBox="1">
            <a:spLocks noChangeArrowheads="1"/>
          </p:cNvSpPr>
          <p:nvPr/>
        </p:nvSpPr>
        <p:spPr bwMode="auto">
          <a:xfrm>
            <a:off x="2133600" y="533400"/>
            <a:ext cx="1493838" cy="10795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Non-defensive acceptance of responsibility for EI</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432" name="Text Box 8"/>
          <p:cNvSpPr txBox="1">
            <a:spLocks noChangeArrowheads="1"/>
          </p:cNvSpPr>
          <p:nvPr/>
        </p:nvSpPr>
        <p:spPr bwMode="auto">
          <a:xfrm>
            <a:off x="6019800" y="333376"/>
            <a:ext cx="1155700" cy="83502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2060"/>
                </a:solidFill>
                <a:effectLst/>
                <a:uLnTx/>
                <a:uFillTx/>
                <a:latin typeface="Times New Roman" pitchFamily="18" charset="0"/>
                <a:ea typeface="+mn-ea"/>
                <a:cs typeface="+mn-cs"/>
              </a:rPr>
              <a:t>Expression of shame OR pain</a:t>
            </a:r>
            <a:endParaRPr kumimoji="0" lang="en-US" sz="2400" b="1" i="0" u="none" strike="noStrike" kern="1200" cap="none" spc="0" normalizeH="0" baseline="0" noProof="0" dirty="0">
              <a:ln>
                <a:noFill/>
              </a:ln>
              <a:solidFill>
                <a:srgbClr val="002060"/>
              </a:solidFill>
              <a:effectLst/>
              <a:uLnTx/>
              <a:uFillTx/>
              <a:latin typeface="Times New Roman" pitchFamily="18" charset="0"/>
              <a:ea typeface="+mn-ea"/>
              <a:cs typeface="+mn-cs"/>
            </a:endParaRPr>
          </a:p>
        </p:txBody>
      </p:sp>
      <p:sp>
        <p:nvSpPr>
          <p:cNvPr id="103433" name="Text Box 9"/>
          <p:cNvSpPr txBox="1">
            <a:spLocks noChangeArrowheads="1"/>
          </p:cNvSpPr>
          <p:nvPr/>
        </p:nvSpPr>
        <p:spPr bwMode="auto">
          <a:xfrm>
            <a:off x="7824789" y="549275"/>
            <a:ext cx="1150937" cy="59055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Heart-felt apology </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434" name="Text Box 10"/>
          <p:cNvSpPr txBox="1">
            <a:spLocks noChangeArrowheads="1"/>
          </p:cNvSpPr>
          <p:nvPr/>
        </p:nvSpPr>
        <p:spPr bwMode="auto">
          <a:xfrm>
            <a:off x="3962400" y="2819401"/>
            <a:ext cx="1066800" cy="854075"/>
          </a:xfrm>
          <a:prstGeom prst="rect">
            <a:avLst/>
          </a:prstGeom>
          <a:noFill/>
          <a:ln w="2857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Shift in view of other</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435" name="Text Box 11"/>
          <p:cNvSpPr txBox="1">
            <a:spLocks noChangeArrowheads="1"/>
          </p:cNvSpPr>
          <p:nvPr/>
        </p:nvSpPr>
        <p:spPr bwMode="auto">
          <a:xfrm>
            <a:off x="5087938" y="2852739"/>
            <a:ext cx="1752600" cy="1247775"/>
          </a:xfrm>
          <a:prstGeom prst="rect">
            <a:avLst/>
          </a:prstGeom>
          <a:noFill/>
          <a:ln w="2857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Empathic Response to other </a:t>
            </a:r>
            <a:r>
              <a:rPr kumimoji="0" lang="en-US" sz="1400" b="0" i="1" u="none" strike="noStrike" kern="1200" cap="none" spc="0" normalizeH="0" baseline="0" noProof="0" dirty="0">
                <a:ln>
                  <a:noFill/>
                </a:ln>
                <a:solidFill>
                  <a:srgbClr val="000000"/>
                </a:solidFill>
                <a:effectLst/>
                <a:uLnTx/>
                <a:uFillTx/>
                <a:latin typeface="Times New Roman" pitchFamily="18" charset="0"/>
                <a:ea typeface="+mn-ea"/>
                <a:cs typeface="+mn-cs"/>
              </a:rPr>
              <a:t>= Non-defensive, non-attacking, accepting, affiliative     </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436" name="Text Box 12"/>
          <p:cNvSpPr txBox="1">
            <a:spLocks noChangeArrowheads="1"/>
          </p:cNvSpPr>
          <p:nvPr/>
        </p:nvSpPr>
        <p:spPr bwMode="auto">
          <a:xfrm>
            <a:off x="7104064" y="2781300"/>
            <a:ext cx="1728787" cy="338554"/>
          </a:xfrm>
          <a:prstGeom prst="rect">
            <a:avLst/>
          </a:prstGeom>
          <a:noFill/>
          <a:ln w="28575">
            <a:solidFill>
              <a:schemeClr val="tx1"/>
            </a:solidFill>
            <a:miter lim="800000"/>
            <a:headEnd/>
            <a:tailEnd/>
          </a:ln>
          <a:effectLst>
            <a:prstShdw prst="shdw13" dist="53882" dir="13500000">
              <a:schemeClr val="bg2">
                <a:alpha val="50000"/>
              </a:schemeClr>
            </a:prstShdw>
          </a:effectLst>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Times New Roman" pitchFamily="18" charset="0"/>
                <a:ea typeface="+mn-ea"/>
                <a:cs typeface="+mn-cs"/>
              </a:rPr>
              <a:t>Reconciliation     </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437" name="Text Box 13"/>
          <p:cNvSpPr txBox="1">
            <a:spLocks noChangeArrowheads="1"/>
          </p:cNvSpPr>
          <p:nvPr/>
        </p:nvSpPr>
        <p:spPr bwMode="auto">
          <a:xfrm>
            <a:off x="9067800" y="3141663"/>
            <a:ext cx="1600200" cy="2185214"/>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Char char="-"/>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 Discussion &amp; negotiation of current reltship stresses/ issues</a:t>
            </a:r>
          </a:p>
          <a:p>
            <a:pPr marL="0" marR="0" lvl="0" indent="0" algn="l" defTabSz="457200" rtl="0" eaLnBrk="1" fontAlgn="auto" latinLnBrk="0" hangingPunct="1">
              <a:lnSpc>
                <a:spcPct val="100000"/>
              </a:lnSpc>
              <a:spcBef>
                <a:spcPts val="0"/>
              </a:spcBef>
              <a:spcAft>
                <a:spcPts val="0"/>
              </a:spcAft>
              <a:buClrTx/>
              <a:buSzTx/>
              <a:buFontTx/>
              <a:buChar char="-"/>
              <a:tabLst/>
              <a:defRPr/>
            </a:pPr>
            <a:r>
              <a:rPr kumimoji="0" lang="en-US" sz="24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Restructuring the core cycle &amp; enacting new cycle</a:t>
            </a:r>
          </a:p>
        </p:txBody>
      </p:sp>
      <p:sp>
        <p:nvSpPr>
          <p:cNvPr id="103438" name="Text Box 14"/>
          <p:cNvSpPr txBox="1">
            <a:spLocks noChangeArrowheads="1"/>
          </p:cNvSpPr>
          <p:nvPr/>
        </p:nvSpPr>
        <p:spPr bwMode="auto">
          <a:xfrm>
            <a:off x="9067800" y="2781300"/>
            <a:ext cx="1600200" cy="369888"/>
          </a:xfrm>
          <a:prstGeom prst="rect">
            <a:avLst/>
          </a:prstGeom>
          <a:noFill/>
          <a:ln w="2857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Times New Roman" pitchFamily="18" charset="0"/>
                <a:ea typeface="+mn-ea"/>
                <a:cs typeface="+mn-cs"/>
              </a:rPr>
              <a:t>New Narrative</a:t>
            </a:r>
          </a:p>
        </p:txBody>
      </p:sp>
      <p:sp>
        <p:nvSpPr>
          <p:cNvPr id="103439" name="Text Box 15"/>
          <p:cNvSpPr txBox="1">
            <a:spLocks noChangeArrowheads="1"/>
          </p:cNvSpPr>
          <p:nvPr/>
        </p:nvSpPr>
        <p:spPr bwMode="auto">
          <a:xfrm>
            <a:off x="1524000" y="6248401"/>
            <a:ext cx="762000" cy="34607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Blame</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440" name="Text Box 16"/>
          <p:cNvSpPr txBox="1">
            <a:spLocks noChangeArrowheads="1"/>
          </p:cNvSpPr>
          <p:nvPr/>
        </p:nvSpPr>
        <p:spPr bwMode="auto">
          <a:xfrm>
            <a:off x="2438400" y="6248401"/>
            <a:ext cx="1143000" cy="34607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Complaint</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441" name="Text Box 17"/>
          <p:cNvSpPr txBox="1">
            <a:spLocks noChangeArrowheads="1"/>
          </p:cNvSpPr>
          <p:nvPr/>
        </p:nvSpPr>
        <p:spPr bwMode="auto">
          <a:xfrm>
            <a:off x="3962400" y="6511926"/>
            <a:ext cx="762000" cy="34607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Anger</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442" name="Text Box 18"/>
          <p:cNvSpPr txBox="1">
            <a:spLocks noChangeArrowheads="1"/>
          </p:cNvSpPr>
          <p:nvPr/>
        </p:nvSpPr>
        <p:spPr bwMode="auto">
          <a:xfrm>
            <a:off x="5375275" y="6511926"/>
            <a:ext cx="609600" cy="34607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Hurt</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443" name="Line 19"/>
          <p:cNvSpPr>
            <a:spLocks noChangeShapeType="1"/>
          </p:cNvSpPr>
          <p:nvPr/>
        </p:nvSpPr>
        <p:spPr bwMode="auto">
          <a:xfrm flipH="1">
            <a:off x="1919288" y="5943600"/>
            <a:ext cx="366712" cy="293688"/>
          </a:xfrm>
          <a:prstGeom prst="line">
            <a:avLst/>
          </a:prstGeom>
          <a:noFill/>
          <a:ln w="9525">
            <a:solidFill>
              <a:srgbClr val="CC3399"/>
            </a:solidFill>
            <a:prstDash val="dash"/>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44" name="Line 20"/>
          <p:cNvSpPr>
            <a:spLocks noChangeShapeType="1"/>
          </p:cNvSpPr>
          <p:nvPr/>
        </p:nvSpPr>
        <p:spPr bwMode="auto">
          <a:xfrm flipH="1">
            <a:off x="4343401" y="6165850"/>
            <a:ext cx="600075" cy="311150"/>
          </a:xfrm>
          <a:prstGeom prst="line">
            <a:avLst/>
          </a:prstGeom>
          <a:noFill/>
          <a:ln w="9525">
            <a:solidFill>
              <a:srgbClr val="CC3399"/>
            </a:solidFill>
            <a:prstDash val="dash"/>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45" name="Line 21"/>
          <p:cNvSpPr>
            <a:spLocks noChangeShapeType="1"/>
          </p:cNvSpPr>
          <p:nvPr/>
        </p:nvSpPr>
        <p:spPr bwMode="auto">
          <a:xfrm>
            <a:off x="5159375" y="6165850"/>
            <a:ext cx="533400" cy="304800"/>
          </a:xfrm>
          <a:prstGeom prst="line">
            <a:avLst/>
          </a:prstGeom>
          <a:noFill/>
          <a:ln w="9525">
            <a:solidFill>
              <a:srgbClr val="CC3399"/>
            </a:solidFill>
            <a:prstDash val="dash"/>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46" name="Line 22"/>
          <p:cNvSpPr>
            <a:spLocks noChangeShapeType="1"/>
          </p:cNvSpPr>
          <p:nvPr/>
        </p:nvSpPr>
        <p:spPr bwMode="auto">
          <a:xfrm>
            <a:off x="3657600" y="838200"/>
            <a:ext cx="457200" cy="0"/>
          </a:xfrm>
          <a:prstGeom prst="line">
            <a:avLst/>
          </a:prstGeom>
          <a:noFill/>
          <a:ln w="9525">
            <a:solidFill>
              <a:srgbClr val="D60093"/>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47" name="Line 23"/>
          <p:cNvSpPr>
            <a:spLocks noChangeShapeType="1"/>
          </p:cNvSpPr>
          <p:nvPr/>
        </p:nvSpPr>
        <p:spPr bwMode="auto">
          <a:xfrm flipV="1">
            <a:off x="5591175" y="836613"/>
            <a:ext cx="381000" cy="0"/>
          </a:xfrm>
          <a:prstGeom prst="line">
            <a:avLst/>
          </a:prstGeom>
          <a:noFill/>
          <a:ln w="9525">
            <a:solidFill>
              <a:srgbClr val="D60093"/>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48" name="Line 24"/>
          <p:cNvSpPr>
            <a:spLocks noChangeShapeType="1"/>
          </p:cNvSpPr>
          <p:nvPr/>
        </p:nvSpPr>
        <p:spPr bwMode="auto">
          <a:xfrm>
            <a:off x="7175500" y="836613"/>
            <a:ext cx="649288" cy="0"/>
          </a:xfrm>
          <a:prstGeom prst="line">
            <a:avLst/>
          </a:prstGeom>
          <a:noFill/>
          <a:ln w="9525">
            <a:solidFill>
              <a:srgbClr val="D60093"/>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49" name="Line 25"/>
          <p:cNvSpPr>
            <a:spLocks noChangeShapeType="1"/>
          </p:cNvSpPr>
          <p:nvPr/>
        </p:nvSpPr>
        <p:spPr bwMode="auto">
          <a:xfrm flipV="1">
            <a:off x="3216275" y="5589588"/>
            <a:ext cx="647700" cy="19050"/>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50" name="Line 26"/>
          <p:cNvSpPr>
            <a:spLocks noChangeShapeType="1"/>
          </p:cNvSpPr>
          <p:nvPr/>
        </p:nvSpPr>
        <p:spPr bwMode="auto">
          <a:xfrm flipH="1" flipV="1">
            <a:off x="4572000" y="3733801"/>
            <a:ext cx="444500" cy="1350963"/>
          </a:xfrm>
          <a:prstGeom prst="line">
            <a:avLst/>
          </a:prstGeom>
          <a:noFill/>
          <a:ln w="9525">
            <a:solidFill>
              <a:schemeClr val="accent2"/>
            </a:solidFill>
            <a:round/>
            <a:headEnd type="triangle" w="med" len="me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51" name="Line 27"/>
          <p:cNvSpPr>
            <a:spLocks noChangeShapeType="1"/>
          </p:cNvSpPr>
          <p:nvPr/>
        </p:nvSpPr>
        <p:spPr bwMode="auto">
          <a:xfrm flipV="1">
            <a:off x="5087939" y="4149725"/>
            <a:ext cx="720725" cy="927100"/>
          </a:xfrm>
          <a:prstGeom prst="line">
            <a:avLst/>
          </a:prstGeom>
          <a:noFill/>
          <a:ln w="9525">
            <a:solidFill>
              <a:schemeClr val="accent2"/>
            </a:solidFill>
            <a:round/>
            <a:headEnd type="triangle" w="med" len="me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52" name="Line 28"/>
          <p:cNvSpPr>
            <a:spLocks noChangeShapeType="1"/>
          </p:cNvSpPr>
          <p:nvPr/>
        </p:nvSpPr>
        <p:spPr bwMode="auto">
          <a:xfrm>
            <a:off x="6553200" y="1219200"/>
            <a:ext cx="0" cy="1676400"/>
          </a:xfrm>
          <a:prstGeom prst="line">
            <a:avLst/>
          </a:prstGeom>
          <a:noFill/>
          <a:ln w="9525">
            <a:solidFill>
              <a:srgbClr val="D60093"/>
            </a:solidFill>
            <a:round/>
            <a:headEnd type="triangle" w="med" len="me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53" name="Line 29"/>
          <p:cNvSpPr>
            <a:spLocks noChangeShapeType="1"/>
          </p:cNvSpPr>
          <p:nvPr/>
        </p:nvSpPr>
        <p:spPr bwMode="auto">
          <a:xfrm flipH="1">
            <a:off x="4367214" y="1219200"/>
            <a:ext cx="2109787" cy="1633538"/>
          </a:xfrm>
          <a:prstGeom prst="line">
            <a:avLst/>
          </a:prstGeom>
          <a:noFill/>
          <a:ln w="9525">
            <a:solidFill>
              <a:srgbClr val="D60093"/>
            </a:solidFill>
            <a:round/>
            <a:headEnd type="triangle" w="med" len="me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54" name="Line 30"/>
          <p:cNvSpPr>
            <a:spLocks noChangeShapeType="1"/>
          </p:cNvSpPr>
          <p:nvPr/>
        </p:nvSpPr>
        <p:spPr bwMode="auto">
          <a:xfrm flipV="1">
            <a:off x="8832850" y="2997200"/>
            <a:ext cx="215900"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55" name="Line 31"/>
          <p:cNvSpPr>
            <a:spLocks noChangeShapeType="1"/>
          </p:cNvSpPr>
          <p:nvPr/>
        </p:nvSpPr>
        <p:spPr bwMode="auto">
          <a:xfrm>
            <a:off x="8328025" y="1196975"/>
            <a:ext cx="0" cy="15113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56" name="Text Box 32"/>
          <p:cNvSpPr txBox="1">
            <a:spLocks noChangeArrowheads="1"/>
          </p:cNvSpPr>
          <p:nvPr/>
        </p:nvSpPr>
        <p:spPr bwMode="auto">
          <a:xfrm>
            <a:off x="1828800" y="3352800"/>
            <a:ext cx="1447800" cy="825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000000"/>
                </a:solidFill>
                <a:effectLst/>
                <a:uLnTx/>
                <a:uFillTx/>
                <a:latin typeface="Times New Roman" pitchFamily="18" charset="0"/>
                <a:ea typeface="+mn-ea"/>
                <a:cs typeface="+mn-cs"/>
              </a:rPr>
              <a:t>All in the context of EFT cycle work</a:t>
            </a:r>
            <a:endParaRPr kumimoji="0" lang="en-US" sz="2400" b="0" i="1"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457" name="Oval 33"/>
          <p:cNvSpPr>
            <a:spLocks noChangeArrowheads="1"/>
          </p:cNvSpPr>
          <p:nvPr/>
        </p:nvSpPr>
        <p:spPr bwMode="auto">
          <a:xfrm>
            <a:off x="1524000" y="3352800"/>
            <a:ext cx="1828800" cy="914400"/>
          </a:xfrm>
          <a:prstGeom prst="ellipse">
            <a:avLst/>
          </a:prstGeom>
          <a:noFill/>
          <a:ln w="9525">
            <a:solidFill>
              <a:schemeClr val="tx1"/>
            </a:solidFill>
            <a:prstDash val="dash"/>
            <a:round/>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103458" name="Line 34"/>
          <p:cNvSpPr>
            <a:spLocks noChangeShapeType="1"/>
          </p:cNvSpPr>
          <p:nvPr/>
        </p:nvSpPr>
        <p:spPr bwMode="auto">
          <a:xfrm>
            <a:off x="2362200" y="5943600"/>
            <a:ext cx="533400" cy="304800"/>
          </a:xfrm>
          <a:prstGeom prst="line">
            <a:avLst/>
          </a:prstGeom>
          <a:noFill/>
          <a:ln w="9525">
            <a:solidFill>
              <a:srgbClr val="CC3399"/>
            </a:solidFill>
            <a:prstDash val="dash"/>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59" name="Line 35"/>
          <p:cNvSpPr>
            <a:spLocks noChangeShapeType="1"/>
          </p:cNvSpPr>
          <p:nvPr/>
        </p:nvSpPr>
        <p:spPr bwMode="auto">
          <a:xfrm flipV="1">
            <a:off x="6240463" y="5589588"/>
            <a:ext cx="215900" cy="0"/>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60" name="Text Box 36"/>
          <p:cNvSpPr txBox="1">
            <a:spLocks noChangeArrowheads="1"/>
          </p:cNvSpPr>
          <p:nvPr/>
        </p:nvSpPr>
        <p:spPr bwMode="auto">
          <a:xfrm>
            <a:off x="6910388" y="0"/>
            <a:ext cx="3757612"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000" b="0" i="1" u="none" strike="noStrike" kern="1200" cap="none" spc="0" normalizeH="0" baseline="0" noProof="0" dirty="0">
                <a:ln>
                  <a:noFill/>
                </a:ln>
                <a:solidFill>
                  <a:srgbClr val="000000"/>
                </a:solidFill>
                <a:effectLst/>
                <a:uLnTx/>
                <a:uFillTx/>
                <a:latin typeface="Calibri" pitchFamily="34" charset="0"/>
                <a:ea typeface="+mn-ea"/>
                <a:cs typeface="+mn-cs"/>
              </a:rPr>
              <a:t>Injured on bottom; offender on top; relationship in the middle</a:t>
            </a:r>
            <a:r>
              <a:rPr kumimoji="0" lang="en-US" sz="1200" b="0" i="0" u="none" strike="noStrike" kern="1200" cap="none" spc="0" normalizeH="0" baseline="0" noProof="0" dirty="0">
                <a:ln>
                  <a:noFill/>
                </a:ln>
                <a:solidFill>
                  <a:srgbClr val="000000"/>
                </a:solidFill>
                <a:effectLst/>
                <a:uLnTx/>
                <a:uFillTx/>
                <a:latin typeface="Calibri" pitchFamily="34" charset="0"/>
                <a:ea typeface="+mn-ea"/>
                <a:cs typeface="+mn-cs"/>
              </a:rPr>
              <a:t> </a:t>
            </a:r>
            <a:endParaRPr kumimoji="0" lang="en-CA" sz="1200" b="0"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103461" name="Text Box 37"/>
          <p:cNvSpPr txBox="1">
            <a:spLocks noChangeArrowheads="1"/>
          </p:cNvSpPr>
          <p:nvPr/>
        </p:nvSpPr>
        <p:spPr bwMode="auto">
          <a:xfrm>
            <a:off x="9264650" y="404814"/>
            <a:ext cx="1143000" cy="835025"/>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Acceptance relief  or contrite</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462" name="Line 38"/>
          <p:cNvSpPr>
            <a:spLocks noChangeShapeType="1"/>
          </p:cNvSpPr>
          <p:nvPr/>
        </p:nvSpPr>
        <p:spPr bwMode="auto">
          <a:xfrm flipV="1">
            <a:off x="8975726" y="836613"/>
            <a:ext cx="288925" cy="0"/>
          </a:xfrm>
          <a:prstGeom prst="line">
            <a:avLst/>
          </a:prstGeom>
          <a:noFill/>
          <a:ln w="9525">
            <a:solidFill>
              <a:srgbClr val="D60093"/>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63" name="Line 39"/>
          <p:cNvSpPr>
            <a:spLocks noChangeShapeType="1"/>
          </p:cNvSpPr>
          <p:nvPr/>
        </p:nvSpPr>
        <p:spPr bwMode="auto">
          <a:xfrm flipV="1">
            <a:off x="5638800" y="838200"/>
            <a:ext cx="381000" cy="0"/>
          </a:xfrm>
          <a:prstGeom prst="line">
            <a:avLst/>
          </a:prstGeom>
          <a:noFill/>
          <a:ln w="9525">
            <a:solidFill>
              <a:srgbClr val="D60093"/>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64" name="Line 40"/>
          <p:cNvSpPr>
            <a:spLocks noChangeShapeType="1"/>
          </p:cNvSpPr>
          <p:nvPr/>
        </p:nvSpPr>
        <p:spPr bwMode="auto">
          <a:xfrm flipH="1" flipV="1">
            <a:off x="7248526" y="981075"/>
            <a:ext cx="504825" cy="0"/>
          </a:xfrm>
          <a:prstGeom prst="line">
            <a:avLst/>
          </a:prstGeom>
          <a:noFill/>
          <a:ln w="9525">
            <a:solidFill>
              <a:srgbClr val="D60093"/>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65" name="Text Box 41"/>
          <p:cNvSpPr txBox="1">
            <a:spLocks noChangeArrowheads="1"/>
          </p:cNvSpPr>
          <p:nvPr/>
        </p:nvSpPr>
        <p:spPr bwMode="auto">
          <a:xfrm>
            <a:off x="2927350" y="5661025"/>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Arial Unicode MS" pitchFamily="34" charset="-128"/>
                <a:ea typeface="+mn-ea"/>
                <a:cs typeface="+mn-cs"/>
              </a:rPr>
              <a:t>1A</a:t>
            </a:r>
          </a:p>
        </p:txBody>
      </p:sp>
      <p:sp>
        <p:nvSpPr>
          <p:cNvPr id="103466" name="Text Box 42"/>
          <p:cNvSpPr txBox="1">
            <a:spLocks noChangeArrowheads="1"/>
          </p:cNvSpPr>
          <p:nvPr/>
        </p:nvSpPr>
        <p:spPr bwMode="auto">
          <a:xfrm>
            <a:off x="5880100" y="5949950"/>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rPr>
              <a:t>2A</a:t>
            </a:r>
          </a:p>
        </p:txBody>
      </p:sp>
      <p:sp>
        <p:nvSpPr>
          <p:cNvPr id="103467" name="Text Box 43"/>
          <p:cNvSpPr txBox="1">
            <a:spLocks noChangeArrowheads="1"/>
          </p:cNvSpPr>
          <p:nvPr/>
        </p:nvSpPr>
        <p:spPr bwMode="auto">
          <a:xfrm>
            <a:off x="4648200" y="2819400"/>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rPr>
              <a:t>2C</a:t>
            </a:r>
          </a:p>
        </p:txBody>
      </p:sp>
      <p:sp>
        <p:nvSpPr>
          <p:cNvPr id="103468" name="Text Box 44"/>
          <p:cNvSpPr txBox="1">
            <a:spLocks noChangeArrowheads="1"/>
          </p:cNvSpPr>
          <p:nvPr/>
        </p:nvSpPr>
        <p:spPr bwMode="auto">
          <a:xfrm>
            <a:off x="6527800" y="2852739"/>
            <a:ext cx="647700"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rPr>
              <a:t>3C</a:t>
            </a:r>
          </a:p>
        </p:txBody>
      </p:sp>
      <p:sp>
        <p:nvSpPr>
          <p:cNvPr id="103469" name="Text Box 45"/>
          <p:cNvSpPr txBox="1">
            <a:spLocks noChangeArrowheads="1"/>
          </p:cNvSpPr>
          <p:nvPr/>
        </p:nvSpPr>
        <p:spPr bwMode="auto">
          <a:xfrm>
            <a:off x="7535863" y="5949950"/>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rPr>
              <a:t>3A</a:t>
            </a:r>
          </a:p>
        </p:txBody>
      </p:sp>
      <p:sp>
        <p:nvSpPr>
          <p:cNvPr id="103470" name="Text Box 46"/>
          <p:cNvSpPr txBox="1">
            <a:spLocks noChangeArrowheads="1"/>
          </p:cNvSpPr>
          <p:nvPr/>
        </p:nvSpPr>
        <p:spPr bwMode="auto">
          <a:xfrm>
            <a:off x="9409113" y="5445125"/>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rPr>
              <a:t>4A</a:t>
            </a:r>
          </a:p>
        </p:txBody>
      </p:sp>
      <p:sp>
        <p:nvSpPr>
          <p:cNvPr id="103471" name="Text Box 47"/>
          <p:cNvSpPr txBox="1">
            <a:spLocks noChangeArrowheads="1"/>
          </p:cNvSpPr>
          <p:nvPr/>
        </p:nvSpPr>
        <p:spPr bwMode="auto">
          <a:xfrm>
            <a:off x="8543925" y="2708275"/>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rPr>
              <a:t>4C</a:t>
            </a:r>
          </a:p>
        </p:txBody>
      </p:sp>
      <p:sp>
        <p:nvSpPr>
          <p:cNvPr id="103472" name="Line 48"/>
          <p:cNvSpPr>
            <a:spLocks noChangeShapeType="1"/>
          </p:cNvSpPr>
          <p:nvPr/>
        </p:nvSpPr>
        <p:spPr bwMode="auto">
          <a:xfrm flipV="1">
            <a:off x="7824789" y="5589588"/>
            <a:ext cx="287337" cy="0"/>
          </a:xfrm>
          <a:prstGeom prst="line">
            <a:avLst/>
          </a:prstGeom>
          <a:noFill/>
          <a:ln w="9525">
            <a:solidFill>
              <a:schemeClr val="accent2"/>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73" name="Line 49"/>
          <p:cNvSpPr>
            <a:spLocks noChangeShapeType="1"/>
          </p:cNvSpPr>
          <p:nvPr/>
        </p:nvSpPr>
        <p:spPr bwMode="auto">
          <a:xfrm flipH="1" flipV="1">
            <a:off x="8616950" y="3141664"/>
            <a:ext cx="0" cy="2160587"/>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03474" name="Text Box 50"/>
          <p:cNvSpPr txBox="1">
            <a:spLocks noChangeArrowheads="1"/>
          </p:cNvSpPr>
          <p:nvPr/>
        </p:nvSpPr>
        <p:spPr bwMode="auto">
          <a:xfrm>
            <a:off x="10344150" y="2708275"/>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rPr>
              <a:t>5C</a:t>
            </a:r>
          </a:p>
        </p:txBody>
      </p:sp>
      <p:sp>
        <p:nvSpPr>
          <p:cNvPr id="103475" name="Text Box 51"/>
          <p:cNvSpPr txBox="1">
            <a:spLocks noChangeArrowheads="1"/>
          </p:cNvSpPr>
          <p:nvPr/>
        </p:nvSpPr>
        <p:spPr bwMode="auto">
          <a:xfrm>
            <a:off x="10128250" y="981075"/>
            <a:ext cx="53975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rPr>
              <a:t>5B</a:t>
            </a:r>
          </a:p>
        </p:txBody>
      </p:sp>
      <p:sp>
        <p:nvSpPr>
          <p:cNvPr id="103476" name="Text Box 52"/>
          <p:cNvSpPr txBox="1">
            <a:spLocks noChangeArrowheads="1"/>
          </p:cNvSpPr>
          <p:nvPr/>
        </p:nvSpPr>
        <p:spPr bwMode="auto">
          <a:xfrm>
            <a:off x="8688388" y="908050"/>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rPr>
              <a:t>4B</a:t>
            </a:r>
          </a:p>
        </p:txBody>
      </p:sp>
      <p:sp>
        <p:nvSpPr>
          <p:cNvPr id="103477" name="Text Box 53"/>
          <p:cNvSpPr txBox="1">
            <a:spLocks noChangeArrowheads="1"/>
          </p:cNvSpPr>
          <p:nvPr/>
        </p:nvSpPr>
        <p:spPr bwMode="auto">
          <a:xfrm>
            <a:off x="6816725" y="908050"/>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rPr>
              <a:t>3B</a:t>
            </a:r>
          </a:p>
        </p:txBody>
      </p:sp>
      <p:sp>
        <p:nvSpPr>
          <p:cNvPr id="103478" name="Text Box 54"/>
          <p:cNvSpPr txBox="1">
            <a:spLocks noChangeArrowheads="1"/>
          </p:cNvSpPr>
          <p:nvPr/>
        </p:nvSpPr>
        <p:spPr bwMode="auto">
          <a:xfrm>
            <a:off x="5257800" y="1447800"/>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rPr>
              <a:t>2B</a:t>
            </a:r>
          </a:p>
        </p:txBody>
      </p:sp>
      <p:sp>
        <p:nvSpPr>
          <p:cNvPr id="103479" name="Text Box 55"/>
          <p:cNvSpPr txBox="1">
            <a:spLocks noChangeArrowheads="1"/>
          </p:cNvSpPr>
          <p:nvPr/>
        </p:nvSpPr>
        <p:spPr bwMode="auto">
          <a:xfrm>
            <a:off x="3276600" y="1371600"/>
            <a:ext cx="647700" cy="274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200" b="1" i="0" u="none" strike="noStrike" kern="1200" cap="none" spc="0" normalizeH="0" baseline="0" noProof="0" dirty="0">
                <a:ln>
                  <a:noFill/>
                </a:ln>
                <a:solidFill>
                  <a:srgbClr val="000000"/>
                </a:solidFill>
                <a:effectLst/>
                <a:uLnTx/>
                <a:uFillTx/>
                <a:latin typeface="Calibri" pitchFamily="34" charset="0"/>
                <a:ea typeface="+mn-ea"/>
                <a:cs typeface="+mn-cs"/>
              </a:rPr>
              <a:t>1B</a:t>
            </a:r>
          </a:p>
        </p:txBody>
      </p:sp>
      <p:sp>
        <p:nvSpPr>
          <p:cNvPr id="178232" name="Text Box 56"/>
          <p:cNvSpPr txBox="1">
            <a:spLocks noChangeArrowheads="1"/>
          </p:cNvSpPr>
          <p:nvPr/>
        </p:nvSpPr>
        <p:spPr bwMode="auto">
          <a:xfrm>
            <a:off x="1752600" y="1752600"/>
            <a:ext cx="2057400" cy="1568450"/>
          </a:xfrm>
          <a:prstGeom prst="rect">
            <a:avLst/>
          </a:prstGeom>
          <a:solidFill>
            <a:srgbClr val="D0EAEC"/>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Deflecting respon- sibility for EI by: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 pressuring partner to ‘get over it’ 	    - competition of who is more hurt</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78233" name="Text Box 57"/>
          <p:cNvSpPr txBox="1">
            <a:spLocks noChangeArrowheads="1"/>
          </p:cNvSpPr>
          <p:nvPr/>
        </p:nvSpPr>
        <p:spPr bwMode="auto">
          <a:xfrm>
            <a:off x="5486400" y="4572001"/>
            <a:ext cx="1905000" cy="346075"/>
          </a:xfrm>
          <a:prstGeom prst="rect">
            <a:avLst/>
          </a:prstGeom>
          <a:solidFill>
            <a:srgbClr val="D0EAEC"/>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Blame &amp; Contempt</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78234" name="Text Box 58"/>
          <p:cNvSpPr txBox="1">
            <a:spLocks noChangeArrowheads="1"/>
          </p:cNvSpPr>
          <p:nvPr/>
        </p:nvSpPr>
        <p:spPr bwMode="auto">
          <a:xfrm>
            <a:off x="6705600" y="1524001"/>
            <a:ext cx="1371600" cy="346075"/>
          </a:xfrm>
          <a:prstGeom prst="rect">
            <a:avLst/>
          </a:prstGeom>
          <a:solidFill>
            <a:srgbClr val="D0EAEC"/>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Hopelessness</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78235" name="Text Box 59"/>
          <p:cNvSpPr txBox="1">
            <a:spLocks noChangeArrowheads="1"/>
          </p:cNvSpPr>
          <p:nvPr/>
        </p:nvSpPr>
        <p:spPr bwMode="auto">
          <a:xfrm>
            <a:off x="4267200" y="2590801"/>
            <a:ext cx="1828800" cy="1323975"/>
          </a:xfrm>
          <a:prstGeom prst="rect">
            <a:avLst/>
          </a:prstGeom>
          <a:solidFill>
            <a:srgbClr val="D0EAEC"/>
          </a:solidFill>
          <a:ln w="9525">
            <a:solidFill>
              <a:schemeClr val="tx1"/>
            </a:solidFill>
            <a:miter lim="800000"/>
            <a:headEnd/>
            <a:tailEnd/>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Times New Roman" pitchFamily="18" charset="0"/>
                <a:ea typeface="+mn-ea"/>
                <a:cs typeface="+mn-cs"/>
              </a:rPr>
              <a:t>Power imbalance = no listening, no empathy; inability to recognize subject -ivity of other</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
        <p:nvSpPr>
          <p:cNvPr id="103484" name="Text Box 60"/>
          <p:cNvSpPr txBox="1">
            <a:spLocks noChangeArrowheads="1"/>
          </p:cNvSpPr>
          <p:nvPr/>
        </p:nvSpPr>
        <p:spPr bwMode="auto">
          <a:xfrm>
            <a:off x="1524000" y="1"/>
            <a:ext cx="485775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2400" b="0" i="0" u="sng" strike="noStrike" kern="1200" cap="none" spc="0" normalizeH="0" baseline="0" noProof="0" dirty="0">
                <a:ln>
                  <a:noFill/>
                </a:ln>
                <a:solidFill>
                  <a:srgbClr val="000000"/>
                </a:solidFill>
                <a:effectLst/>
                <a:uLnTx/>
                <a:uFillTx/>
                <a:latin typeface="Calibri" pitchFamily="34" charset="0"/>
                <a:ea typeface="+mn-ea"/>
                <a:cs typeface="+mn-cs"/>
              </a:rPr>
              <a:t>Model of Unsuccessful Resolution</a:t>
            </a:r>
            <a:endParaRPr kumimoji="0" lang="en-CA" sz="2400" b="0" i="0" u="sng"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2" name="Slide Number Placeholder 1"/>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21</a:t>
            </a:fld>
            <a:endParaRPr kumimoji="0" lang="en-US" sz="1100" b="0" i="0" u="none" strike="noStrike" kern="1200" cap="none" spc="0" normalizeH="0" baseline="0" noProof="0" dirty="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427457391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8232"/>
                                        </p:tgtEl>
                                        <p:attrNameLst>
                                          <p:attrName>style.visibility</p:attrName>
                                        </p:attrNameLst>
                                      </p:cBhvr>
                                      <p:to>
                                        <p:strVal val="visible"/>
                                      </p:to>
                                    </p:set>
                                    <p:anim calcmode="lin" valueType="num">
                                      <p:cBhvr additive="base">
                                        <p:cTn id="7" dur="500" fill="hold"/>
                                        <p:tgtEl>
                                          <p:spTgt spid="178232"/>
                                        </p:tgtEl>
                                        <p:attrNameLst>
                                          <p:attrName>ppt_x</p:attrName>
                                        </p:attrNameLst>
                                      </p:cBhvr>
                                      <p:tavLst>
                                        <p:tav tm="0">
                                          <p:val>
                                            <p:strVal val="0-#ppt_w/2"/>
                                          </p:val>
                                        </p:tav>
                                        <p:tav tm="100000">
                                          <p:val>
                                            <p:strVal val="#ppt_x"/>
                                          </p:val>
                                        </p:tav>
                                      </p:tavLst>
                                    </p:anim>
                                    <p:anim calcmode="lin" valueType="num">
                                      <p:cBhvr additive="base">
                                        <p:cTn id="8" dur="500" fill="hold"/>
                                        <p:tgtEl>
                                          <p:spTgt spid="17823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8233"/>
                                        </p:tgtEl>
                                        <p:attrNameLst>
                                          <p:attrName>style.visibility</p:attrName>
                                        </p:attrNameLst>
                                      </p:cBhvr>
                                      <p:to>
                                        <p:strVal val="visible"/>
                                      </p:to>
                                    </p:set>
                                    <p:anim calcmode="lin" valueType="num">
                                      <p:cBhvr additive="base">
                                        <p:cTn id="13" dur="500" fill="hold"/>
                                        <p:tgtEl>
                                          <p:spTgt spid="178233"/>
                                        </p:tgtEl>
                                        <p:attrNameLst>
                                          <p:attrName>ppt_x</p:attrName>
                                        </p:attrNameLst>
                                      </p:cBhvr>
                                      <p:tavLst>
                                        <p:tav tm="0">
                                          <p:val>
                                            <p:strVal val="0-#ppt_w/2"/>
                                          </p:val>
                                        </p:tav>
                                        <p:tav tm="100000">
                                          <p:val>
                                            <p:strVal val="#ppt_x"/>
                                          </p:val>
                                        </p:tav>
                                      </p:tavLst>
                                    </p:anim>
                                    <p:anim calcmode="lin" valueType="num">
                                      <p:cBhvr additive="base">
                                        <p:cTn id="14" dur="500" fill="hold"/>
                                        <p:tgtEl>
                                          <p:spTgt spid="17823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78234"/>
                                        </p:tgtEl>
                                        <p:attrNameLst>
                                          <p:attrName>style.visibility</p:attrName>
                                        </p:attrNameLst>
                                      </p:cBhvr>
                                      <p:to>
                                        <p:strVal val="visible"/>
                                      </p:to>
                                    </p:set>
                                    <p:anim calcmode="lin" valueType="num">
                                      <p:cBhvr additive="base">
                                        <p:cTn id="19" dur="500" fill="hold"/>
                                        <p:tgtEl>
                                          <p:spTgt spid="178234"/>
                                        </p:tgtEl>
                                        <p:attrNameLst>
                                          <p:attrName>ppt_x</p:attrName>
                                        </p:attrNameLst>
                                      </p:cBhvr>
                                      <p:tavLst>
                                        <p:tav tm="0">
                                          <p:val>
                                            <p:strVal val="0-#ppt_w/2"/>
                                          </p:val>
                                        </p:tav>
                                        <p:tav tm="100000">
                                          <p:val>
                                            <p:strVal val="#ppt_x"/>
                                          </p:val>
                                        </p:tav>
                                      </p:tavLst>
                                    </p:anim>
                                    <p:anim calcmode="lin" valueType="num">
                                      <p:cBhvr additive="base">
                                        <p:cTn id="20" dur="500" fill="hold"/>
                                        <p:tgtEl>
                                          <p:spTgt spid="178234"/>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78235"/>
                                        </p:tgtEl>
                                        <p:attrNameLst>
                                          <p:attrName>style.visibility</p:attrName>
                                        </p:attrNameLst>
                                      </p:cBhvr>
                                      <p:to>
                                        <p:strVal val="visible"/>
                                      </p:to>
                                    </p:set>
                                    <p:anim calcmode="lin" valueType="num">
                                      <p:cBhvr additive="base">
                                        <p:cTn id="25" dur="500" fill="hold"/>
                                        <p:tgtEl>
                                          <p:spTgt spid="178235"/>
                                        </p:tgtEl>
                                        <p:attrNameLst>
                                          <p:attrName>ppt_x</p:attrName>
                                        </p:attrNameLst>
                                      </p:cBhvr>
                                      <p:tavLst>
                                        <p:tav tm="0">
                                          <p:val>
                                            <p:strVal val="0-#ppt_w/2"/>
                                          </p:val>
                                        </p:tav>
                                        <p:tav tm="100000">
                                          <p:val>
                                            <p:strVal val="#ppt_x"/>
                                          </p:val>
                                        </p:tav>
                                      </p:tavLst>
                                    </p:anim>
                                    <p:anim calcmode="lin" valueType="num">
                                      <p:cBhvr additive="base">
                                        <p:cTn id="26" dur="500" fill="hold"/>
                                        <p:tgtEl>
                                          <p:spTgt spid="17823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232" grpId="0" animBg="1" autoUpdateAnimBg="0"/>
      <p:bldP spid="178233" grpId="0" animBg="1" autoUpdateAnimBg="0"/>
      <p:bldP spid="178234" grpId="0" animBg="1" autoUpdateAnimBg="0"/>
      <p:bldP spid="178235" grpId="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1400" y="486833"/>
            <a:ext cx="4948238" cy="705380"/>
          </a:xfrm>
        </p:spPr>
        <p:txBody>
          <a:bodyPr>
            <a:normAutofit fontScale="90000"/>
          </a:bodyPr>
          <a:lstStyle/>
          <a:p>
            <a:r>
              <a:rPr lang="en-US" dirty="0"/>
              <a:t>Forgiveness Couple (AFTEr the AFFAir</a:t>
            </a:r>
            <a:r>
              <a:rPr lang="en-US" dirty="0">
                <a:solidFill>
                  <a:schemeClr val="tx1"/>
                </a:solidFill>
              </a:rPr>
              <a:t>) </a:t>
            </a:r>
          </a:p>
        </p:txBody>
      </p:sp>
      <p:sp>
        <p:nvSpPr>
          <p:cNvPr id="3" name="Content Placeholder 2"/>
          <p:cNvSpPr>
            <a:spLocks noGrp="1"/>
          </p:cNvSpPr>
          <p:nvPr>
            <p:ph idx="1"/>
          </p:nvPr>
        </p:nvSpPr>
        <p:spPr>
          <a:xfrm>
            <a:off x="1763608" y="1982569"/>
            <a:ext cx="8447193" cy="3646707"/>
          </a:xfrm>
        </p:spPr>
        <p:txBody>
          <a:bodyPr>
            <a:noAutofit/>
          </a:bodyPr>
          <a:lstStyle/>
          <a:p>
            <a:pPr>
              <a:lnSpc>
                <a:spcPct val="110000"/>
              </a:lnSpc>
            </a:pPr>
            <a:r>
              <a:rPr lang="en-US" sz="2600" dirty="0">
                <a:latin typeface="Times New Roman"/>
                <a:cs typeface="Times New Roman"/>
              </a:rPr>
              <a:t>He had an affair 4 years ago, when she was pregnant. </a:t>
            </a:r>
          </a:p>
          <a:p>
            <a:pPr>
              <a:lnSpc>
                <a:spcPct val="110000"/>
              </a:lnSpc>
            </a:pPr>
            <a:r>
              <a:rPr lang="en-US" sz="2600" dirty="0">
                <a:latin typeface="Times New Roman"/>
                <a:cs typeface="Times New Roman"/>
              </a:rPr>
              <a:t>She feels very betrayed and ensnared. She feels the choice was taken away from her as to whether to stay in the relationship because she was pregnant. </a:t>
            </a:r>
          </a:p>
          <a:p>
            <a:pPr>
              <a:lnSpc>
                <a:spcPct val="110000"/>
              </a:lnSpc>
            </a:pPr>
            <a:r>
              <a:rPr lang="en-US" sz="2600" dirty="0">
                <a:latin typeface="Times New Roman"/>
                <a:cs typeface="Times New Roman"/>
              </a:rPr>
              <a:t>She had been in two other couples therapies where the therapist told her not to talk about her anger. </a:t>
            </a:r>
          </a:p>
          <a:p>
            <a:pPr>
              <a:lnSpc>
                <a:spcPct val="110000"/>
              </a:lnSpc>
            </a:pPr>
            <a:r>
              <a:rPr lang="en-US" sz="2600" dirty="0">
                <a:latin typeface="Times New Roman"/>
                <a:cs typeface="Times New Roman"/>
              </a:rPr>
              <a:t>She is angry and critical and he is very defensive. </a:t>
            </a:r>
          </a:p>
          <a:p>
            <a:pPr>
              <a:lnSpc>
                <a:spcPct val="110000"/>
              </a:lnSpc>
            </a:pPr>
            <a:r>
              <a:rPr lang="en-US" sz="2600" dirty="0">
                <a:latin typeface="Times New Roman"/>
                <a:cs typeface="Times New Roman"/>
              </a:rPr>
              <a:t>He is also somewhat withdrawn and detached. </a:t>
            </a:r>
          </a:p>
        </p:txBody>
      </p:sp>
      <p:sp>
        <p:nvSpPr>
          <p:cNvPr id="4" name="Slide Number Placeholder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22</a:t>
            </a:fld>
            <a:endParaRPr kumimoji="0" lang="en-US" sz="1100" b="0" i="0" u="none" strike="noStrike" kern="1200" cap="none" spc="0" normalizeH="0" baseline="0" noProof="0" dirty="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967538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dirty="0"/>
              <a:t>Reframing Cycle in terms of Affair (initial cycle)</a:t>
            </a:r>
          </a:p>
        </p:txBody>
      </p:sp>
      <p:sp>
        <p:nvSpPr>
          <p:cNvPr id="7" name="Text Placeholder 6"/>
          <p:cNvSpPr>
            <a:spLocks noGrp="1"/>
          </p:cNvSpPr>
          <p:nvPr>
            <p:ph type="body" idx="1"/>
          </p:nvPr>
        </p:nvSpPr>
        <p:spPr/>
        <p:txBody>
          <a:bodyPr/>
          <a:lstStyle/>
          <a:p>
            <a:r>
              <a:rPr lang="en-US" sz="2800" dirty="0"/>
              <a:t>Woman</a:t>
            </a:r>
          </a:p>
        </p:txBody>
      </p:sp>
      <p:sp>
        <p:nvSpPr>
          <p:cNvPr id="5" name="Content Placeholder 4"/>
          <p:cNvSpPr>
            <a:spLocks noGrp="1"/>
          </p:cNvSpPr>
          <p:nvPr>
            <p:ph sz="half" idx="2"/>
          </p:nvPr>
        </p:nvSpPr>
        <p:spPr/>
        <p:txBody>
          <a:bodyPr/>
          <a:lstStyle/>
          <a:p>
            <a:endParaRPr lang="en-US" dirty="0"/>
          </a:p>
          <a:p>
            <a:endParaRPr lang="en-US" dirty="0"/>
          </a:p>
        </p:txBody>
      </p:sp>
      <p:sp>
        <p:nvSpPr>
          <p:cNvPr id="8" name="Text Placeholder 7"/>
          <p:cNvSpPr>
            <a:spLocks noGrp="1"/>
          </p:cNvSpPr>
          <p:nvPr>
            <p:ph type="body" sz="quarter" idx="3"/>
          </p:nvPr>
        </p:nvSpPr>
        <p:spPr/>
        <p:txBody>
          <a:bodyPr/>
          <a:lstStyle/>
          <a:p>
            <a:r>
              <a:rPr lang="en-US" sz="2800" dirty="0"/>
              <a:t>Man</a:t>
            </a:r>
          </a:p>
        </p:txBody>
      </p:sp>
      <p:sp>
        <p:nvSpPr>
          <p:cNvPr id="9" name="Content Placeholder 8"/>
          <p:cNvSpPr>
            <a:spLocks noGrp="1"/>
          </p:cNvSpPr>
          <p:nvPr>
            <p:ph sz="quarter" idx="4"/>
          </p:nvPr>
        </p:nvSpPr>
        <p:spPr/>
        <p:txBody>
          <a:bodyPr/>
          <a:lstStyle/>
          <a:p>
            <a:pPr>
              <a:buNone/>
            </a:pPr>
            <a:r>
              <a:rPr lang="en-US" sz="1800" u="sng" dirty="0">
                <a:solidFill>
                  <a:srgbClr val="000000"/>
                </a:solidFill>
              </a:rPr>
              <a:t>Secondary</a:t>
            </a:r>
            <a:r>
              <a:rPr lang="en-US" sz="1800" dirty="0">
                <a:solidFill>
                  <a:srgbClr val="000000"/>
                </a:solidFill>
              </a:rPr>
              <a:t>: Scolded and defensive: “Good boy response”</a:t>
            </a:r>
          </a:p>
          <a:p>
            <a:pPr>
              <a:buNone/>
            </a:pPr>
            <a:endParaRPr lang="en-US" sz="1800" dirty="0">
              <a:solidFill>
                <a:srgbClr val="000000"/>
              </a:solidFill>
            </a:endParaRPr>
          </a:p>
          <a:p>
            <a:pPr>
              <a:buNone/>
            </a:pPr>
            <a:endParaRPr lang="en-US" sz="1800" dirty="0">
              <a:solidFill>
                <a:srgbClr val="000000"/>
              </a:solidFill>
            </a:endParaRPr>
          </a:p>
          <a:p>
            <a:pPr>
              <a:buNone/>
            </a:pPr>
            <a:r>
              <a:rPr lang="en-US" sz="1800" u="sng" dirty="0">
                <a:solidFill>
                  <a:srgbClr val="000000"/>
                </a:solidFill>
              </a:rPr>
              <a:t>Primary</a:t>
            </a:r>
            <a:r>
              <a:rPr lang="en-US" sz="1800" dirty="0">
                <a:solidFill>
                  <a:srgbClr val="000000"/>
                </a:solidFill>
              </a:rPr>
              <a:t>: Unloved, not desired.</a:t>
            </a:r>
          </a:p>
          <a:p>
            <a:r>
              <a:rPr lang="en-US" sz="1800" dirty="0">
                <a:solidFill>
                  <a:srgbClr val="000000"/>
                </a:solidFill>
              </a:rPr>
              <a:t>When needs not met, looks elsewhere.</a:t>
            </a:r>
          </a:p>
          <a:p>
            <a:endParaRPr lang="en-US" dirty="0"/>
          </a:p>
          <a:p>
            <a:endParaRPr lang="en-US" dirty="0"/>
          </a:p>
        </p:txBody>
      </p:sp>
      <p:sp>
        <p:nvSpPr>
          <p:cNvPr id="10" name="TextBox 9"/>
          <p:cNvSpPr txBox="1"/>
          <p:nvPr/>
        </p:nvSpPr>
        <p:spPr>
          <a:xfrm>
            <a:off x="2362201" y="2514601"/>
            <a:ext cx="3968671" cy="369331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sng" strike="noStrike" kern="1200" cap="none" spc="0" normalizeH="0" baseline="0" noProof="0" dirty="0">
                <a:ln>
                  <a:noFill/>
                </a:ln>
                <a:solidFill>
                  <a:srgbClr val="000000"/>
                </a:solidFill>
                <a:effectLst/>
                <a:uLnTx/>
                <a:uFillTx/>
                <a:latin typeface="Gill Sans MT" panose="020B0502020104020203"/>
                <a:ea typeface="+mn-ea"/>
                <a:cs typeface="+mn-cs"/>
              </a:rPr>
              <a:t>Secondary</a:t>
            </a:r>
            <a:r>
              <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rPr>
              <a:t>:</a:t>
            </a:r>
            <a:endParaRPr kumimoji="0" lang="en-US" sz="1800" b="0" i="0" u="sng"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rPr>
              <a:t>Very anxious and needing of support. When she felt unsupported she became scolding and blaming, critical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sng"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sng" strike="noStrike" kern="1200" cap="none" spc="0" normalizeH="0" baseline="0" noProof="0" dirty="0">
                <a:ln>
                  <a:noFill/>
                </a:ln>
                <a:solidFill>
                  <a:srgbClr val="000000"/>
                </a:solidFill>
                <a:effectLst/>
                <a:uLnTx/>
                <a:uFillTx/>
                <a:latin typeface="Gill Sans MT" panose="020B0502020104020203"/>
                <a:ea typeface="+mn-ea"/>
                <a:cs typeface="+mn-cs"/>
              </a:rPr>
              <a:t>Primary</a:t>
            </a:r>
            <a:r>
              <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rPr>
              <a:t>: Unsupported and invalidated. Anxious-insecure.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 typeface="Wingdings" pitchFamily="2" charset="2"/>
              <a:buChar char="§"/>
              <a:tabLst/>
              <a:defRPr/>
            </a:pPr>
            <a:r>
              <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rPr>
              <a:t>Post Extra Marital Affair: Untrusting, more insecure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2" name="Slide Number Placeholder 1"/>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23</a:t>
            </a:fld>
            <a:endParaRPr kumimoji="0" lang="en-US" sz="1100" b="0" i="0" u="none" strike="noStrike" kern="1200" cap="none" spc="0" normalizeH="0" baseline="0" noProof="0" dirty="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0125501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731981" y="344246"/>
            <a:ext cx="8169257" cy="901848"/>
          </a:xfrm>
        </p:spPr>
        <p:txBody>
          <a:bodyPr>
            <a:normAutofit fontScale="90000"/>
          </a:bodyPr>
          <a:lstStyle/>
          <a:p>
            <a:r>
              <a:rPr lang="en-US" dirty="0"/>
              <a:t>  Couple : Sequence of Forgiveness and Healing</a:t>
            </a:r>
          </a:p>
        </p:txBody>
      </p:sp>
      <p:sp>
        <p:nvSpPr>
          <p:cNvPr id="8" name="Content Placeholder 7"/>
          <p:cNvSpPr>
            <a:spLocks noGrp="1"/>
          </p:cNvSpPr>
          <p:nvPr>
            <p:ph idx="1"/>
          </p:nvPr>
        </p:nvSpPr>
        <p:spPr>
          <a:xfrm>
            <a:off x="2032000" y="2020889"/>
            <a:ext cx="7867650" cy="4105275"/>
          </a:xfrm>
        </p:spPr>
        <p:txBody>
          <a:bodyPr>
            <a:noAutofit/>
          </a:bodyPr>
          <a:lstStyle/>
          <a:p>
            <a:r>
              <a:rPr lang="en-US" sz="2800" b="1" i="1" dirty="0">
                <a:latin typeface="Times New Roman"/>
                <a:cs typeface="Times New Roman"/>
              </a:rPr>
              <a:t>She: </a:t>
            </a:r>
            <a:r>
              <a:rPr lang="en-US" sz="2800" dirty="0">
                <a:latin typeface="Times New Roman"/>
                <a:cs typeface="Times New Roman"/>
              </a:rPr>
              <a:t>Anger. I don’t forgive you for betrayal, entrapment.</a:t>
            </a:r>
          </a:p>
          <a:p>
            <a:r>
              <a:rPr lang="en-US" sz="2800" dirty="0">
                <a:latin typeface="Times New Roman"/>
                <a:cs typeface="Times New Roman"/>
              </a:rPr>
              <a:t> </a:t>
            </a:r>
            <a:r>
              <a:rPr lang="en-US" sz="2800" b="1" i="1" dirty="0">
                <a:latin typeface="Times New Roman"/>
                <a:cs typeface="Times New Roman"/>
              </a:rPr>
              <a:t>He:</a:t>
            </a:r>
            <a:r>
              <a:rPr lang="en-US" sz="2800" dirty="0">
                <a:latin typeface="Times New Roman"/>
                <a:cs typeface="Times New Roman"/>
              </a:rPr>
              <a:t> Shame. I’m sorry I was trying so hard to be your rock. I wish I could give you the secure feeling I have.</a:t>
            </a:r>
          </a:p>
          <a:p>
            <a:r>
              <a:rPr lang="en-US" sz="2800" b="1" i="1" dirty="0">
                <a:latin typeface="Times New Roman"/>
                <a:cs typeface="Times New Roman"/>
              </a:rPr>
              <a:t>She:</a:t>
            </a:r>
            <a:r>
              <a:rPr lang="en-US" sz="2800" dirty="0">
                <a:latin typeface="Times New Roman"/>
                <a:cs typeface="Times New Roman"/>
              </a:rPr>
              <a:t> Fear. I’m afraid to put my walls down and trust.</a:t>
            </a:r>
          </a:p>
          <a:p>
            <a:r>
              <a:rPr lang="en-US" sz="2800" b="1" i="1" dirty="0">
                <a:latin typeface="Times New Roman"/>
                <a:cs typeface="Times New Roman"/>
              </a:rPr>
              <a:t>He:</a:t>
            </a:r>
            <a:r>
              <a:rPr lang="en-US" sz="2800" dirty="0">
                <a:latin typeface="Times New Roman"/>
                <a:cs typeface="Times New Roman"/>
              </a:rPr>
              <a:t> I’m feel bad</a:t>
            </a:r>
            <a:r>
              <a:rPr lang="en-US" sz="2800" i="1" dirty="0">
                <a:latin typeface="Times New Roman"/>
                <a:cs typeface="Times New Roman"/>
              </a:rPr>
              <a:t>, I let you down</a:t>
            </a:r>
            <a:r>
              <a:rPr lang="en-US" sz="2800" dirty="0">
                <a:latin typeface="Times New Roman"/>
                <a:cs typeface="Times New Roman"/>
              </a:rPr>
              <a:t>.</a:t>
            </a:r>
          </a:p>
          <a:p>
            <a:r>
              <a:rPr lang="en-US" sz="2800" b="1" i="1" dirty="0">
                <a:latin typeface="Times New Roman"/>
                <a:cs typeface="Times New Roman"/>
              </a:rPr>
              <a:t>She:</a:t>
            </a:r>
            <a:r>
              <a:rPr lang="en-US" sz="2800" dirty="0">
                <a:latin typeface="Times New Roman"/>
                <a:cs typeface="Times New Roman"/>
              </a:rPr>
              <a:t> There is hope for us.</a:t>
            </a:r>
          </a:p>
        </p:txBody>
      </p:sp>
      <p:sp>
        <p:nvSpPr>
          <p:cNvPr id="2" name="Slide Number Placeholder 1"/>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24</a:t>
            </a:fld>
            <a:endParaRPr kumimoji="0" lang="en-US" sz="1100" b="0" i="0" u="none" strike="noStrike" kern="1200" cap="none" spc="0" normalizeH="0" baseline="0" noProof="0" dirty="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429780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Forgiveness and Resolution</a:t>
            </a:r>
          </a:p>
        </p:txBody>
      </p:sp>
      <p:sp>
        <p:nvSpPr>
          <p:cNvPr id="3" name="Content Placeholder 2"/>
          <p:cNvSpPr>
            <a:spLocks noGrp="1"/>
          </p:cNvSpPr>
          <p:nvPr>
            <p:ph idx="1"/>
          </p:nvPr>
        </p:nvSpPr>
        <p:spPr/>
        <p:txBody>
          <a:bodyPr>
            <a:normAutofit/>
          </a:bodyPr>
          <a:lstStyle/>
          <a:p>
            <a:r>
              <a:rPr lang="en-US" sz="2800" dirty="0">
                <a:latin typeface="Times New Roman"/>
                <a:cs typeface="Times New Roman"/>
              </a:rPr>
              <a:t>She acknowledges her role.</a:t>
            </a:r>
          </a:p>
          <a:p>
            <a:r>
              <a:rPr lang="en-US" sz="2800" dirty="0">
                <a:latin typeface="Times New Roman"/>
                <a:cs typeface="Times New Roman"/>
              </a:rPr>
              <a:t>Forgives but not forgets.</a:t>
            </a:r>
          </a:p>
          <a:p>
            <a:r>
              <a:rPr lang="en-US" sz="2800" dirty="0">
                <a:latin typeface="Times New Roman"/>
                <a:cs typeface="Times New Roman"/>
              </a:rPr>
              <a:t>Resolving hurt and anger.</a:t>
            </a:r>
          </a:p>
          <a:p>
            <a:r>
              <a:rPr lang="en-US" sz="2800" dirty="0">
                <a:latin typeface="Times New Roman"/>
                <a:cs typeface="Times New Roman"/>
              </a:rPr>
              <a:t>Both feeling more hopeful.</a:t>
            </a:r>
          </a:p>
          <a:p>
            <a:r>
              <a:rPr lang="en-US" sz="2800" dirty="0">
                <a:latin typeface="Times New Roman"/>
                <a:cs typeface="Times New Roman"/>
              </a:rPr>
              <a:t>Ready to get down to core issues between them. </a:t>
            </a:r>
          </a:p>
        </p:txBody>
      </p:sp>
      <p:sp>
        <p:nvSpPr>
          <p:cNvPr id="4" name="Slide Number Placeholder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25</a:t>
            </a:fld>
            <a:endParaRPr kumimoji="0" lang="en-US" sz="1100" b="0" i="0" u="none" strike="noStrike" kern="1200" cap="none" spc="0" normalizeH="0" baseline="0" noProof="0" dirty="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8710166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dirty="0"/>
              <a:t>Couple – new structured cycle</a:t>
            </a:r>
          </a:p>
        </p:txBody>
      </p:sp>
      <p:sp>
        <p:nvSpPr>
          <p:cNvPr id="7" name="Text Placeholder 6"/>
          <p:cNvSpPr>
            <a:spLocks noGrp="1"/>
          </p:cNvSpPr>
          <p:nvPr>
            <p:ph type="body" idx="1"/>
          </p:nvPr>
        </p:nvSpPr>
        <p:spPr/>
        <p:txBody>
          <a:bodyPr/>
          <a:lstStyle/>
          <a:p>
            <a:r>
              <a:rPr lang="en-US" sz="2800" dirty="0"/>
              <a:t>Woman</a:t>
            </a:r>
          </a:p>
        </p:txBody>
      </p:sp>
      <p:sp>
        <p:nvSpPr>
          <p:cNvPr id="5" name="Content Placeholder 4"/>
          <p:cNvSpPr>
            <a:spLocks noGrp="1"/>
          </p:cNvSpPr>
          <p:nvPr>
            <p:ph sz="half" idx="2"/>
          </p:nvPr>
        </p:nvSpPr>
        <p:spPr/>
        <p:txBody>
          <a:bodyPr/>
          <a:lstStyle/>
          <a:p>
            <a:endParaRPr lang="en-US" dirty="0"/>
          </a:p>
          <a:p>
            <a:endParaRPr lang="en-US" dirty="0"/>
          </a:p>
        </p:txBody>
      </p:sp>
      <p:sp>
        <p:nvSpPr>
          <p:cNvPr id="8" name="Text Placeholder 7"/>
          <p:cNvSpPr>
            <a:spLocks noGrp="1"/>
          </p:cNvSpPr>
          <p:nvPr>
            <p:ph type="body" sz="quarter" idx="3"/>
          </p:nvPr>
        </p:nvSpPr>
        <p:spPr/>
        <p:txBody>
          <a:bodyPr/>
          <a:lstStyle/>
          <a:p>
            <a:r>
              <a:rPr lang="en-US" sz="2800" dirty="0"/>
              <a:t>Man</a:t>
            </a:r>
          </a:p>
        </p:txBody>
      </p:sp>
      <p:sp>
        <p:nvSpPr>
          <p:cNvPr id="9" name="Content Placeholder 8"/>
          <p:cNvSpPr>
            <a:spLocks noGrp="1"/>
          </p:cNvSpPr>
          <p:nvPr>
            <p:ph sz="quarter" idx="4"/>
          </p:nvPr>
        </p:nvSpPr>
        <p:spPr/>
        <p:txBody>
          <a:bodyPr/>
          <a:lstStyle/>
          <a:p>
            <a:pPr>
              <a:buNone/>
            </a:pPr>
            <a:r>
              <a:rPr lang="en-US" sz="1800" u="sng" dirty="0">
                <a:solidFill>
                  <a:srgbClr val="000000"/>
                </a:solidFill>
              </a:rPr>
              <a:t>Secondary</a:t>
            </a:r>
            <a:r>
              <a:rPr lang="en-US" sz="1800" dirty="0">
                <a:solidFill>
                  <a:srgbClr val="000000"/>
                </a:solidFill>
              </a:rPr>
              <a:t>: rebellious, withdraws, does what he wants</a:t>
            </a:r>
          </a:p>
          <a:p>
            <a:pPr>
              <a:buNone/>
            </a:pPr>
            <a:endParaRPr lang="en-US" sz="1800" dirty="0">
              <a:solidFill>
                <a:srgbClr val="000000"/>
              </a:solidFill>
            </a:endParaRPr>
          </a:p>
          <a:p>
            <a:pPr>
              <a:buNone/>
            </a:pPr>
            <a:r>
              <a:rPr lang="en-US" sz="1800" u="sng" dirty="0">
                <a:solidFill>
                  <a:srgbClr val="000000"/>
                </a:solidFill>
              </a:rPr>
              <a:t>Primary</a:t>
            </a:r>
            <a:r>
              <a:rPr lang="en-US" sz="1800" dirty="0">
                <a:solidFill>
                  <a:srgbClr val="000000"/>
                </a:solidFill>
              </a:rPr>
              <a:t>: feeling inadequate, humiliated, small and unloved, not desired.</a:t>
            </a:r>
          </a:p>
          <a:p>
            <a:endParaRPr lang="en-US" dirty="0"/>
          </a:p>
          <a:p>
            <a:endParaRPr lang="en-US" dirty="0"/>
          </a:p>
        </p:txBody>
      </p:sp>
      <p:sp>
        <p:nvSpPr>
          <p:cNvPr id="10" name="TextBox 9"/>
          <p:cNvSpPr txBox="1"/>
          <p:nvPr/>
        </p:nvSpPr>
        <p:spPr>
          <a:xfrm>
            <a:off x="2362201" y="2514601"/>
            <a:ext cx="3968671" cy="175432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sng" strike="noStrike" kern="1200" cap="none" spc="0" normalizeH="0" baseline="0" noProof="0" dirty="0">
                <a:ln>
                  <a:noFill/>
                </a:ln>
                <a:solidFill>
                  <a:srgbClr val="000000"/>
                </a:solidFill>
                <a:effectLst/>
                <a:uLnTx/>
                <a:uFillTx/>
                <a:latin typeface="Gill Sans MT" panose="020B0502020104020203"/>
                <a:ea typeface="+mn-ea"/>
                <a:cs typeface="+mn-cs"/>
              </a:rPr>
              <a:t>Secondary</a:t>
            </a:r>
            <a:r>
              <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rPr>
              <a:t>:</a:t>
            </a:r>
            <a:endParaRPr kumimoji="0" lang="en-US" sz="1800" b="0" i="0" u="sng"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rPr>
              <a:t>angry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sng"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sng" strike="noStrike" kern="1200" cap="none" spc="0" normalizeH="0" baseline="0" noProof="0" dirty="0">
              <a:ln>
                <a:noFill/>
              </a:ln>
              <a:solidFill>
                <a:srgbClr val="000000"/>
              </a:solidFill>
              <a:effectLst/>
              <a:uLnTx/>
              <a:uFillTx/>
              <a:latin typeface="Gill Sans MT" panose="020B0502020104020203"/>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sng" strike="noStrike" kern="1200" cap="none" spc="0" normalizeH="0" baseline="0" noProof="0" dirty="0">
                <a:ln>
                  <a:noFill/>
                </a:ln>
                <a:solidFill>
                  <a:srgbClr val="000000"/>
                </a:solidFill>
                <a:effectLst/>
                <a:uLnTx/>
                <a:uFillTx/>
                <a:latin typeface="Gill Sans MT" panose="020B0502020104020203"/>
                <a:ea typeface="+mn-ea"/>
                <a:cs typeface="+mn-cs"/>
              </a:rPr>
              <a:t>Primary</a:t>
            </a:r>
            <a:r>
              <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rPr>
              <a:t>: vulnerable to feeling unsupported or overburdened</a:t>
            </a:r>
          </a:p>
        </p:txBody>
      </p:sp>
      <p:sp>
        <p:nvSpPr>
          <p:cNvPr id="2" name="Slide Number Placeholder 1"/>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26</a:t>
            </a:fld>
            <a:endParaRPr kumimoji="0" lang="en-US" sz="1100" b="0" i="0" u="none" strike="noStrike" kern="1200" cap="none" spc="0" normalizeH="0" baseline="0" noProof="0" dirty="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9318089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Grp="1"/>
          </p:cNvSpPr>
          <p:nvPr>
            <p:ph type="title"/>
          </p:nvPr>
        </p:nvSpPr>
        <p:spPr>
          <a:xfrm>
            <a:off x="2231136" y="577415"/>
            <a:ext cx="7729728" cy="1188720"/>
          </a:xfrm>
        </p:spPr>
        <p:txBody>
          <a:bodyPr>
            <a:normAutofit/>
          </a:bodyPr>
          <a:lstStyle/>
          <a:p>
            <a:pPr eaLnBrk="1" hangingPunct="1"/>
            <a:r>
              <a:rPr lang="en-US" sz="3000" dirty="0">
                <a:latin typeface="Arial" panose="020B0604020202020204" pitchFamily="34" charset="0"/>
                <a:cs typeface="Arial" panose="020B0604020202020204" pitchFamily="34" charset="0"/>
              </a:rPr>
              <a:t>Meaningfulness of </a:t>
            </a:r>
            <a:r>
              <a:rPr lang="en-US" sz="3000" i="1" dirty="0">
                <a:latin typeface="Arial" panose="020B0604020202020204" pitchFamily="34" charset="0"/>
                <a:cs typeface="Arial" panose="020B0604020202020204" pitchFamily="34" charset="0"/>
              </a:rPr>
              <a:t>“Unforgiveness” </a:t>
            </a:r>
          </a:p>
        </p:txBody>
      </p:sp>
      <p:sp>
        <p:nvSpPr>
          <p:cNvPr id="107522" name="Rectangle 3"/>
          <p:cNvSpPr>
            <a:spLocks noGrp="1"/>
          </p:cNvSpPr>
          <p:nvPr>
            <p:ph idx="1"/>
          </p:nvPr>
        </p:nvSpPr>
        <p:spPr>
          <a:xfrm>
            <a:off x="1830171" y="1643063"/>
            <a:ext cx="8720181" cy="5078646"/>
          </a:xfrm>
        </p:spPr>
        <p:txBody>
          <a:bodyPr>
            <a:normAutofit lnSpcReduction="10000"/>
          </a:bodyPr>
          <a:lstStyle/>
          <a:p>
            <a:pPr marL="114300" indent="0">
              <a:lnSpc>
                <a:spcPct val="110000"/>
              </a:lnSpc>
              <a:spcBef>
                <a:spcPct val="0"/>
              </a:spcBef>
              <a:buNone/>
            </a:pPr>
            <a:endParaRPr lang="en-US" altLang="ja-JP" sz="2600" dirty="0">
              <a:latin typeface="Times New Roman" charset="0"/>
            </a:endParaRPr>
          </a:p>
          <a:p>
            <a:pPr>
              <a:lnSpc>
                <a:spcPct val="110000"/>
              </a:lnSpc>
              <a:spcBef>
                <a:spcPct val="0"/>
              </a:spcBef>
              <a:buFont typeface="Wingdings" pitchFamily="2" charset="2"/>
              <a:buChar char="§"/>
            </a:pPr>
            <a:r>
              <a:rPr lang="en-US" altLang="ja-JP" sz="2600" dirty="0">
                <a:latin typeface="Arial" panose="020B0604020202020204" pitchFamily="34" charset="0"/>
                <a:cs typeface="Arial" panose="020B0604020202020204" pitchFamily="34" charset="0"/>
              </a:rPr>
              <a:t>Meaningfully captures the feelings of unresolved hurt, pain, resentment, and betrayal regarding the injurious situation.</a:t>
            </a:r>
          </a:p>
          <a:p>
            <a:pPr>
              <a:lnSpc>
                <a:spcPct val="110000"/>
              </a:lnSpc>
              <a:spcBef>
                <a:spcPct val="0"/>
              </a:spcBef>
              <a:buFont typeface="Wingdings" pitchFamily="2" charset="2"/>
              <a:buChar char="§"/>
            </a:pPr>
            <a:r>
              <a:rPr lang="en-US" altLang="ja-JP" sz="2600" dirty="0">
                <a:latin typeface="Arial" panose="020B0604020202020204" pitchFamily="34" charset="0"/>
                <a:cs typeface="Arial" panose="020B0604020202020204" pitchFamily="34" charset="0"/>
              </a:rPr>
              <a:t>Helps the injured person arrive at a meaningful starting point from which to work from.</a:t>
            </a:r>
          </a:p>
          <a:p>
            <a:pPr lvl="1">
              <a:lnSpc>
                <a:spcPct val="110000"/>
              </a:lnSpc>
              <a:spcBef>
                <a:spcPct val="0"/>
              </a:spcBef>
              <a:buFont typeface="Wingdings" pitchFamily="2" charset="2"/>
              <a:buChar char="§"/>
            </a:pPr>
            <a:endParaRPr lang="en-US" altLang="ja-JP" dirty="0">
              <a:latin typeface="Times New Roman" charset="0"/>
            </a:endParaRPr>
          </a:p>
          <a:p>
            <a:pPr marL="411480" lvl="1" indent="0">
              <a:lnSpc>
                <a:spcPct val="110000"/>
              </a:lnSpc>
              <a:spcBef>
                <a:spcPct val="0"/>
              </a:spcBef>
              <a:buClr>
                <a:schemeClr val="accent1">
                  <a:lumMod val="75000"/>
                </a:schemeClr>
              </a:buClr>
              <a:buNone/>
            </a:pPr>
            <a:r>
              <a:rPr lang="en-US" sz="2600" u="sng" dirty="0">
                <a:latin typeface="Arial" panose="020B0604020202020204" pitchFamily="34" charset="0"/>
                <a:cs typeface="Arial" panose="020B0604020202020204" pitchFamily="34" charset="0"/>
              </a:rPr>
              <a:t>Examples</a:t>
            </a:r>
          </a:p>
          <a:p>
            <a:pPr marL="411480" lvl="1" indent="0">
              <a:lnSpc>
                <a:spcPct val="110000"/>
              </a:lnSpc>
              <a:spcBef>
                <a:spcPct val="0"/>
              </a:spcBef>
              <a:buClr>
                <a:schemeClr val="accent1">
                  <a:lumMod val="75000"/>
                </a:schemeClr>
              </a:buClr>
              <a:buNone/>
            </a:pPr>
            <a:r>
              <a:rPr lang="en-US" sz="2600" i="1" dirty="0">
                <a:latin typeface="Arial" panose="020B0604020202020204" pitchFamily="34" charset="0"/>
                <a:cs typeface="Arial" panose="020B0604020202020204" pitchFamily="34" charset="0"/>
              </a:rPr>
              <a:t>-“It‘s like you have never been able to forgive her for the affair. ” </a:t>
            </a:r>
          </a:p>
          <a:p>
            <a:pPr>
              <a:lnSpc>
                <a:spcPct val="110000"/>
              </a:lnSpc>
              <a:spcBef>
                <a:spcPct val="0"/>
              </a:spcBef>
              <a:buClr>
                <a:schemeClr val="accent1">
                  <a:lumMod val="75000"/>
                </a:schemeClr>
              </a:buClr>
              <a:buNone/>
            </a:pPr>
            <a:r>
              <a:rPr lang="en-US" altLang="ja-JP" sz="2600" i="1" dirty="0">
                <a:latin typeface="Arial" panose="020B0604020202020204" pitchFamily="34" charset="0"/>
                <a:cs typeface="Arial" panose="020B0604020202020204" pitchFamily="34" charset="0"/>
              </a:rPr>
              <a:t>    -“It felt like a betrayal and you have never quite forgiven her for embarrassing you, and you pulled away.”</a:t>
            </a:r>
          </a:p>
          <a:p>
            <a:pPr marL="411480" lvl="1" indent="0">
              <a:lnSpc>
                <a:spcPct val="110000"/>
              </a:lnSpc>
              <a:spcBef>
                <a:spcPct val="0"/>
              </a:spcBef>
              <a:buNone/>
            </a:pPr>
            <a:endParaRPr lang="en-US" altLang="ja-JP" sz="2600" i="1" dirty="0">
              <a:latin typeface="+mj-lt"/>
            </a:endParaRPr>
          </a:p>
          <a:p>
            <a:pPr eaLnBrk="1" hangingPunct="1">
              <a:lnSpc>
                <a:spcPct val="110000"/>
              </a:lnSpc>
            </a:pPr>
            <a:endParaRPr lang="en-US" dirty="0">
              <a:latin typeface="Times New Roman" charset="0"/>
            </a:endParaRPr>
          </a:p>
        </p:txBody>
      </p:sp>
      <p:sp>
        <p:nvSpPr>
          <p:cNvPr id="4" name="Slide Number Placeholder 3">
            <a:extLst>
              <a:ext uri="{FF2B5EF4-FFF2-40B4-BE49-F238E27FC236}">
                <a16:creationId xmlns:a16="http://schemas.microsoft.com/office/drawing/2014/main" id="{1412AF4A-4C7F-B94C-9E56-4EA1B03427FA}"/>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27</a:t>
            </a:fld>
            <a:endParaRPr kumimoji="0" lang="en-US" sz="11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5929273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dirty="0">
                <a:latin typeface="Arial" panose="020B0604020202020204" pitchFamily="34" charset="0"/>
                <a:cs typeface="Arial" panose="020B0604020202020204" pitchFamily="34" charset="0"/>
              </a:rPr>
              <a:t>Symptoms of injured person in affairs</a:t>
            </a:r>
          </a:p>
        </p:txBody>
      </p:sp>
      <p:sp>
        <p:nvSpPr>
          <p:cNvPr id="3" name="Content Placeholder 2"/>
          <p:cNvSpPr>
            <a:spLocks noGrp="1"/>
          </p:cNvSpPr>
          <p:nvPr>
            <p:ph idx="1"/>
          </p:nvPr>
        </p:nvSpPr>
        <p:spPr>
          <a:xfrm>
            <a:off x="2253762" y="2635019"/>
            <a:ext cx="7684476" cy="3726656"/>
          </a:xfrm>
        </p:spPr>
        <p:txBody>
          <a:bodyPr>
            <a:noAutofit/>
          </a:bodyPr>
          <a:lstStyle/>
          <a:p>
            <a:pPr marL="85725" indent="0">
              <a:buNone/>
            </a:pPr>
            <a:r>
              <a:rPr lang="en-US" dirty="0">
                <a:latin typeface="Arial" panose="020B0604020202020204" pitchFamily="34" charset="0"/>
                <a:cs typeface="Arial" panose="020B0604020202020204" pitchFamily="34" charset="0"/>
              </a:rPr>
              <a:t>Common symptoms of injured include:</a:t>
            </a:r>
          </a:p>
          <a:p>
            <a:pPr>
              <a:buClr>
                <a:schemeClr val="accent1">
                  <a:lumMod val="75000"/>
                </a:schemeClr>
              </a:buClr>
            </a:pPr>
            <a:r>
              <a:rPr lang="en-US" dirty="0">
                <a:latin typeface="Arial" panose="020B0604020202020204" pitchFamily="34" charset="0"/>
                <a:cs typeface="Arial" panose="020B0604020202020204" pitchFamily="34" charset="0"/>
              </a:rPr>
              <a:t>Obsessive thoughts, flashbacks or intrusive thoughts, numbness and detachment, hyperarousal and hypervigilance. </a:t>
            </a:r>
          </a:p>
          <a:p>
            <a:pPr>
              <a:buSzPct val="100000"/>
            </a:pPr>
            <a:r>
              <a:rPr lang="en-US" dirty="0">
                <a:latin typeface="Arial" panose="020B0604020202020204" pitchFamily="34" charset="0"/>
                <a:cs typeface="Arial" panose="020B0604020202020204" pitchFamily="34" charset="0"/>
              </a:rPr>
              <a:t>Similar to PTSD symptoms </a:t>
            </a:r>
          </a:p>
          <a:p>
            <a:pPr marL="308610" lvl="1" indent="0">
              <a:buClr>
                <a:schemeClr val="accent1"/>
              </a:buClr>
              <a:buSzPct val="100000"/>
              <a:buNone/>
            </a:pPr>
            <a:endParaRPr lang="en-US" sz="2400" dirty="0">
              <a:latin typeface="Arial" panose="020B0604020202020204" pitchFamily="34" charset="0"/>
              <a:cs typeface="Arial" panose="020B0604020202020204" pitchFamily="34" charset="0"/>
            </a:endParaRPr>
          </a:p>
          <a:p>
            <a:pPr marL="85725" indent="0">
              <a:buNone/>
            </a:pPr>
            <a:r>
              <a:rPr lang="en-US" b="1" i="1" dirty="0">
                <a:latin typeface="Arial" panose="020B0604020202020204" pitchFamily="34" charset="0"/>
                <a:cs typeface="Arial" panose="020B0604020202020204" pitchFamily="34" charset="0"/>
              </a:rPr>
              <a:t>Therapeutic Task</a:t>
            </a:r>
          </a:p>
          <a:p>
            <a:r>
              <a:rPr lang="en-US" i="1" dirty="0">
                <a:latin typeface="Arial" panose="020B0604020202020204" pitchFamily="34" charset="0"/>
                <a:cs typeface="Arial" panose="020B0604020202020204" pitchFamily="34" charset="0"/>
              </a:rPr>
              <a:t>Validating the “crazy” behavior of the injured in the context of a trauma response</a:t>
            </a:r>
          </a:p>
          <a:p>
            <a:r>
              <a:rPr lang="en-US" i="1" dirty="0">
                <a:latin typeface="Arial" panose="020B0604020202020204" pitchFamily="34" charset="0"/>
                <a:cs typeface="Arial" panose="020B0604020202020204" pitchFamily="34" charset="0"/>
              </a:rPr>
              <a:t>Connecting it to other trauma</a:t>
            </a:r>
            <a:endParaRPr lang="en-US" dirty="0">
              <a:latin typeface="Arial" panose="020B0604020202020204" pitchFamily="34" charset="0"/>
              <a:cs typeface="Arial" panose="020B0604020202020204" pitchFamily="34" charset="0"/>
            </a:endParaRPr>
          </a:p>
          <a:p>
            <a:pPr marL="85725" indent="0">
              <a:buNone/>
            </a:pPr>
            <a:endParaRPr lang="en-US" sz="1500" dirty="0"/>
          </a:p>
        </p:txBody>
      </p:sp>
      <p:sp>
        <p:nvSpPr>
          <p:cNvPr id="4" name="Slide Number Placeholder 3">
            <a:extLst>
              <a:ext uri="{FF2B5EF4-FFF2-40B4-BE49-F238E27FC236}">
                <a16:creationId xmlns:a16="http://schemas.microsoft.com/office/drawing/2014/main" id="{5DDFDFB0-0338-5D4D-8AA8-37F3DC7CF253}"/>
              </a:ext>
            </a:extLst>
          </p:cNvPr>
          <p:cNvSpPr>
            <a:spLocks noGrp="1"/>
          </p:cNvSpPr>
          <p:nvPr>
            <p:ph type="sldNum" sz="quarter" idx="12"/>
          </p:nvPr>
        </p:nvSpPr>
        <p:spPr/>
        <p:txBody>
          <a:bodyPr/>
          <a:lstStyle/>
          <a:p>
            <a:pPr marL="0" marR="0" lvl="0" indent="0" algn="ctr" defTabSz="3429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a:ln>
                  <a:noFill/>
                </a:ln>
                <a:solidFill>
                  <a:srgbClr val="564B3C"/>
                </a:solidFill>
                <a:effectLst/>
                <a:uLnTx/>
                <a:uFillTx/>
                <a:latin typeface="Century Gothic"/>
                <a:ea typeface="+mn-ea"/>
                <a:cs typeface="+mn-cs"/>
              </a:rPr>
              <a:pPr marL="0" marR="0" lvl="0" indent="0" algn="ctr" defTabSz="342900" rtl="0" eaLnBrk="1" fontAlgn="auto" latinLnBrk="0" hangingPunct="1">
                <a:lnSpc>
                  <a:spcPct val="100000"/>
                </a:lnSpc>
                <a:spcBef>
                  <a:spcPts val="0"/>
                </a:spcBef>
                <a:spcAft>
                  <a:spcPts val="0"/>
                </a:spcAft>
                <a:buClrTx/>
                <a:buSzTx/>
                <a:buFontTx/>
                <a:buNone/>
                <a:tabLst/>
                <a:defRPr/>
              </a:pPr>
              <a:t>28</a:t>
            </a:fld>
            <a:endParaRPr kumimoji="0" lang="en-US" sz="1100" b="0" i="0" u="none" strike="noStrike" kern="1200" cap="none" spc="0" normalizeH="0" baseline="0" noProof="0">
              <a:ln>
                <a:noFill/>
              </a:ln>
              <a:solidFill>
                <a:srgbClr val="564B3C"/>
              </a:solidFill>
              <a:effectLst/>
              <a:uLnTx/>
              <a:uFillTx/>
              <a:latin typeface="Century Gothic"/>
              <a:ea typeface="+mn-ea"/>
              <a:cs typeface="+mn-cs"/>
            </a:endParaRPr>
          </a:p>
        </p:txBody>
      </p:sp>
    </p:spTree>
    <p:extLst>
      <p:ext uri="{BB962C8B-B14F-4D97-AF65-F5344CB8AC3E}">
        <p14:creationId xmlns:p14="http://schemas.microsoft.com/office/powerpoint/2010/main" val="40054219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6CBA06-4CB5-1240-A4AB-BC14B40AA8A0}"/>
              </a:ext>
            </a:extLst>
          </p:cNvPr>
          <p:cNvSpPr txBox="1"/>
          <p:nvPr/>
        </p:nvSpPr>
        <p:spPr>
          <a:xfrm>
            <a:off x="6901434" y="2386743"/>
            <a:ext cx="4647435" cy="3353783"/>
          </a:xfrm>
          <a:prstGeom prst="rect">
            <a:avLst/>
          </a:prstGeom>
        </p:spPr>
        <p:txBody>
          <a:bodyPr vert="horz" lIns="274320" tIns="182880" rIns="274320" bIns="182880" rtlCol="0" anchor="ctr" anchorCtr="1">
            <a:norm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endParaRPr kumimoji="0" lang="en-US" sz="800" b="1" i="0" u="none" strike="noStrike" kern="1200" cap="all" spc="200" normalizeH="0" baseline="0" noProof="0" dirty="0">
              <a:ln>
                <a:noFill/>
              </a:ln>
              <a:solidFill>
                <a:srgbClr val="262626"/>
              </a:solidFill>
              <a:effectLst/>
              <a:uLnTx/>
              <a:uFillTx/>
              <a:latin typeface="Gill Sans MT" panose="020B0502020104020203"/>
              <a:ea typeface="+mn-ea"/>
              <a:cs typeface="+mn-cs"/>
            </a:endParaRPr>
          </a:p>
          <a:p>
            <a:pPr marL="0" marR="0" lvl="0" indent="0" algn="ctr" defTabSz="914400" rtl="0" eaLnBrk="1" fontAlgn="auto" latinLnBrk="0" hangingPunct="1">
              <a:lnSpc>
                <a:spcPct val="90000"/>
              </a:lnSpc>
              <a:spcBef>
                <a:spcPct val="0"/>
              </a:spcBef>
              <a:spcAft>
                <a:spcPts val="600"/>
              </a:spcAft>
              <a:buClrTx/>
              <a:buSzTx/>
              <a:buFontTx/>
              <a:buNone/>
              <a:tabLst/>
              <a:defRPr/>
            </a:pPr>
            <a:endParaRPr kumimoji="0" lang="en-US" sz="800" b="1" i="0" u="none" strike="noStrike" kern="1200" cap="all" spc="200" normalizeH="0" baseline="0" noProof="0" dirty="0">
              <a:ln>
                <a:noFill/>
              </a:ln>
              <a:solidFill>
                <a:srgbClr val="262626"/>
              </a:solidFill>
              <a:effectLst/>
              <a:uLnTx/>
              <a:uFillTx/>
              <a:latin typeface="Gill Sans MT" panose="020B0502020104020203"/>
              <a:ea typeface="+mn-ea"/>
              <a:cs typeface="+mn-cs"/>
            </a:endParaRPr>
          </a:p>
          <a:p>
            <a:pPr marL="0" marR="0" lvl="0" indent="0" algn="ctr" defTabSz="914400" rtl="0" eaLnBrk="1" fontAlgn="auto" latinLnBrk="0" hangingPunct="1">
              <a:lnSpc>
                <a:spcPct val="90000"/>
              </a:lnSpc>
              <a:spcBef>
                <a:spcPct val="0"/>
              </a:spcBef>
              <a:spcAft>
                <a:spcPts val="600"/>
              </a:spcAft>
              <a:buClrTx/>
              <a:buSzTx/>
              <a:buFontTx/>
              <a:buNone/>
              <a:tabLst/>
              <a:defRPr/>
            </a:pPr>
            <a:endParaRPr kumimoji="0" lang="en-US" sz="800" b="1" i="0" u="none" strike="noStrike" kern="1200" cap="all" spc="200" normalizeH="0" baseline="0" noProof="0" dirty="0">
              <a:ln>
                <a:noFill/>
              </a:ln>
              <a:solidFill>
                <a:prstClr val="white"/>
              </a:solidFill>
              <a:effectLst/>
              <a:uLnTx/>
              <a:uFillTx/>
              <a:latin typeface="Gill Sans MT" panose="020B0502020104020203"/>
              <a:ea typeface="+mn-ea"/>
              <a:cs typeface="+mn-cs"/>
            </a:endParaRPr>
          </a:p>
          <a:p>
            <a:pPr marL="0" marR="0" lvl="0" indent="0" algn="ctr" defTabSz="914400" rtl="0" eaLnBrk="1" fontAlgn="auto" latinLnBrk="0" hangingPunct="1">
              <a:lnSpc>
                <a:spcPct val="90000"/>
              </a:lnSpc>
              <a:spcBef>
                <a:spcPct val="0"/>
              </a:spcBef>
              <a:spcAft>
                <a:spcPts val="600"/>
              </a:spcAft>
              <a:buClrTx/>
              <a:buSzTx/>
              <a:buFontTx/>
              <a:buNone/>
              <a:tabLst/>
              <a:defRPr/>
            </a:pPr>
            <a:endParaRPr kumimoji="0" lang="en-US" sz="2400" b="0" i="0" u="none" strike="noStrike" kern="1200" cap="all" spc="200" normalizeH="0" baseline="0" noProof="0" dirty="0">
              <a:ln>
                <a:noFill/>
              </a:ln>
              <a:solidFill>
                <a:prstClr val="white"/>
              </a:solidFill>
              <a:effectLst/>
              <a:uLnTx/>
              <a:uFillTx/>
              <a:latin typeface="Gill Sans MT" panose="020B0502020104020203"/>
              <a:ea typeface="+mn-ea"/>
              <a:cs typeface="+mn-cs"/>
            </a:endParaRPr>
          </a:p>
          <a:p>
            <a:pPr marL="0" marR="0" lvl="0" indent="0" algn="ctr" defTabSz="914400" rtl="0" eaLnBrk="1" fontAlgn="auto" latinLnBrk="0" hangingPunct="1">
              <a:lnSpc>
                <a:spcPct val="90000"/>
              </a:lnSpc>
              <a:spcBef>
                <a:spcPct val="0"/>
              </a:spcBef>
              <a:spcAft>
                <a:spcPts val="600"/>
              </a:spcAft>
              <a:buClrTx/>
              <a:buSzTx/>
              <a:buFontTx/>
              <a:buNone/>
              <a:tabLst/>
              <a:defRPr/>
            </a:pPr>
            <a:endParaRPr kumimoji="0" lang="en-US" sz="2400" b="0" i="0" u="none" strike="noStrike" kern="1200" cap="all" spc="200" normalizeH="0" baseline="0" noProof="0" dirty="0">
              <a:ln>
                <a:noFill/>
              </a:ln>
              <a:solidFill>
                <a:prstClr val="white"/>
              </a:solidFill>
              <a:effectLst/>
              <a:uLnTx/>
              <a:uFillTx/>
              <a:latin typeface="Gill Sans MT" panose="020B0502020104020203"/>
              <a:ea typeface="+mn-ea"/>
              <a:cs typeface="+mn-cs"/>
            </a:endParaRPr>
          </a:p>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2400" b="0" i="0" u="none" strike="noStrike" kern="1200" cap="all" spc="200" normalizeH="0" baseline="0" noProof="0" dirty="0">
                <a:ln>
                  <a:noFill/>
                </a:ln>
                <a:solidFill>
                  <a:prstClr val="white"/>
                </a:solidFill>
                <a:effectLst/>
                <a:uLnTx/>
                <a:uFillTx/>
                <a:latin typeface="Gill Sans MT" panose="020B0502020104020203"/>
                <a:ea typeface="+mn-ea"/>
                <a:cs typeface="+mn-cs"/>
              </a:rPr>
              <a:t>self soothing or </a:t>
            </a:r>
          </a:p>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2400" b="0" i="0" u="none" strike="noStrike" kern="1200" cap="all" spc="200" normalizeH="0" baseline="0" noProof="0" dirty="0">
                <a:ln>
                  <a:noFill/>
                </a:ln>
                <a:solidFill>
                  <a:prstClr val="white"/>
                </a:solidFill>
                <a:effectLst/>
                <a:uLnTx/>
                <a:uFillTx/>
                <a:latin typeface="Gill Sans MT" panose="020B0502020104020203"/>
                <a:ea typeface="+mn-ea"/>
                <a:cs typeface="+mn-cs"/>
              </a:rPr>
              <a:t>self compassion Work</a:t>
            </a:r>
          </a:p>
          <a:p>
            <a:pPr marL="0" marR="0" lvl="0" indent="0" algn="ctr" defTabSz="914400" rtl="0" eaLnBrk="1" fontAlgn="auto" latinLnBrk="0" hangingPunct="1">
              <a:lnSpc>
                <a:spcPct val="90000"/>
              </a:lnSpc>
              <a:spcBef>
                <a:spcPct val="0"/>
              </a:spcBef>
              <a:spcAft>
                <a:spcPts val="600"/>
              </a:spcAft>
              <a:buClrTx/>
              <a:buSzTx/>
              <a:buFontTx/>
              <a:buNone/>
              <a:tabLst/>
              <a:defRPr/>
            </a:pPr>
            <a:endParaRPr kumimoji="0" lang="en-US" sz="2400" b="0" i="0" u="none" strike="noStrike" kern="1200" cap="all" spc="200" normalizeH="0" baseline="0" noProof="0" dirty="0">
              <a:ln>
                <a:noFill/>
              </a:ln>
              <a:solidFill>
                <a:prstClr val="white"/>
              </a:solidFill>
              <a:effectLst/>
              <a:uLnTx/>
              <a:uFillTx/>
              <a:latin typeface="Gill Sans MT" panose="020B0502020104020203"/>
              <a:ea typeface="+mn-ea"/>
              <a:cs typeface="+mn-cs"/>
            </a:endParaRPr>
          </a:p>
          <a:p>
            <a:pPr marL="0" marR="0" lvl="0" indent="0" algn="ctr" defTabSz="914400" rtl="0" eaLnBrk="1" fontAlgn="auto" latinLnBrk="0" hangingPunct="1">
              <a:lnSpc>
                <a:spcPct val="90000"/>
              </a:lnSpc>
              <a:spcBef>
                <a:spcPct val="0"/>
              </a:spcBef>
              <a:spcAft>
                <a:spcPts val="600"/>
              </a:spcAft>
              <a:buClrTx/>
              <a:buSzTx/>
              <a:buFontTx/>
              <a:buNone/>
              <a:tabLst/>
              <a:defRPr/>
            </a:pPr>
            <a:endParaRPr kumimoji="0" lang="en-US" sz="2400" b="0" i="0" u="none" strike="noStrike" kern="1200" cap="all" spc="200" normalizeH="0" baseline="0" noProof="0" dirty="0">
              <a:ln>
                <a:noFill/>
              </a:ln>
              <a:solidFill>
                <a:prstClr val="white"/>
              </a:solidFill>
              <a:effectLst/>
              <a:uLnTx/>
              <a:uFillTx/>
              <a:latin typeface="Gill Sans MT" panose="020B0502020104020203"/>
              <a:ea typeface="+mn-ea"/>
              <a:cs typeface="+mn-cs"/>
            </a:endParaRPr>
          </a:p>
          <a:p>
            <a:pPr marL="0" marR="0" lvl="0" indent="0" algn="ctr" defTabSz="914400" rtl="0" eaLnBrk="1" fontAlgn="auto" latinLnBrk="0" hangingPunct="1">
              <a:lnSpc>
                <a:spcPct val="90000"/>
              </a:lnSpc>
              <a:spcBef>
                <a:spcPct val="0"/>
              </a:spcBef>
              <a:spcAft>
                <a:spcPts val="600"/>
              </a:spcAft>
              <a:buClrTx/>
              <a:buSzTx/>
              <a:buFontTx/>
              <a:buNone/>
              <a:tabLst/>
              <a:defRPr/>
            </a:pPr>
            <a:endParaRPr kumimoji="0" lang="en-US" sz="2400" b="0" i="0" u="none" strike="noStrike" kern="1200" cap="all" spc="200" normalizeH="0" baseline="0" noProof="0" dirty="0">
              <a:ln>
                <a:noFill/>
              </a:ln>
              <a:solidFill>
                <a:prstClr val="white"/>
              </a:solidFill>
              <a:effectLst/>
              <a:uLnTx/>
              <a:uFillTx/>
              <a:latin typeface="Gill Sans MT" panose="020B0502020104020203"/>
              <a:ea typeface="+mn-ea"/>
              <a:cs typeface="+mn-cs"/>
            </a:endParaRPr>
          </a:p>
          <a:p>
            <a:pPr marL="0" marR="0" lvl="0" indent="0" algn="ctr" defTabSz="914400" rtl="0" eaLnBrk="1" fontAlgn="auto" latinLnBrk="0" hangingPunct="1">
              <a:lnSpc>
                <a:spcPct val="90000"/>
              </a:lnSpc>
              <a:spcBef>
                <a:spcPct val="0"/>
              </a:spcBef>
              <a:spcAft>
                <a:spcPts val="600"/>
              </a:spcAft>
              <a:buClrTx/>
              <a:buSzTx/>
              <a:buFontTx/>
              <a:buNone/>
              <a:tabLst/>
              <a:defRPr/>
            </a:pPr>
            <a:endParaRPr kumimoji="0" lang="en-US" sz="800" b="1" i="0" u="none" strike="noStrike" kern="1200" cap="all" spc="200" normalizeH="0" baseline="0" noProof="0" dirty="0">
              <a:ln>
                <a:noFill/>
              </a:ln>
              <a:solidFill>
                <a:srgbClr val="262626"/>
              </a:solidFill>
              <a:effectLst/>
              <a:uLnTx/>
              <a:uFillTx/>
              <a:latin typeface="Gill Sans MT" panose="020B0502020104020203"/>
              <a:ea typeface="+mn-ea"/>
              <a:cs typeface="+mn-cs"/>
            </a:endParaRPr>
          </a:p>
        </p:txBody>
      </p:sp>
      <p:sp>
        <p:nvSpPr>
          <p:cNvPr id="11" name="Rectangle 10">
            <a:extLst>
              <a:ext uri="{FF2B5EF4-FFF2-40B4-BE49-F238E27FC236}">
                <a16:creationId xmlns:a16="http://schemas.microsoft.com/office/drawing/2014/main" id="{1EBEDF78-24CB-4FBF-BEAE-5CF6BD7CAD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130" y="640080"/>
            <a:ext cx="5455920" cy="5263134"/>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3" name="Rectangle 12">
            <a:extLst>
              <a:ext uri="{FF2B5EF4-FFF2-40B4-BE49-F238E27FC236}">
                <a16:creationId xmlns:a16="http://schemas.microsoft.com/office/drawing/2014/main" id="{918F7F1B-EB1F-4885-AF9F-F6EEF6045F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6198" y="802767"/>
            <a:ext cx="5129784" cy="493776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pic>
        <p:nvPicPr>
          <p:cNvPr id="7" name="Picture 2" descr="C:\Users\lgrnberg\Documents\Leslie Files\CIMG3070-1.jpg">
            <a:extLst>
              <a:ext uri="{FF2B5EF4-FFF2-40B4-BE49-F238E27FC236}">
                <a16:creationId xmlns:a16="http://schemas.microsoft.com/office/drawing/2014/main" id="{D514740A-D1F1-5E49-B998-CEAADDB34E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131" y="731472"/>
            <a:ext cx="5397318" cy="5009054"/>
          </a:xfrm>
          <a:prstGeom prst="rect">
            <a:avLst/>
          </a:prstGeom>
          <a:noFill/>
          <a:ln>
            <a:noFill/>
          </a:ln>
          <a:effectLst>
            <a:softEdge rad="1270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1041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1026"/>
          <p:cNvSpPr txBox="1">
            <a:spLocks noChangeArrowheads="1"/>
          </p:cNvSpPr>
          <p:nvPr/>
        </p:nvSpPr>
        <p:spPr bwMode="auto">
          <a:xfrm>
            <a:off x="2019223" y="1877866"/>
            <a:ext cx="7716793" cy="448853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457200" marR="0" lvl="0" indent="-457200" algn="l" defTabSz="457200" rtl="0" eaLnBrk="1" fontAlgn="auto" latinLnBrk="0" hangingPunct="1">
              <a:lnSpc>
                <a:spcPct val="110000"/>
              </a:lnSpc>
              <a:spcBef>
                <a:spcPts val="0"/>
              </a:spcBef>
              <a:spcAft>
                <a:spcPts val="0"/>
              </a:spcAft>
              <a:buClr>
                <a:srgbClr val="A6B727">
                  <a:lumMod val="75000"/>
                </a:srgbClr>
              </a:buClr>
              <a:buSzTx/>
              <a:buFont typeface="Wingdings" pitchFamily="2" charset="2"/>
              <a:buChar char="§"/>
              <a:tabLst/>
              <a:defRPr/>
            </a:pPr>
            <a:r>
              <a:rPr kumimoji="0" lang="en-US" altLang="zh-TW" sz="26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An aspect of emotion coaching</a:t>
            </a:r>
          </a:p>
          <a:p>
            <a:pPr marL="1257300" marR="0" lvl="1" indent="-514350" algn="l" defTabSz="457200" rtl="0" eaLnBrk="1" fontAlgn="auto" latinLnBrk="0" hangingPunct="1">
              <a:lnSpc>
                <a:spcPct val="110000"/>
              </a:lnSpc>
              <a:spcBef>
                <a:spcPts val="0"/>
              </a:spcBef>
              <a:spcAft>
                <a:spcPts val="0"/>
              </a:spcAft>
              <a:buClr>
                <a:srgbClr val="A6B727">
                  <a:lumMod val="75000"/>
                </a:srgbClr>
              </a:buClr>
              <a:buSzTx/>
              <a:buFont typeface="+mj-lt"/>
              <a:buAutoNum type="arabicPeriod"/>
              <a:tabLst/>
              <a:defRPr/>
            </a:pPr>
            <a:r>
              <a:rPr kumimoji="0" lang="en-US" altLang="zh-TW" sz="26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Awareness</a:t>
            </a:r>
          </a:p>
          <a:p>
            <a:pPr marL="1257300" marR="0" lvl="1" indent="-514350" algn="l" defTabSz="457200" rtl="0" eaLnBrk="1" fontAlgn="auto" latinLnBrk="0" hangingPunct="1">
              <a:lnSpc>
                <a:spcPct val="110000"/>
              </a:lnSpc>
              <a:spcBef>
                <a:spcPts val="0"/>
              </a:spcBef>
              <a:spcAft>
                <a:spcPts val="0"/>
              </a:spcAft>
              <a:buClr>
                <a:srgbClr val="A6B727">
                  <a:lumMod val="75000"/>
                </a:srgbClr>
              </a:buClr>
              <a:buSzTx/>
              <a:buFont typeface="+mj-lt"/>
              <a:buAutoNum type="arabicPeriod"/>
              <a:tabLst/>
              <a:defRPr/>
            </a:pPr>
            <a:r>
              <a:rPr kumimoji="0" lang="en-US" altLang="zh-TW" sz="26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Practice (</a:t>
            </a:r>
            <a:r>
              <a:rPr kumimoji="0" lang="en-US" altLang="zh-TW" sz="2600" b="0" i="0" u="none" strike="noStrike" kern="1200" cap="none" spc="0" normalizeH="0" baseline="0" noProof="0" dirty="0" err="1">
                <a:ln>
                  <a:noFill/>
                </a:ln>
                <a:solidFill>
                  <a:srgbClr val="5E5E5E"/>
                </a:solidFill>
                <a:effectLst/>
                <a:uLnTx/>
                <a:uFillTx/>
                <a:latin typeface="Arial" panose="020B0604020202020204" pitchFamily="34" charset="0"/>
                <a:ea typeface="PMingLiU" charset="0"/>
                <a:cs typeface="Arial" panose="020B0604020202020204" pitchFamily="34" charset="0"/>
              </a:rPr>
              <a:t>eg.</a:t>
            </a:r>
            <a:r>
              <a:rPr kumimoji="0" lang="en-US" altLang="zh-TW" sz="26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 Expression)</a:t>
            </a:r>
          </a:p>
          <a:p>
            <a:pPr marL="742950" marR="0" lvl="1" indent="0" algn="l" defTabSz="457200" rtl="0" eaLnBrk="1" fontAlgn="auto" latinLnBrk="0" hangingPunct="1">
              <a:lnSpc>
                <a:spcPct val="110000"/>
              </a:lnSpc>
              <a:spcBef>
                <a:spcPts val="0"/>
              </a:spcBef>
              <a:spcAft>
                <a:spcPts val="0"/>
              </a:spcAft>
              <a:buClr>
                <a:srgbClr val="A6B727">
                  <a:lumMod val="75000"/>
                </a:srgbClr>
              </a:buClr>
              <a:buSzTx/>
              <a:buFontTx/>
              <a:buNone/>
              <a:tabLst/>
              <a:defRPr/>
            </a:pPr>
            <a:endParaRPr kumimoji="0" lang="en-US" altLang="zh-TW" sz="26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endParaRPr>
          </a:p>
          <a:p>
            <a:pPr marL="342900" marR="0" lvl="0" indent="-342900" algn="l" defTabSz="457200" rtl="0" eaLnBrk="1" fontAlgn="auto" latinLnBrk="0" hangingPunct="1">
              <a:lnSpc>
                <a:spcPct val="110000"/>
              </a:lnSpc>
              <a:spcBef>
                <a:spcPts val="0"/>
              </a:spcBef>
              <a:spcAft>
                <a:spcPts val="0"/>
              </a:spcAft>
              <a:buClr>
                <a:srgbClr val="A6B727">
                  <a:lumMod val="75000"/>
                </a:srgbClr>
              </a:buClr>
              <a:buSzTx/>
              <a:buFont typeface="Wingdings" pitchFamily="2" charset="2"/>
              <a:buChar char="§"/>
              <a:tabLst/>
              <a:defRPr/>
            </a:pPr>
            <a:r>
              <a:rPr kumimoji="0" lang="en-US" altLang="zh-TW" sz="26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Homework is marker-guided and needs to be given (co-assigned) at </a:t>
            </a:r>
            <a:r>
              <a:rPr kumimoji="0" lang="en-US" altLang="zh-TW" sz="2600" b="1" i="1"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teachable moments.</a:t>
            </a:r>
          </a:p>
          <a:p>
            <a:pPr marL="342900" marR="0" lvl="0" indent="-342900" algn="l" defTabSz="457200" rtl="0" eaLnBrk="1" fontAlgn="auto" latinLnBrk="0" hangingPunct="1">
              <a:lnSpc>
                <a:spcPct val="110000"/>
              </a:lnSpc>
              <a:spcBef>
                <a:spcPts val="0"/>
              </a:spcBef>
              <a:spcAft>
                <a:spcPts val="0"/>
              </a:spcAft>
              <a:buClr>
                <a:srgbClr val="A6B727">
                  <a:lumMod val="75000"/>
                </a:srgbClr>
              </a:buClr>
              <a:buSzTx/>
              <a:buFont typeface="Wingdings" pitchFamily="2" charset="2"/>
              <a:buChar char="§"/>
              <a:tabLst/>
              <a:defRPr/>
            </a:pPr>
            <a:r>
              <a:rPr kumimoji="0" lang="en-US" altLang="zh-TW" sz="26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In couples, this is especially important as it creates conflict when it doesn’t go well, or doesn’t happen.</a:t>
            </a:r>
          </a:p>
          <a:p>
            <a:pPr marL="514350" marR="0" lvl="0" indent="-514350" algn="l" defTabSz="457200" rtl="0" eaLnBrk="1" fontAlgn="auto" latinLnBrk="0" hangingPunct="1">
              <a:lnSpc>
                <a:spcPct val="110000"/>
              </a:lnSpc>
              <a:spcBef>
                <a:spcPts val="0"/>
              </a:spcBef>
              <a:spcAft>
                <a:spcPts val="0"/>
              </a:spcAft>
              <a:buClr>
                <a:srgbClr val="A6B727">
                  <a:lumMod val="75000"/>
                </a:srgbClr>
              </a:buClr>
              <a:buSzTx/>
              <a:buFont typeface="+mj-lt"/>
              <a:buAutoNum type="arabicPeriod"/>
              <a:tabLst/>
              <a:defRPr/>
            </a:pPr>
            <a:endParaRPr kumimoji="0" lang="en-US" altLang="zh-TW" sz="2800" b="0" i="0" u="none" strike="noStrike" kern="1200" cap="none" spc="0" normalizeH="0" baseline="0" noProof="0" dirty="0">
              <a:ln>
                <a:noFill/>
              </a:ln>
              <a:solidFill>
                <a:srgbClr val="5E5E5E"/>
              </a:solidFill>
              <a:effectLst/>
              <a:uLnTx/>
              <a:uFillTx/>
              <a:latin typeface="Gill Sans MT" panose="020B0502020104020203"/>
              <a:ea typeface="PMingLiU" charset="0"/>
              <a:cs typeface="PMingLiU" charset="0"/>
            </a:endParaRPr>
          </a:p>
        </p:txBody>
      </p:sp>
      <p:sp>
        <p:nvSpPr>
          <p:cNvPr id="2" name="Title 1"/>
          <p:cNvSpPr>
            <a:spLocks noGrp="1"/>
          </p:cNvSpPr>
          <p:nvPr>
            <p:ph type="title"/>
          </p:nvPr>
        </p:nvSpPr>
        <p:spPr>
          <a:xfrm>
            <a:off x="1940678" y="523627"/>
            <a:ext cx="7729728" cy="1188720"/>
          </a:xfrm>
        </p:spPr>
        <p:txBody>
          <a:bodyPr/>
          <a:lstStyle/>
          <a:p>
            <a:r>
              <a:rPr lang="en-US" dirty="0"/>
              <a:t>homework</a:t>
            </a:r>
          </a:p>
        </p:txBody>
      </p:sp>
      <p:sp>
        <p:nvSpPr>
          <p:cNvPr id="5" name="Slide Number Placeholder 4">
            <a:extLst>
              <a:ext uri="{FF2B5EF4-FFF2-40B4-BE49-F238E27FC236}">
                <a16:creationId xmlns:a16="http://schemas.microsoft.com/office/drawing/2014/main" id="{28E77366-9D40-8F4B-B7B7-1D069D7C514E}"/>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a:t>
            </a:fld>
            <a:endParaRPr kumimoji="0" lang="en-US" sz="11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0851117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80357" y="440471"/>
            <a:ext cx="11169522" cy="963919"/>
          </a:xfrm>
        </p:spPr>
        <p:txBody>
          <a:bodyPr>
            <a:noAutofit/>
          </a:bodyPr>
          <a:lstStyle/>
          <a:p>
            <a:r>
              <a:rPr lang="en-US" sz="4400" dirty="0"/>
              <a:t>Two Phases of EFT-C</a:t>
            </a:r>
          </a:p>
        </p:txBody>
      </p:sp>
      <p:sp>
        <p:nvSpPr>
          <p:cNvPr id="4" name="Content Placeholder 3"/>
          <p:cNvSpPr>
            <a:spLocks noGrp="1"/>
          </p:cNvSpPr>
          <p:nvPr>
            <p:ph idx="1"/>
          </p:nvPr>
        </p:nvSpPr>
        <p:spPr>
          <a:xfrm>
            <a:off x="427381" y="1474306"/>
            <a:ext cx="10518913" cy="2860276"/>
          </a:xfrm>
        </p:spPr>
        <p:txBody>
          <a:bodyPr>
            <a:normAutofit/>
          </a:bodyPr>
          <a:lstStyle/>
          <a:p>
            <a:pPr algn="ctr">
              <a:spcBef>
                <a:spcPct val="50000"/>
              </a:spcBef>
              <a:buFontTx/>
              <a:buChar char="•"/>
            </a:pPr>
            <a:r>
              <a:rPr lang="en-US" altLang="zh-TW" dirty="0">
                <a:ea typeface="PMingLiU" charset="0"/>
                <a:cs typeface="PMingLiU" charset="0"/>
              </a:rPr>
              <a:t>Phase 1: Couple Processes</a:t>
            </a:r>
          </a:p>
          <a:p>
            <a:pPr marL="114300" indent="0" algn="ctr">
              <a:lnSpc>
                <a:spcPct val="120000"/>
              </a:lnSpc>
              <a:buNone/>
            </a:pPr>
            <a:r>
              <a:rPr lang="en-US" sz="1800" dirty="0"/>
              <a:t>Stage 1:</a:t>
            </a:r>
            <a:r>
              <a:rPr lang="en-US" sz="1800" i="1" dirty="0"/>
              <a:t> </a:t>
            </a:r>
            <a:r>
              <a:rPr lang="en-US" sz="1800" dirty="0"/>
              <a:t>Validation and Alliance Formation</a:t>
            </a:r>
          </a:p>
          <a:p>
            <a:pPr marL="114300" indent="0" algn="ctr">
              <a:lnSpc>
                <a:spcPct val="120000"/>
              </a:lnSpc>
              <a:buNone/>
            </a:pPr>
            <a:r>
              <a:rPr lang="en-US" sz="1800" dirty="0"/>
              <a:t>Stage 2: Negative Cycle De-escalation</a:t>
            </a:r>
          </a:p>
          <a:p>
            <a:pPr marL="114300" indent="0" algn="ctr">
              <a:lnSpc>
                <a:spcPct val="120000"/>
              </a:lnSpc>
              <a:buNone/>
            </a:pPr>
            <a:r>
              <a:rPr lang="en-US" sz="1800" dirty="0"/>
              <a:t>Stage 3: Accessing Underlying Feelings</a:t>
            </a:r>
            <a:r>
              <a:rPr lang="en-US" sz="1800" i="1" dirty="0"/>
              <a:t>  </a:t>
            </a:r>
            <a:endParaRPr lang="en-US" sz="1800" dirty="0"/>
          </a:p>
          <a:p>
            <a:pPr marL="114300" indent="0" algn="ctr">
              <a:buNone/>
            </a:pPr>
            <a:r>
              <a:rPr lang="en-US" sz="1800" dirty="0"/>
              <a:t>Stage 4: Restructure the Interaction and the Bond</a:t>
            </a:r>
          </a:p>
          <a:p>
            <a:pPr marL="114300" indent="0" algn="ctr">
              <a:lnSpc>
                <a:spcPct val="120000"/>
              </a:lnSpc>
              <a:buNone/>
            </a:pPr>
            <a:r>
              <a:rPr lang="en-US" sz="1800" dirty="0"/>
              <a:t>Stage 5: Consolidation and Integration</a:t>
            </a:r>
          </a:p>
          <a:p>
            <a:endParaRPr lang="en-US" dirty="0"/>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46464A">
                  <a:lumMod val="20000"/>
                  <a:lumOff val="80000"/>
                </a:srgbClr>
              </a:solidFill>
              <a:effectLst/>
              <a:uLnTx/>
              <a:uFillTx/>
              <a:latin typeface="Century Schoolbook"/>
              <a:ea typeface="+mn-ea"/>
              <a:cs typeface="+mn-cs"/>
            </a:endParaRPr>
          </a:p>
        </p:txBody>
      </p:sp>
      <p:sp>
        <p:nvSpPr>
          <p:cNvPr id="6" name="Slide Number Placeholder 5"/>
          <p:cNvSpPr>
            <a:spLocks noGrp="1"/>
          </p:cNvSpPr>
          <p:nvPr>
            <p:ph type="sldNum" sz="quarter" idx="12"/>
          </p:nvPr>
        </p:nvSpPr>
        <p:spPr/>
        <p:txBody>
          <a:bodyPr>
            <a:normAutofit fontScale="325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3600" b="0" i="0" u="none" strike="noStrike" kern="1200" cap="none" spc="0" normalizeH="0" baseline="0" noProof="0" smtClean="0">
                <a:ln>
                  <a:noFill/>
                </a:ln>
                <a:solidFill>
                  <a:srgbClr val="46464A">
                    <a:lumMod val="60000"/>
                    <a:lumOff val="40000"/>
                  </a:srgbClr>
                </a:solidFill>
                <a:effectLst/>
                <a:uLnTx/>
                <a:uFillTx/>
                <a:latin typeface="Century School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30</a:t>
            </a:fld>
            <a:endParaRPr kumimoji="0" lang="en-US" sz="3600" b="0" i="0" u="none" strike="noStrike" kern="1200" cap="none" spc="0" normalizeH="0" baseline="0" noProof="0">
              <a:ln>
                <a:noFill/>
              </a:ln>
              <a:solidFill>
                <a:srgbClr val="46464A">
                  <a:lumMod val="60000"/>
                  <a:lumOff val="40000"/>
                </a:srgbClr>
              </a:solidFill>
              <a:effectLst/>
              <a:uLnTx/>
              <a:uFillTx/>
              <a:latin typeface="Century Schoolbook"/>
              <a:ea typeface="+mn-ea"/>
              <a:cs typeface="+mn-cs"/>
            </a:endParaRPr>
          </a:p>
        </p:txBody>
      </p:sp>
      <p:sp>
        <p:nvSpPr>
          <p:cNvPr id="2" name="TextBox 1">
            <a:extLst>
              <a:ext uri="{FF2B5EF4-FFF2-40B4-BE49-F238E27FC236}">
                <a16:creationId xmlns:a16="http://schemas.microsoft.com/office/drawing/2014/main" id="{6EF462BF-9F94-A943-B59D-26CC92C69B50}"/>
              </a:ext>
            </a:extLst>
          </p:cNvPr>
          <p:cNvSpPr txBox="1"/>
          <p:nvPr/>
        </p:nvSpPr>
        <p:spPr>
          <a:xfrm>
            <a:off x="3274143" y="4404497"/>
            <a:ext cx="4905758" cy="2474524"/>
          </a:xfrm>
          <a:prstGeom prst="rect">
            <a:avLst/>
          </a:prstGeom>
          <a:solidFill>
            <a:srgbClr val="FFC000"/>
          </a:solidFill>
          <a:ln>
            <a:solidFill>
              <a:schemeClr val="tx1"/>
            </a:solidFill>
          </a:ln>
        </p:spPr>
        <p:txBody>
          <a:bodyPr wrap="square" rtlCol="0">
            <a:spAutoFit/>
          </a:bodyPr>
          <a:lstStyle/>
          <a:p>
            <a:pPr marL="0" marR="0" lvl="0" indent="0" algn="l" defTabSz="457200" rtl="0" eaLnBrk="1" fontAlgn="auto" latinLnBrk="0" hangingPunct="1">
              <a:lnSpc>
                <a:spcPct val="12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Gill Sans MT" panose="020B0502020104020203"/>
                <a:ea typeface="+mn-ea"/>
                <a:cs typeface="+mn-cs"/>
              </a:rPr>
              <a:t>Phase II: Individual Processes</a:t>
            </a:r>
          </a:p>
          <a:p>
            <a:pPr marL="285750" marR="0" lvl="0" indent="-285750" algn="ctr" defTabSz="457200" rtl="0" eaLnBrk="1" fontAlgn="auto" latinLnBrk="0" hangingPunct="1">
              <a:lnSpc>
                <a:spcPct val="120000"/>
              </a:lnSpc>
              <a:spcBef>
                <a:spcPts val="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a:p>
            <a:pPr marL="285750" marR="0" lvl="0" indent="-285750" algn="ctr" defTabSz="4572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rPr>
              <a:t>Self-Soothing</a:t>
            </a:r>
          </a:p>
          <a:p>
            <a:pPr marL="285750" marR="0" lvl="0" indent="-285750" algn="ctr" defTabSz="4572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rPr>
              <a:t>Self-Criticism</a:t>
            </a:r>
          </a:p>
          <a:p>
            <a:pPr marL="285750" marR="0" lvl="0" indent="-285750" algn="ctr" defTabSz="4572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rPr>
              <a:t>Self-interruption</a:t>
            </a:r>
          </a:p>
          <a:p>
            <a:pPr marL="285750" marR="0" lvl="0" indent="-285750" algn="ctr" defTabSz="457200" rtl="0" eaLnBrk="1" fontAlgn="auto" latinLnBrk="0" hangingPunct="1">
              <a:lnSpc>
                <a:spcPct val="12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rPr>
              <a:t>Unfinished Business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Gill Sans MT" panose="020B0502020104020203"/>
              <a:ea typeface="+mn-ea"/>
              <a:cs typeface="+mn-cs"/>
            </a:endParaRPr>
          </a:p>
        </p:txBody>
      </p:sp>
      <p:sp>
        <p:nvSpPr>
          <p:cNvPr id="12" name="Left-Up Arrow 11">
            <a:extLst>
              <a:ext uri="{FF2B5EF4-FFF2-40B4-BE49-F238E27FC236}">
                <a16:creationId xmlns:a16="http://schemas.microsoft.com/office/drawing/2014/main" id="{696B707A-074E-9948-AC35-CA023510552C}"/>
              </a:ext>
            </a:extLst>
          </p:cNvPr>
          <p:cNvSpPr/>
          <p:nvPr/>
        </p:nvSpPr>
        <p:spPr>
          <a:xfrm rot="19644523">
            <a:off x="6678021" y="4012433"/>
            <a:ext cx="2737504" cy="1295406"/>
          </a:xfrm>
          <a:prstGeom prst="leftUpArrow">
            <a:avLst>
              <a:gd name="adj1" fmla="val 13712"/>
              <a:gd name="adj2" fmla="val 30817"/>
              <a:gd name="adj3" fmla="val 25000"/>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851786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2" grpId="0" animBg="1"/>
      <p:bldP spid="1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B481465-454C-5248-85BE-2C5CC025FA95}"/>
              </a:ext>
            </a:extLst>
          </p:cNvPr>
          <p:cNvSpPr txBox="1"/>
          <p:nvPr/>
        </p:nvSpPr>
        <p:spPr>
          <a:xfrm>
            <a:off x="1909014" y="385012"/>
            <a:ext cx="8373979"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5E5E5E"/>
                </a:solidFill>
                <a:effectLst/>
                <a:uLnTx/>
                <a:uFillTx/>
                <a:latin typeface="Gill Sans MT" panose="020B0502020104020203"/>
                <a:ea typeface="Calibri" panose="020F0502020204030204" pitchFamily="34" charset="0"/>
                <a:cs typeface="Times New Roman" panose="02020603050405020304" pitchFamily="18" charset="0"/>
              </a:rPr>
              <a:t>Soothing of Anguish</a:t>
            </a:r>
          </a:p>
        </p:txBody>
      </p:sp>
      <p:sp>
        <p:nvSpPr>
          <p:cNvPr id="5" name="Curved Left Arrow 4">
            <a:extLst>
              <a:ext uri="{FF2B5EF4-FFF2-40B4-BE49-F238E27FC236}">
                <a16:creationId xmlns:a16="http://schemas.microsoft.com/office/drawing/2014/main" id="{22F7AA29-0C81-054D-AF8D-A671C1EF3471}"/>
              </a:ext>
            </a:extLst>
          </p:cNvPr>
          <p:cNvSpPr/>
          <p:nvPr/>
        </p:nvSpPr>
        <p:spPr>
          <a:xfrm rot="17991067">
            <a:off x="6781002" y="1662572"/>
            <a:ext cx="924139" cy="1594265"/>
          </a:xfrm>
          <a:prstGeom prst="curvedLef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Gill Sans MT" panose="020B0502020104020203"/>
              <a:ea typeface="+mn-ea"/>
              <a:cs typeface="+mn-cs"/>
            </a:endParaRPr>
          </a:p>
        </p:txBody>
      </p:sp>
      <p:pic>
        <p:nvPicPr>
          <p:cNvPr id="16387" name="図 5" descr="j0178844.jpg"/>
          <p:cNvPicPr>
            <a:picLocks noChangeAspect="1"/>
          </p:cNvPicPr>
          <p:nvPr/>
        </p:nvPicPr>
        <p:blipFill rotWithShape="1">
          <a:blip r:embed="rId2">
            <a:extLst>
              <a:ext uri="{28A0092B-C50C-407E-A947-70E740481C1C}">
                <a14:useLocalDpi xmlns:a14="http://schemas.microsoft.com/office/drawing/2010/main" val="0"/>
              </a:ext>
            </a:extLst>
          </a:blip>
          <a:srcRect r="3600"/>
          <a:stretch/>
        </p:blipFill>
        <p:spPr bwMode="auto">
          <a:xfrm flipH="1">
            <a:off x="2149642" y="1314775"/>
            <a:ext cx="4499538" cy="3097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1" name="図 6" descr="j0409148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986257" y="3064043"/>
            <a:ext cx="4388068" cy="2919663"/>
          </a:xfrm>
          <a:prstGeom prst="rect">
            <a:avLst/>
          </a:prstGeom>
          <a:noFill/>
          <a:ln>
            <a:noFill/>
          </a:ln>
          <a:effectLst>
            <a:softEdge rad="762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13878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Differential Emotion Regulation within Couples (ATTachment)</a:t>
            </a:r>
          </a:p>
        </p:txBody>
      </p:sp>
      <p:sp>
        <p:nvSpPr>
          <p:cNvPr id="3" name="Content Placeholder 2"/>
          <p:cNvSpPr>
            <a:spLocks noGrp="1"/>
          </p:cNvSpPr>
          <p:nvPr>
            <p:ph idx="1"/>
          </p:nvPr>
        </p:nvSpPr>
        <p:spPr/>
        <p:txBody>
          <a:bodyPr/>
          <a:lstStyle/>
          <a:p>
            <a:r>
              <a:rPr lang="en-US" dirty="0"/>
              <a:t>At times therapists facilitate affect regulation within the couple, such as…..coaching them to face one another, disclose primary vulnerable emotions/needs, process blocks to accessing emotions, and helping partners emotionally respond and meet the </a:t>
            </a:r>
            <a:r>
              <a:rPr lang="en-US" u="sng" dirty="0"/>
              <a:t>other’s</a:t>
            </a:r>
            <a:r>
              <a:rPr lang="en-US" dirty="0"/>
              <a:t> need. </a:t>
            </a:r>
          </a:p>
          <a:p>
            <a:endParaRPr lang="en-US" dirty="0"/>
          </a:p>
          <a:p>
            <a:pPr marL="114300" indent="0">
              <a:buNone/>
            </a:pPr>
            <a:endParaRPr lang="en-US" dirty="0"/>
          </a:p>
          <a:p>
            <a:pPr marL="114300" indent="0">
              <a:buNone/>
            </a:pPr>
            <a:endParaRPr lang="en-US" dirty="0"/>
          </a:p>
        </p:txBody>
      </p:sp>
      <p:pic>
        <p:nvPicPr>
          <p:cNvPr id="6" name="Picture 5"/>
          <p:cNvPicPr>
            <a:picLocks noChangeAspect="1"/>
          </p:cNvPicPr>
          <p:nvPr/>
        </p:nvPicPr>
        <p:blipFill>
          <a:blip r:embed="rId2"/>
          <a:stretch>
            <a:fillRect/>
          </a:stretch>
        </p:blipFill>
        <p:spPr>
          <a:xfrm>
            <a:off x="3024851" y="3968333"/>
            <a:ext cx="6349749" cy="2583023"/>
          </a:xfrm>
          <a:prstGeom prst="rect">
            <a:avLst/>
          </a:prstGeom>
        </p:spPr>
      </p:pic>
      <p:sp>
        <p:nvSpPr>
          <p:cNvPr id="4" name="Right Arrow 3"/>
          <p:cNvSpPr/>
          <p:nvPr/>
        </p:nvSpPr>
        <p:spPr>
          <a:xfrm>
            <a:off x="4969196" y="5109739"/>
            <a:ext cx="2058681" cy="204390"/>
          </a:xfrm>
          <a:prstGeom prst="rightArrow">
            <a:avLst/>
          </a:prstGeom>
          <a:solidFill>
            <a:srgbClr val="3366FF"/>
          </a:solidFill>
          <a:ln>
            <a:solidFill>
              <a:srgbClr val="3366FF"/>
            </a:solidFill>
            <a:prstDash val="solid"/>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5" name="Left Arrow 4"/>
          <p:cNvSpPr/>
          <p:nvPr/>
        </p:nvSpPr>
        <p:spPr>
          <a:xfrm>
            <a:off x="4969196" y="5445523"/>
            <a:ext cx="2160869" cy="291985"/>
          </a:xfrm>
          <a:prstGeom prst="leftArrow">
            <a:avLst/>
          </a:prstGeom>
          <a:solidFill>
            <a:srgbClr val="3366FF"/>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8" name="Footer Placeholder 7"/>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000000">
                  <a:alpha val="70000"/>
                </a:srgbClr>
              </a:solidFill>
              <a:effectLst/>
              <a:uLnTx/>
              <a:uFillTx/>
              <a:latin typeface="Gill Sans MT" panose="020B0502020104020203"/>
              <a:ea typeface="+mn-ea"/>
              <a:cs typeface="+mn-cs"/>
            </a:endParaRPr>
          </a:p>
        </p:txBody>
      </p:sp>
      <p:sp>
        <p:nvSpPr>
          <p:cNvPr id="9" name="Slide Number Placeholder 8"/>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32</a:t>
            </a:fld>
            <a:endParaRPr kumimoji="0" lang="en-US" sz="11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204181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Differential Emotion Regulation with individuals (Identity)</a:t>
            </a:r>
          </a:p>
        </p:txBody>
      </p:sp>
      <p:sp>
        <p:nvSpPr>
          <p:cNvPr id="3" name="Content Placeholder 2"/>
          <p:cNvSpPr>
            <a:spLocks noGrp="1"/>
          </p:cNvSpPr>
          <p:nvPr>
            <p:ph idx="1"/>
          </p:nvPr>
        </p:nvSpPr>
        <p:spPr/>
        <p:txBody>
          <a:bodyPr/>
          <a:lstStyle/>
          <a:p>
            <a:r>
              <a:rPr lang="en-US" dirty="0"/>
              <a:t>Sometimes we facilitate affect regulation within the individual…..such as helping individuals self-soothe, access and work with inner resources to find validation they need. This can also be helpful in face of partner’s unavailability. </a:t>
            </a:r>
          </a:p>
          <a:p>
            <a:endParaRPr lang="en-US" dirty="0"/>
          </a:p>
          <a:p>
            <a:endParaRPr lang="en-US" dirty="0"/>
          </a:p>
        </p:txBody>
      </p:sp>
      <p:pic>
        <p:nvPicPr>
          <p:cNvPr id="6" name="Picture 5" descr="images.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13475" y="3665297"/>
            <a:ext cx="5695742" cy="2900489"/>
          </a:xfrm>
          <a:prstGeom prst="rect">
            <a:avLst/>
          </a:prstGeom>
        </p:spPr>
      </p:pic>
      <p:grpSp>
        <p:nvGrpSpPr>
          <p:cNvPr id="10" name="Group 9"/>
          <p:cNvGrpSpPr/>
          <p:nvPr/>
        </p:nvGrpSpPr>
        <p:grpSpPr>
          <a:xfrm>
            <a:off x="6896898" y="4394376"/>
            <a:ext cx="1463040" cy="908938"/>
            <a:chOff x="5372898" y="4364522"/>
            <a:chExt cx="1463040" cy="1040985"/>
          </a:xfrm>
          <a:solidFill>
            <a:schemeClr val="tx1"/>
          </a:solidFill>
        </p:grpSpPr>
        <p:sp>
          <p:nvSpPr>
            <p:cNvPr id="8" name="Curved Right Arrow 7"/>
            <p:cNvSpPr/>
            <p:nvPr/>
          </p:nvSpPr>
          <p:spPr>
            <a:xfrm>
              <a:off x="5372898" y="4364522"/>
              <a:ext cx="731520" cy="1040985"/>
            </a:xfrm>
            <a:prstGeom prst="curvedRightArrow">
              <a:avLst>
                <a:gd name="adj1" fmla="val 25000"/>
                <a:gd name="adj2" fmla="val 71152"/>
                <a:gd name="adj3" fmla="val 25000"/>
              </a:avLst>
            </a:prstGeom>
            <a:grpFill/>
            <a:ln w="3175" cmpd="sng">
              <a:solidFill>
                <a:srgbClr val="3366FF"/>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366FF"/>
                </a:solidFill>
                <a:effectLst/>
                <a:uLnTx/>
                <a:uFillTx/>
                <a:latin typeface="Gill Sans MT" panose="020B0502020104020203"/>
                <a:ea typeface="+mn-ea"/>
                <a:cs typeface="+mn-cs"/>
              </a:endParaRPr>
            </a:p>
          </p:txBody>
        </p:sp>
        <p:sp>
          <p:nvSpPr>
            <p:cNvPr id="9" name="Curved Left Arrow 8"/>
            <p:cNvSpPr/>
            <p:nvPr/>
          </p:nvSpPr>
          <p:spPr>
            <a:xfrm>
              <a:off x="6104418" y="4364522"/>
              <a:ext cx="731520" cy="1040985"/>
            </a:xfrm>
            <a:prstGeom prst="curvedLeftArrow">
              <a:avLst/>
            </a:prstGeom>
            <a:grpFill/>
            <a:ln>
              <a:solidFill>
                <a:srgbClr val="CCFFCC"/>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366FF"/>
                </a:solidFill>
                <a:effectLst/>
                <a:uLnTx/>
                <a:uFillTx/>
                <a:latin typeface="Gill Sans MT" panose="020B0502020104020203"/>
                <a:ea typeface="+mn-ea"/>
                <a:cs typeface="+mn-cs"/>
              </a:endParaRPr>
            </a:p>
          </p:txBody>
        </p:sp>
      </p:grpSp>
      <p:sp>
        <p:nvSpPr>
          <p:cNvPr id="7" name="Slide Number Placeholder 6"/>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33</a:t>
            </a:fld>
            <a:endParaRPr kumimoji="0" lang="en-US" sz="11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891694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1950128" y="1674091"/>
            <a:ext cx="8565472" cy="4093429"/>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0000"/>
                </a:solidFill>
                <a:effectLst/>
                <a:uLnTx/>
                <a:uFillTx/>
                <a:latin typeface="Gill Sans MT" panose="020B0502020104020203"/>
                <a:ea typeface="+mn-ea"/>
                <a:cs typeface="+mn-cs"/>
              </a:rPr>
              <a:t>   </a:t>
            </a:r>
            <a:endParaRPr kumimoji="0" lang="en-US" sz="2800" b="0" i="0" u="none" strike="noStrike" kern="1200" cap="none" spc="0" normalizeH="0" baseline="0" noProof="0" dirty="0">
              <a:ln>
                <a:noFill/>
              </a:ln>
              <a:solidFill>
                <a:srgbClr val="4A4A4A"/>
              </a:solidFill>
              <a:effectLst/>
              <a:uLnTx/>
              <a:uFillTx/>
              <a:latin typeface="Gill Sans MT" panose="020B0502020104020203"/>
              <a:ea typeface="+mn-ea"/>
              <a:cs typeface="+mn-cs"/>
            </a:endParaRPr>
          </a:p>
          <a:p>
            <a:pPr marL="457200" marR="0" lvl="0" indent="-457200" algn="l" defTabSz="457200" rtl="0" eaLnBrk="1" fontAlgn="auto" latinLnBrk="0" hangingPunct="1">
              <a:lnSpc>
                <a:spcPct val="100000"/>
              </a:lnSpc>
              <a:spcBef>
                <a:spcPts val="0"/>
              </a:spcBef>
              <a:spcAft>
                <a:spcPts val="0"/>
              </a:spcAft>
              <a:buClr>
                <a:srgbClr val="A6B727"/>
              </a:buClr>
              <a:buSzTx/>
              <a:buFont typeface="Arial"/>
              <a:buChar char="•"/>
              <a:tabLst/>
              <a:defRPr/>
            </a:pPr>
            <a:r>
              <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rPr>
              <a:t>First, </a:t>
            </a:r>
            <a:r>
              <a:rPr kumimoji="0" lang="en-US" sz="2800" b="0" i="1" u="none" strike="noStrike" kern="1200" cap="none" spc="0" normalizeH="0" baseline="0" noProof="0" dirty="0">
                <a:ln>
                  <a:noFill/>
                </a:ln>
                <a:solidFill>
                  <a:srgbClr val="5E5E5E"/>
                </a:solidFill>
                <a:effectLst/>
                <a:uLnTx/>
                <a:uFillTx/>
                <a:latin typeface="Gill Sans MT" panose="020B0502020104020203"/>
                <a:ea typeface="+mn-ea"/>
                <a:cs typeface="+mn-cs"/>
              </a:rPr>
              <a:t>other soothing </a:t>
            </a:r>
            <a:r>
              <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rPr>
              <a:t>through responsiveness</a:t>
            </a:r>
          </a:p>
          <a:p>
            <a:pPr marL="0" marR="0" lvl="0" indent="0" algn="l" defTabSz="457200" rtl="0" eaLnBrk="1" fontAlgn="auto" latinLnBrk="0" hangingPunct="1">
              <a:lnSpc>
                <a:spcPct val="100000"/>
              </a:lnSpc>
              <a:spcBef>
                <a:spcPts val="0"/>
              </a:spcBef>
              <a:spcAft>
                <a:spcPts val="0"/>
              </a:spcAft>
              <a:buClr>
                <a:srgbClr val="A6B727"/>
              </a:buClr>
              <a:buSzTx/>
              <a:buFontTx/>
              <a:buNone/>
              <a:tabLst/>
              <a:defRPr/>
            </a:pPr>
            <a:r>
              <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rPr>
              <a:t>    and corrective emotional experience</a:t>
            </a:r>
          </a:p>
          <a:p>
            <a:pPr marL="457200" marR="0" lvl="0" indent="-457200" algn="l" defTabSz="457200" rtl="0" eaLnBrk="1" fontAlgn="auto" latinLnBrk="0" hangingPunct="1">
              <a:lnSpc>
                <a:spcPct val="100000"/>
              </a:lnSpc>
              <a:spcBef>
                <a:spcPts val="0"/>
              </a:spcBef>
              <a:spcAft>
                <a:spcPts val="0"/>
              </a:spcAft>
              <a:buClr>
                <a:srgbClr val="A6B727"/>
              </a:buClr>
              <a:buSzTx/>
              <a:buFont typeface="Arial"/>
              <a:buChar char="•"/>
              <a:tabLst/>
              <a:defRPr/>
            </a:pPr>
            <a:endPar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endParaRPr>
          </a:p>
          <a:p>
            <a:pPr marL="457200" marR="0" lvl="0" indent="-457200" algn="l" defTabSz="457200" rtl="0" eaLnBrk="1" fontAlgn="auto" latinLnBrk="0" hangingPunct="1">
              <a:lnSpc>
                <a:spcPct val="100000"/>
              </a:lnSpc>
              <a:spcBef>
                <a:spcPts val="0"/>
              </a:spcBef>
              <a:spcAft>
                <a:spcPts val="0"/>
              </a:spcAft>
              <a:buClr>
                <a:srgbClr val="A6B727"/>
              </a:buClr>
              <a:buSzTx/>
              <a:buFont typeface="Arial"/>
              <a:buChar char="•"/>
              <a:tabLst/>
              <a:defRPr/>
            </a:pPr>
            <a:r>
              <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rPr>
              <a:t>Once some present security and validation has been established</a:t>
            </a:r>
          </a:p>
          <a:p>
            <a:pPr marL="457200" marR="0" lvl="0" indent="-457200" algn="l" defTabSz="457200" rtl="0" eaLnBrk="1" fontAlgn="auto" latinLnBrk="0" hangingPunct="1">
              <a:lnSpc>
                <a:spcPct val="100000"/>
              </a:lnSpc>
              <a:spcBef>
                <a:spcPts val="0"/>
              </a:spcBef>
              <a:spcAft>
                <a:spcPts val="0"/>
              </a:spcAft>
              <a:buClr>
                <a:srgbClr val="A6B727"/>
              </a:buClr>
              <a:buSzTx/>
              <a:buFont typeface="Arial"/>
              <a:buChar char="•"/>
              <a:tabLst/>
              <a:defRPr/>
            </a:pPr>
            <a:endPar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endParaRPr>
          </a:p>
          <a:p>
            <a:pPr marL="457200" marR="0" lvl="0" indent="-457200" algn="l" defTabSz="457200" rtl="0" eaLnBrk="1" fontAlgn="auto" latinLnBrk="0" hangingPunct="1">
              <a:lnSpc>
                <a:spcPct val="100000"/>
              </a:lnSpc>
              <a:spcBef>
                <a:spcPts val="0"/>
              </a:spcBef>
              <a:spcAft>
                <a:spcPts val="0"/>
              </a:spcAft>
              <a:buClr>
                <a:srgbClr val="A6B727"/>
              </a:buClr>
              <a:buSzTx/>
              <a:buFont typeface="Arial"/>
              <a:buChar char="•"/>
              <a:tabLst/>
              <a:defRPr/>
            </a:pPr>
            <a:r>
              <a:rPr kumimoji="0" lang="en-US" sz="2800" b="0" i="1" u="none" strike="noStrike" kern="1200" cap="none" spc="0" normalizeH="0" baseline="0" noProof="0" dirty="0">
                <a:ln>
                  <a:noFill/>
                </a:ln>
                <a:solidFill>
                  <a:srgbClr val="5E5E5E"/>
                </a:solidFill>
                <a:effectLst/>
                <a:uLnTx/>
                <a:uFillTx/>
                <a:latin typeface="Gill Sans MT" panose="020B0502020104020203"/>
                <a:ea typeface="+mn-ea"/>
                <a:cs typeface="+mn-cs"/>
              </a:rPr>
              <a:t>Self soothing </a:t>
            </a:r>
            <a:r>
              <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rPr>
              <a:t>through emotion awareness, regulation and transformation</a:t>
            </a:r>
          </a:p>
        </p:txBody>
      </p:sp>
      <p:sp>
        <p:nvSpPr>
          <p:cNvPr id="2" name="Title 1"/>
          <p:cNvSpPr>
            <a:spLocks noGrp="1"/>
          </p:cNvSpPr>
          <p:nvPr>
            <p:ph type="title"/>
          </p:nvPr>
        </p:nvSpPr>
        <p:spPr>
          <a:xfrm>
            <a:off x="1950128" y="408373"/>
            <a:ext cx="8302236" cy="884718"/>
          </a:xfrm>
        </p:spPr>
        <p:txBody>
          <a:bodyPr>
            <a:noAutofit/>
          </a:bodyPr>
          <a:lstStyle/>
          <a:p>
            <a:r>
              <a:rPr lang="en-US" sz="2800" dirty="0"/>
              <a:t>Enduring change through </a:t>
            </a:r>
            <a:br>
              <a:rPr lang="en-US" sz="2800" dirty="0"/>
            </a:br>
            <a:r>
              <a:rPr lang="en-US" sz="2800" dirty="0"/>
              <a:t>self-soothing</a:t>
            </a: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000000">
                  <a:alpha val="70000"/>
                </a:srgb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34</a:t>
            </a:fld>
            <a:endParaRPr kumimoji="0" lang="en-US" sz="11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583509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Title 1"/>
          <p:cNvSpPr>
            <a:spLocks noGrp="1"/>
          </p:cNvSpPr>
          <p:nvPr>
            <p:ph type="title"/>
          </p:nvPr>
        </p:nvSpPr>
        <p:spPr/>
        <p:txBody>
          <a:bodyPr>
            <a:normAutofit fontScale="90000"/>
          </a:bodyPr>
          <a:lstStyle/>
          <a:p>
            <a:pPr algn="ctr" eaLnBrk="1" hangingPunct="1"/>
            <a:r>
              <a:rPr lang="en-US" sz="3200" dirty="0">
                <a:latin typeface="+mn-lt"/>
              </a:rPr>
              <a:t>Self-soothing and self-compassion</a:t>
            </a:r>
          </a:p>
        </p:txBody>
      </p:sp>
      <p:sp>
        <p:nvSpPr>
          <p:cNvPr id="153602" name="Text Placeholder 2"/>
          <p:cNvSpPr>
            <a:spLocks noGrp="1"/>
          </p:cNvSpPr>
          <p:nvPr>
            <p:ph idx="1"/>
          </p:nvPr>
        </p:nvSpPr>
        <p:spPr/>
        <p:txBody>
          <a:bodyPr>
            <a:normAutofit/>
          </a:bodyPr>
          <a:lstStyle/>
          <a:p>
            <a:pPr eaLnBrk="1" hangingPunct="1"/>
            <a:r>
              <a:rPr lang="en-US" dirty="0"/>
              <a:t>In any difficult interaction, at least one partner entered into a core maladaptive state of anxious attachment or shameful inadequacy. </a:t>
            </a:r>
          </a:p>
          <a:p>
            <a:pPr eaLnBrk="1" hangingPunct="1"/>
            <a:endParaRPr lang="en-US" dirty="0"/>
          </a:p>
          <a:p>
            <a:pPr eaLnBrk="1" hangingPunct="1"/>
            <a:r>
              <a:rPr lang="en-US" dirty="0"/>
              <a:t>Ability to tolerate a partner’</a:t>
            </a:r>
            <a:r>
              <a:rPr lang="en-US" altLang="ja-JP" dirty="0"/>
              <a:t>s non-attuned  responsiveness is greatly helped by having client develop capacity to remember that partner was  available or attuned in the past and will be again in the future. </a:t>
            </a:r>
          </a:p>
          <a:p>
            <a:pPr eaLnBrk="1" hangingPunct="1"/>
            <a:endParaRPr lang="en-US" dirty="0"/>
          </a:p>
          <a:p>
            <a:pPr eaLnBrk="1" hangingPunct="1"/>
            <a:r>
              <a:rPr lang="en-US" dirty="0"/>
              <a:t>At certain times, when partners are unable to respond to each other’</a:t>
            </a:r>
            <a:r>
              <a:rPr lang="en-US" altLang="ja-JP" dirty="0"/>
              <a:t>s needs or soothe, each person has to exercise capacity for self-soothing. </a:t>
            </a:r>
          </a:p>
          <a:p>
            <a:pPr eaLnBrk="1" hangingPunct="1"/>
            <a:endParaRPr lang="en-US" sz="2800" dirty="0"/>
          </a:p>
          <a:p>
            <a:pPr eaLnBrk="1" hangingPunct="1"/>
            <a:endParaRPr lang="en-US" sz="2800" dirty="0"/>
          </a:p>
          <a:p>
            <a:pPr eaLnBrk="1" hangingPunct="1"/>
            <a:endParaRPr lang="en-US" sz="2800" dirty="0"/>
          </a:p>
          <a:p>
            <a:pPr eaLnBrk="1" hangingPunct="1"/>
            <a:endParaRPr lang="en-US" sz="2800" dirty="0"/>
          </a:p>
          <a:p>
            <a:pPr eaLnBrk="1" hangingPunct="1"/>
            <a:endParaRPr lang="en-US" sz="2800" dirty="0"/>
          </a:p>
          <a:p>
            <a:pPr eaLnBrk="1" hangingPunct="1"/>
            <a:endParaRPr lang="en-US" sz="2800" dirty="0"/>
          </a:p>
          <a:p>
            <a:pPr eaLnBrk="1" hangingPunct="1"/>
            <a:endParaRPr lang="en-US" sz="2800" dirty="0"/>
          </a:p>
          <a:p>
            <a:pPr eaLnBrk="1" hangingPunct="1"/>
            <a:endParaRPr lang="en-US" sz="2800" dirty="0">
              <a:latin typeface="Constantia" charset="0"/>
            </a:endParaRPr>
          </a:p>
        </p:txBody>
      </p:sp>
      <p:sp>
        <p:nvSpPr>
          <p:cNvPr id="3" name="Footer Placeholder 2"/>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000000">
                  <a:alpha val="70000"/>
                </a:srgbClr>
              </a:solidFill>
              <a:effectLst/>
              <a:uLnTx/>
              <a:uFillTx/>
              <a:latin typeface="Gill Sans MT" panose="020B0502020104020203"/>
              <a:ea typeface="+mn-ea"/>
              <a:cs typeface="+mn-cs"/>
            </a:endParaRPr>
          </a:p>
        </p:txBody>
      </p:sp>
      <p:sp>
        <p:nvSpPr>
          <p:cNvPr id="4" name="Slide Number Placeholder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35</a:t>
            </a:fld>
            <a:endParaRPr kumimoji="0" lang="en-US" sz="11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26396700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Title 1"/>
          <p:cNvSpPr>
            <a:spLocks noGrp="1"/>
          </p:cNvSpPr>
          <p:nvPr>
            <p:ph type="title"/>
          </p:nvPr>
        </p:nvSpPr>
        <p:spPr>
          <a:xfrm>
            <a:off x="1828800" y="685801"/>
            <a:ext cx="8072438" cy="887413"/>
          </a:xfrm>
        </p:spPr>
        <p:txBody>
          <a:bodyPr>
            <a:normAutofit/>
          </a:bodyPr>
          <a:lstStyle/>
          <a:p>
            <a:pPr eaLnBrk="1" hangingPunct="1"/>
            <a:r>
              <a:rPr lang="en-US" sz="3600" dirty="0"/>
              <a:t>Self-Soothing Task</a:t>
            </a:r>
          </a:p>
        </p:txBody>
      </p:sp>
      <p:sp>
        <p:nvSpPr>
          <p:cNvPr id="163842" name="Content Placeholder 10"/>
          <p:cNvSpPr>
            <a:spLocks noGrp="1"/>
          </p:cNvSpPr>
          <p:nvPr>
            <p:ph idx="1"/>
          </p:nvPr>
        </p:nvSpPr>
        <p:spPr>
          <a:xfrm>
            <a:off x="1828800" y="2308226"/>
            <a:ext cx="8072438" cy="4549775"/>
          </a:xfrm>
        </p:spPr>
        <p:txBody>
          <a:bodyPr>
            <a:normAutofit/>
          </a:bodyPr>
          <a:lstStyle/>
          <a:p>
            <a:pPr eaLnBrk="1" hangingPunct="1"/>
            <a:r>
              <a:rPr lang="en-US" sz="2600" dirty="0"/>
              <a:t>The self-soothing task for EFT has been described as a dialogue with an imagined other, in which the client is encouraged to soothe and care for the other.</a:t>
            </a:r>
          </a:p>
        </p:txBody>
      </p:sp>
      <p:sp>
        <p:nvSpPr>
          <p:cNvPr id="3" name="Footer Placeholder 2"/>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000000">
                  <a:alpha val="70000"/>
                </a:srgbClr>
              </a:solidFill>
              <a:effectLst/>
              <a:uLnTx/>
              <a:uFillTx/>
              <a:latin typeface="Gill Sans MT" panose="020B0502020104020203"/>
              <a:ea typeface="+mn-ea"/>
              <a:cs typeface="+mn-cs"/>
            </a:endParaRPr>
          </a:p>
        </p:txBody>
      </p:sp>
      <p:sp>
        <p:nvSpPr>
          <p:cNvPr id="4" name="Slide Number Placeholder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36</a:t>
            </a:fld>
            <a:endParaRPr kumimoji="0" lang="en-US" sz="11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8224647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2133601" y="283506"/>
            <a:ext cx="7793037" cy="935694"/>
          </a:xfrm>
        </p:spPr>
        <p:txBody>
          <a:bodyPr>
            <a:normAutofit fontScale="90000"/>
          </a:bodyPr>
          <a:lstStyle/>
          <a:p>
            <a:pPr>
              <a:defRPr/>
            </a:pPr>
            <a:r>
              <a:rPr lang="en-US" sz="3000" dirty="0">
                <a:solidFill>
                  <a:srgbClr val="6B7D72"/>
                </a:solidFill>
                <a:latin typeface="Book Antiqua" pitchFamily="-111" charset="0"/>
                <a:ea typeface="ＭＳ Ｐゴシック" pitchFamily="-111" charset="-128"/>
              </a:rPr>
              <a:t>Expanded Model for Two- Chair Stages in a Self-Soothing Split</a:t>
            </a:r>
            <a:endParaRPr lang="en-US" sz="3000" dirty="0">
              <a:solidFill>
                <a:srgbClr val="6B7D72"/>
              </a:solidFill>
              <a:ea typeface="ＭＳ Ｐゴシック" pitchFamily="-111" charset="-128"/>
            </a:endParaRPr>
          </a:p>
        </p:txBody>
      </p:sp>
      <p:sp>
        <p:nvSpPr>
          <p:cNvPr id="43011" name="TextBox 8"/>
          <p:cNvSpPr txBox="1">
            <a:spLocks noChangeArrowheads="1"/>
          </p:cNvSpPr>
          <p:nvPr/>
        </p:nvSpPr>
        <p:spPr bwMode="auto">
          <a:xfrm>
            <a:off x="2012951" y="1314451"/>
            <a:ext cx="1743075" cy="1476375"/>
          </a:xfrm>
          <a:prstGeom prst="rect">
            <a:avLst/>
          </a:prstGeom>
          <a:gradFill rotWithShape="1">
            <a:gsLst>
              <a:gs pos="0">
                <a:srgbClr val="800080">
                  <a:alpha val="95000"/>
                </a:srgbClr>
              </a:gs>
              <a:gs pos="97000">
                <a:srgbClr val="C100C1">
                  <a:alpha val="95000"/>
                </a:srgbClr>
              </a:gs>
              <a:gs pos="100000">
                <a:srgbClr val="C100C1">
                  <a:alpha val="95000"/>
                </a:srgbClr>
              </a:gs>
            </a:gsLst>
            <a:lin ang="5400000"/>
          </a:gradFill>
          <a:ln>
            <a:noFill/>
          </a:ln>
          <a:effectLst>
            <a:outerShdw blurRad="63500" dist="38100" dir="2700000" algn="tl" rotWithShape="0">
              <a:srgbClr val="000000">
                <a:alpha val="42998"/>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Book Antiqua" charset="0"/>
                <a:ea typeface="MS PGothic" charset="0"/>
                <a:cs typeface="MS PGothic" charset="0"/>
              </a:rPr>
              <a:t>Marker:  Anguish combined with Familiar Despair</a:t>
            </a:r>
          </a:p>
        </p:txBody>
      </p:sp>
      <p:sp>
        <p:nvSpPr>
          <p:cNvPr id="43012" name="TextBox 12"/>
          <p:cNvSpPr txBox="1">
            <a:spLocks noChangeArrowheads="1"/>
          </p:cNvSpPr>
          <p:nvPr/>
        </p:nvSpPr>
        <p:spPr bwMode="auto">
          <a:xfrm>
            <a:off x="1981200" y="3298826"/>
            <a:ext cx="2027238" cy="923925"/>
          </a:xfrm>
          <a:prstGeom prst="rect">
            <a:avLst/>
          </a:prstGeom>
          <a:gradFill rotWithShape="1">
            <a:gsLst>
              <a:gs pos="0">
                <a:srgbClr val="800080">
                  <a:alpha val="95000"/>
                </a:srgbClr>
              </a:gs>
              <a:gs pos="97000">
                <a:srgbClr val="C100C1">
                  <a:alpha val="95000"/>
                </a:srgbClr>
              </a:gs>
              <a:gs pos="100000">
                <a:srgbClr val="C100C1">
                  <a:alpha val="95000"/>
                </a:srgbClr>
              </a:gs>
            </a:gsLst>
            <a:lin ang="5400000"/>
          </a:gradFill>
          <a:ln>
            <a:noFill/>
          </a:ln>
          <a:effectLst>
            <a:outerShdw blurRad="63500" dist="38100" dir="2700000" algn="tl" rotWithShape="0">
              <a:srgbClr val="000000">
                <a:alpha val="42998"/>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Book Antiqua" charset="0"/>
                <a:ea typeface="MS PGothic" charset="0"/>
                <a:cs typeface="MS PGothic" charset="0"/>
              </a:rPr>
              <a:t>Role play Compassionate Other</a:t>
            </a:r>
          </a:p>
        </p:txBody>
      </p:sp>
      <p:sp>
        <p:nvSpPr>
          <p:cNvPr id="43013" name="TextBox 13"/>
          <p:cNvSpPr txBox="1">
            <a:spLocks noChangeArrowheads="1"/>
          </p:cNvSpPr>
          <p:nvPr/>
        </p:nvSpPr>
        <p:spPr bwMode="auto">
          <a:xfrm>
            <a:off x="6394451" y="4365625"/>
            <a:ext cx="1647825" cy="1200150"/>
          </a:xfrm>
          <a:prstGeom prst="rect">
            <a:avLst/>
          </a:prstGeom>
          <a:gradFill rotWithShape="1">
            <a:gsLst>
              <a:gs pos="0">
                <a:srgbClr val="800080">
                  <a:alpha val="95000"/>
                </a:srgbClr>
              </a:gs>
              <a:gs pos="97000">
                <a:srgbClr val="C100C1">
                  <a:alpha val="95000"/>
                </a:srgbClr>
              </a:gs>
              <a:gs pos="100000">
                <a:srgbClr val="C100C1">
                  <a:alpha val="95000"/>
                </a:srgbClr>
              </a:gs>
            </a:gsLst>
            <a:lin ang="5400000"/>
          </a:gradFill>
          <a:ln>
            <a:noFill/>
          </a:ln>
          <a:effectLst>
            <a:outerShdw blurRad="63500" dist="38100" dir="2700000" algn="tl" rotWithShape="0">
              <a:srgbClr val="000000">
                <a:alpha val="42998"/>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Book Antiqua" charset="0"/>
                <a:ea typeface="MS PGothic" charset="0"/>
                <a:cs typeface="MS PGothic" charset="0"/>
              </a:rPr>
              <a:t>Invoking and Expressing Wants and Needs</a:t>
            </a:r>
          </a:p>
        </p:txBody>
      </p:sp>
      <p:sp>
        <p:nvSpPr>
          <p:cNvPr id="43014" name="TextBox 14"/>
          <p:cNvSpPr txBox="1">
            <a:spLocks noChangeArrowheads="1"/>
          </p:cNvSpPr>
          <p:nvPr/>
        </p:nvSpPr>
        <p:spPr bwMode="auto">
          <a:xfrm>
            <a:off x="8847138" y="3581400"/>
            <a:ext cx="1744662" cy="2032000"/>
          </a:xfrm>
          <a:prstGeom prst="rect">
            <a:avLst/>
          </a:prstGeom>
          <a:gradFill rotWithShape="1">
            <a:gsLst>
              <a:gs pos="0">
                <a:srgbClr val="800080">
                  <a:alpha val="95000"/>
                </a:srgbClr>
              </a:gs>
              <a:gs pos="97000">
                <a:srgbClr val="C100C1">
                  <a:alpha val="95000"/>
                </a:srgbClr>
              </a:gs>
              <a:gs pos="100000">
                <a:srgbClr val="C100C1">
                  <a:alpha val="95000"/>
                </a:srgbClr>
              </a:gs>
            </a:gsLst>
            <a:lin ang="5400000"/>
          </a:gradFill>
          <a:ln>
            <a:noFill/>
          </a:ln>
          <a:effectLst>
            <a:outerShdw blurRad="63500" dist="38100" dir="2700000" algn="tl" rotWithShape="0">
              <a:srgbClr val="000000">
                <a:alpha val="42998"/>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Book Antiqua" charset="0"/>
                <a:ea typeface="MS PGothic" charset="0"/>
                <a:cs typeface="MS PGothic" charset="0"/>
              </a:rPr>
              <a:t>Full Resolution: Experience of Being Soothed,  Meaning Creation, Integration</a:t>
            </a:r>
          </a:p>
        </p:txBody>
      </p:sp>
      <p:sp>
        <p:nvSpPr>
          <p:cNvPr id="43015" name="TextBox 15"/>
          <p:cNvSpPr txBox="1">
            <a:spLocks noChangeArrowheads="1"/>
          </p:cNvSpPr>
          <p:nvPr/>
        </p:nvSpPr>
        <p:spPr bwMode="auto">
          <a:xfrm>
            <a:off x="2265364" y="4452939"/>
            <a:ext cx="1743075" cy="923925"/>
          </a:xfrm>
          <a:prstGeom prst="rect">
            <a:avLst/>
          </a:prstGeom>
          <a:gradFill rotWithShape="1">
            <a:gsLst>
              <a:gs pos="0">
                <a:srgbClr val="800080">
                  <a:alpha val="95000"/>
                </a:srgbClr>
              </a:gs>
              <a:gs pos="97000">
                <a:srgbClr val="C100C1">
                  <a:alpha val="95000"/>
                </a:srgbClr>
              </a:gs>
              <a:gs pos="100000">
                <a:srgbClr val="C100C1">
                  <a:alpha val="95000"/>
                </a:srgbClr>
              </a:gs>
            </a:gsLst>
            <a:lin ang="5400000"/>
          </a:gradFill>
          <a:ln>
            <a:noFill/>
          </a:ln>
          <a:effectLst>
            <a:outerShdw blurRad="63500" dist="38100" dir="2700000" algn="tl" rotWithShape="0">
              <a:srgbClr val="000000">
                <a:alpha val="42998"/>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Book Antiqua" charset="0"/>
                <a:ea typeface="MS PGothic" charset="0"/>
                <a:cs typeface="MS PGothic" charset="0"/>
              </a:rPr>
              <a:t>Role play Experiencing Self</a:t>
            </a:r>
          </a:p>
        </p:txBody>
      </p:sp>
      <p:sp>
        <p:nvSpPr>
          <p:cNvPr id="43016" name="TextBox 16"/>
          <p:cNvSpPr txBox="1">
            <a:spLocks noChangeArrowheads="1"/>
          </p:cNvSpPr>
          <p:nvPr/>
        </p:nvSpPr>
        <p:spPr bwMode="auto">
          <a:xfrm>
            <a:off x="6096001" y="2895601"/>
            <a:ext cx="1744663" cy="923925"/>
          </a:xfrm>
          <a:prstGeom prst="rect">
            <a:avLst/>
          </a:prstGeom>
          <a:gradFill rotWithShape="1">
            <a:gsLst>
              <a:gs pos="0">
                <a:srgbClr val="800080">
                  <a:alpha val="95000"/>
                </a:srgbClr>
              </a:gs>
              <a:gs pos="97000">
                <a:srgbClr val="C100C1">
                  <a:alpha val="95000"/>
                </a:srgbClr>
              </a:gs>
              <a:gs pos="100000">
                <a:srgbClr val="C100C1">
                  <a:alpha val="95000"/>
                </a:srgbClr>
              </a:gs>
            </a:gsLst>
            <a:lin ang="5400000"/>
          </a:gradFill>
          <a:ln>
            <a:noFill/>
          </a:ln>
          <a:effectLst>
            <a:outerShdw blurRad="63500" dist="38100" dir="2700000" algn="tl" rotWithShape="0">
              <a:srgbClr val="000000">
                <a:alpha val="42998"/>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Book Antiqua" charset="0"/>
                <a:ea typeface="MS PGothic" charset="0"/>
                <a:cs typeface="MS PGothic" charset="0"/>
              </a:rPr>
              <a:t>Offer warm, Empathic Understanding</a:t>
            </a:r>
          </a:p>
        </p:txBody>
      </p:sp>
      <p:cxnSp>
        <p:nvCxnSpPr>
          <p:cNvPr id="40" name="Straight Arrow Connector 39"/>
          <p:cNvCxnSpPr>
            <a:cxnSpLocks noChangeShapeType="1"/>
            <a:stCxn id="43015" idx="3"/>
          </p:cNvCxnSpPr>
          <p:nvPr/>
        </p:nvCxnSpPr>
        <p:spPr bwMode="auto">
          <a:xfrm flipV="1">
            <a:off x="4008439" y="3946526"/>
            <a:ext cx="344487" cy="968375"/>
          </a:xfrm>
          <a:prstGeom prst="straightConnector1">
            <a:avLst/>
          </a:prstGeom>
          <a:noFill/>
          <a:ln w="25400">
            <a:solidFill>
              <a:srgbClr val="6585CF"/>
            </a:solidFill>
            <a:round/>
            <a:headEnd/>
            <a:tailEnd type="arrow" w="med" len="med"/>
          </a:ln>
          <a:effectLst>
            <a:outerShdw blurRad="130000" dist="101600" dir="2700000" algn="tl" rotWithShape="0">
              <a:srgbClr val="000000">
                <a:alpha val="34999"/>
              </a:srgbClr>
            </a:outerShdw>
          </a:effectLst>
          <a:extLst>
            <a:ext uri="{909E8E84-426E-40dd-AFC4-6F175D3DCCD1}">
              <a14:hiddenFill xmlns:a14="http://schemas.microsoft.com/office/drawing/2010/main" xmlns="">
                <a:noFill/>
              </a14:hiddenFill>
            </a:ext>
          </a:extLst>
        </p:spPr>
      </p:cxnSp>
      <p:cxnSp>
        <p:nvCxnSpPr>
          <p:cNvPr id="23" name="Elbow Connector 22"/>
          <p:cNvCxnSpPr>
            <a:cxnSpLocks noChangeShapeType="1"/>
          </p:cNvCxnSpPr>
          <p:nvPr/>
        </p:nvCxnSpPr>
        <p:spPr bwMode="auto">
          <a:xfrm rot="5400000">
            <a:off x="3020219" y="2847182"/>
            <a:ext cx="969963" cy="0"/>
          </a:xfrm>
          <a:prstGeom prst="bentConnector4">
            <a:avLst>
              <a:gd name="adj1" fmla="val 26190"/>
              <a:gd name="adj2" fmla="val -2147483648"/>
            </a:avLst>
          </a:prstGeom>
          <a:noFill/>
          <a:ln w="25400">
            <a:solidFill>
              <a:srgbClr val="6585CF"/>
            </a:solidFill>
            <a:miter lim="800000"/>
            <a:headEnd/>
            <a:tailEnd type="arrow" w="med" len="med"/>
          </a:ln>
          <a:effectLst>
            <a:outerShdw blurRad="130000" dist="101600" dir="2700000" algn="tl" rotWithShape="0">
              <a:srgbClr val="000000">
                <a:alpha val="34999"/>
              </a:srgbClr>
            </a:outerShdw>
          </a:effectLst>
          <a:extLst>
            <a:ext uri="{909E8E84-426E-40dd-AFC4-6F175D3DCCD1}">
              <a14:hiddenFill xmlns:a14="http://schemas.microsoft.com/office/drawing/2010/main" xmlns="">
                <a:noFill/>
              </a14:hiddenFill>
            </a:ext>
          </a:extLst>
        </p:spPr>
      </p:cxnSp>
      <p:cxnSp>
        <p:nvCxnSpPr>
          <p:cNvPr id="28" name="Elbow Connector 27"/>
          <p:cNvCxnSpPr>
            <a:cxnSpLocks noChangeShapeType="1"/>
          </p:cNvCxnSpPr>
          <p:nvPr/>
        </p:nvCxnSpPr>
        <p:spPr bwMode="auto">
          <a:xfrm rot="16200000" flipH="1">
            <a:off x="1530351" y="4249738"/>
            <a:ext cx="1154112" cy="252413"/>
          </a:xfrm>
          <a:prstGeom prst="bentConnector2">
            <a:avLst/>
          </a:prstGeom>
          <a:noFill/>
          <a:ln w="25400">
            <a:solidFill>
              <a:srgbClr val="6585CF"/>
            </a:solidFill>
            <a:miter lim="800000"/>
            <a:headEnd/>
            <a:tailEnd type="arrow" w="med" len="med"/>
          </a:ln>
          <a:effectLst>
            <a:outerShdw blurRad="130000" dist="101600" dir="2700000" algn="tl" rotWithShape="0">
              <a:srgbClr val="000000">
                <a:alpha val="34999"/>
              </a:srgbClr>
            </a:outerShdw>
          </a:effectLst>
          <a:extLst>
            <a:ext uri="{909E8E84-426E-40dd-AFC4-6F175D3DCCD1}">
              <a14:hiddenFill xmlns:a14="http://schemas.microsoft.com/office/drawing/2010/main" xmlns="">
                <a:noFill/>
              </a14:hiddenFill>
            </a:ext>
          </a:extLst>
        </p:spPr>
      </p:cxnSp>
      <p:sp>
        <p:nvSpPr>
          <p:cNvPr id="43020" name="TextBox 38"/>
          <p:cNvSpPr txBox="1">
            <a:spLocks noChangeArrowheads="1"/>
          </p:cNvSpPr>
          <p:nvPr/>
        </p:nvSpPr>
        <p:spPr bwMode="auto">
          <a:xfrm>
            <a:off x="8847138" y="3048000"/>
            <a:ext cx="1744662" cy="369888"/>
          </a:xfrm>
          <a:prstGeom prst="rect">
            <a:avLst/>
          </a:prstGeom>
          <a:gradFill rotWithShape="1">
            <a:gsLst>
              <a:gs pos="0">
                <a:srgbClr val="800080">
                  <a:alpha val="95000"/>
                </a:srgbClr>
              </a:gs>
              <a:gs pos="97000">
                <a:srgbClr val="C100C1">
                  <a:alpha val="95000"/>
                </a:srgbClr>
              </a:gs>
              <a:gs pos="100000">
                <a:srgbClr val="C100C1">
                  <a:alpha val="95000"/>
                </a:srgbClr>
              </a:gs>
            </a:gsLst>
            <a:lin ang="5400000"/>
          </a:gradFill>
          <a:ln>
            <a:noFill/>
          </a:ln>
          <a:effectLst>
            <a:outerShdw blurRad="63500" dist="38100" dir="2700000" algn="tl" rotWithShape="0">
              <a:srgbClr val="000000">
                <a:alpha val="42998"/>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Book Antiqua" charset="0"/>
                <a:ea typeface="MS PGothic" charset="0"/>
                <a:cs typeface="MS PGothic" charset="0"/>
              </a:rPr>
              <a:t>Empowerment</a:t>
            </a:r>
          </a:p>
        </p:txBody>
      </p:sp>
      <p:sp>
        <p:nvSpPr>
          <p:cNvPr id="43021" name="TextBox 40"/>
          <p:cNvSpPr txBox="1">
            <a:spLocks noChangeArrowheads="1"/>
          </p:cNvSpPr>
          <p:nvPr/>
        </p:nvSpPr>
        <p:spPr bwMode="auto">
          <a:xfrm>
            <a:off x="8042276" y="1600200"/>
            <a:ext cx="1743075" cy="1200150"/>
          </a:xfrm>
          <a:prstGeom prst="rect">
            <a:avLst/>
          </a:prstGeom>
          <a:gradFill rotWithShape="1">
            <a:gsLst>
              <a:gs pos="0">
                <a:srgbClr val="800080">
                  <a:alpha val="95000"/>
                </a:srgbClr>
              </a:gs>
              <a:gs pos="97000">
                <a:srgbClr val="C100C1">
                  <a:alpha val="95000"/>
                </a:srgbClr>
              </a:gs>
              <a:gs pos="100000">
                <a:srgbClr val="C100C1">
                  <a:alpha val="95000"/>
                </a:srgbClr>
              </a:gs>
            </a:gsLst>
            <a:lin ang="5400000"/>
          </a:gradFill>
          <a:ln>
            <a:noFill/>
          </a:ln>
          <a:effectLst>
            <a:outerShdw blurRad="63500" dist="38100" dir="2700000" algn="tl" rotWithShape="0">
              <a:srgbClr val="000000">
                <a:alpha val="42998"/>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Book Antiqua" charset="0"/>
                <a:ea typeface="MS PGothic" charset="0"/>
                <a:cs typeface="MS PGothic" charset="0"/>
              </a:rPr>
              <a:t>Partial Resolution: Bodily Felt Relief</a:t>
            </a:r>
          </a:p>
        </p:txBody>
      </p:sp>
      <p:sp>
        <p:nvSpPr>
          <p:cNvPr id="43022" name="TextBox 41"/>
          <p:cNvSpPr txBox="1">
            <a:spLocks noChangeArrowheads="1"/>
          </p:cNvSpPr>
          <p:nvPr/>
        </p:nvSpPr>
        <p:spPr bwMode="auto">
          <a:xfrm>
            <a:off x="4352926" y="4452938"/>
            <a:ext cx="1743075" cy="647700"/>
          </a:xfrm>
          <a:prstGeom prst="rect">
            <a:avLst/>
          </a:prstGeom>
          <a:gradFill rotWithShape="1">
            <a:gsLst>
              <a:gs pos="0">
                <a:srgbClr val="800080">
                  <a:alpha val="95000"/>
                </a:srgbClr>
              </a:gs>
              <a:gs pos="97000">
                <a:srgbClr val="C100C1">
                  <a:alpha val="95000"/>
                </a:srgbClr>
              </a:gs>
              <a:gs pos="100000">
                <a:srgbClr val="C100C1">
                  <a:alpha val="95000"/>
                </a:srgbClr>
              </a:gs>
            </a:gsLst>
            <a:lin ang="5400000"/>
          </a:gradFill>
          <a:ln>
            <a:noFill/>
          </a:ln>
          <a:effectLst>
            <a:outerShdw blurRad="63500" dist="38100" dir="2700000" algn="tl" rotWithShape="0">
              <a:srgbClr val="000000">
                <a:alpha val="42998"/>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Book Antiqua" charset="0"/>
                <a:ea typeface="MS PGothic" charset="0"/>
                <a:cs typeface="MS PGothic" charset="0"/>
              </a:rPr>
              <a:t>Existential Confrontation</a:t>
            </a:r>
          </a:p>
        </p:txBody>
      </p:sp>
      <p:sp>
        <p:nvSpPr>
          <p:cNvPr id="43023" name="TextBox 42"/>
          <p:cNvSpPr txBox="1">
            <a:spLocks noChangeArrowheads="1"/>
          </p:cNvSpPr>
          <p:nvPr/>
        </p:nvSpPr>
        <p:spPr bwMode="auto">
          <a:xfrm>
            <a:off x="4352926" y="3576639"/>
            <a:ext cx="1014413" cy="369887"/>
          </a:xfrm>
          <a:prstGeom prst="rect">
            <a:avLst/>
          </a:prstGeom>
          <a:gradFill rotWithShape="1">
            <a:gsLst>
              <a:gs pos="0">
                <a:srgbClr val="800080">
                  <a:alpha val="95000"/>
                </a:srgbClr>
              </a:gs>
              <a:gs pos="97000">
                <a:srgbClr val="C100C1">
                  <a:alpha val="95000"/>
                </a:srgbClr>
              </a:gs>
              <a:gs pos="100000">
                <a:srgbClr val="C100C1">
                  <a:alpha val="95000"/>
                </a:srgbClr>
              </a:gs>
            </a:gsLst>
            <a:lin ang="5400000"/>
          </a:gradFill>
          <a:ln>
            <a:noFill/>
          </a:ln>
          <a:effectLst>
            <a:outerShdw blurRad="63500" dist="38100" dir="2700000" algn="tl" rotWithShape="0">
              <a:srgbClr val="000000">
                <a:alpha val="42998"/>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Book Antiqua" charset="0"/>
                <a:ea typeface="MS PGothic" charset="0"/>
                <a:cs typeface="MS PGothic" charset="0"/>
              </a:rPr>
              <a:t>Protest</a:t>
            </a:r>
          </a:p>
        </p:txBody>
      </p:sp>
      <p:cxnSp>
        <p:nvCxnSpPr>
          <p:cNvPr id="51" name="Straight Arrow Connector 50"/>
          <p:cNvCxnSpPr>
            <a:cxnSpLocks noChangeShapeType="1"/>
            <a:stCxn id="43012" idx="3"/>
          </p:cNvCxnSpPr>
          <p:nvPr/>
        </p:nvCxnSpPr>
        <p:spPr bwMode="auto">
          <a:xfrm>
            <a:off x="4008439" y="3760789"/>
            <a:ext cx="344487" cy="1587"/>
          </a:xfrm>
          <a:prstGeom prst="straightConnector1">
            <a:avLst/>
          </a:prstGeom>
          <a:noFill/>
          <a:ln w="25400">
            <a:solidFill>
              <a:srgbClr val="7E6BC9"/>
            </a:solidFill>
            <a:round/>
            <a:headEnd/>
            <a:tailEnd type="arrow" w="med" len="med"/>
          </a:ln>
          <a:effectLst>
            <a:outerShdw blurRad="130000" dist="101600" dir="2700000" algn="tl" rotWithShape="0">
              <a:srgbClr val="000000">
                <a:alpha val="34999"/>
              </a:srgbClr>
            </a:outerShdw>
          </a:effectLst>
          <a:extLst>
            <a:ext uri="{909E8E84-426E-40dd-AFC4-6F175D3DCCD1}">
              <a14:hiddenFill xmlns:a14="http://schemas.microsoft.com/office/drawing/2010/main" xmlns="">
                <a:noFill/>
              </a14:hiddenFill>
            </a:ext>
          </a:extLst>
        </p:spPr>
      </p:cxnSp>
      <p:cxnSp>
        <p:nvCxnSpPr>
          <p:cNvPr id="55" name="Straight Arrow Connector 54"/>
          <p:cNvCxnSpPr>
            <a:cxnSpLocks noChangeShapeType="1"/>
          </p:cNvCxnSpPr>
          <p:nvPr/>
        </p:nvCxnSpPr>
        <p:spPr bwMode="auto">
          <a:xfrm rot="16200000" flipH="1">
            <a:off x="5191126" y="3937001"/>
            <a:ext cx="692150" cy="339725"/>
          </a:xfrm>
          <a:prstGeom prst="bentConnector3">
            <a:avLst>
              <a:gd name="adj1" fmla="val 5986"/>
            </a:avLst>
          </a:prstGeom>
          <a:noFill/>
          <a:ln w="25400">
            <a:solidFill>
              <a:srgbClr val="7E6BC9"/>
            </a:solidFill>
            <a:miter lim="800000"/>
            <a:headEnd/>
            <a:tailEnd type="arrow" w="med" len="med"/>
          </a:ln>
          <a:effectLst>
            <a:outerShdw blurRad="130000" dist="101600" dir="2700000" algn="tl" rotWithShape="0">
              <a:srgbClr val="000000">
                <a:alpha val="34999"/>
              </a:srgbClr>
            </a:outerShdw>
          </a:effectLst>
          <a:extLst>
            <a:ext uri="{909E8E84-426E-40dd-AFC4-6F175D3DCCD1}">
              <a14:hiddenFill xmlns:a14="http://schemas.microsoft.com/office/drawing/2010/main" xmlns="">
                <a:noFill/>
              </a14:hiddenFill>
            </a:ext>
          </a:extLst>
        </p:spPr>
      </p:cxnSp>
      <p:cxnSp>
        <p:nvCxnSpPr>
          <p:cNvPr id="70" name="Elbow Connector 69"/>
          <p:cNvCxnSpPr>
            <a:cxnSpLocks noChangeShapeType="1"/>
            <a:stCxn id="43022" idx="3"/>
          </p:cNvCxnSpPr>
          <p:nvPr/>
        </p:nvCxnSpPr>
        <p:spPr bwMode="auto">
          <a:xfrm flipV="1">
            <a:off x="6096000" y="3810000"/>
            <a:ext cx="304800" cy="966788"/>
          </a:xfrm>
          <a:prstGeom prst="curvedConnector2">
            <a:avLst/>
          </a:prstGeom>
          <a:noFill/>
          <a:ln w="25400">
            <a:solidFill>
              <a:srgbClr val="6585CF"/>
            </a:solidFill>
            <a:round/>
            <a:headEnd/>
            <a:tailEnd type="arrow" w="med" len="med"/>
          </a:ln>
          <a:effectLst>
            <a:outerShdw blurRad="130000" dist="101600" dir="2700000" algn="tl" rotWithShape="0">
              <a:srgbClr val="000000">
                <a:alpha val="34999"/>
              </a:srgbClr>
            </a:outerShdw>
          </a:effectLst>
          <a:extLst>
            <a:ext uri="{909E8E84-426E-40dd-AFC4-6F175D3DCCD1}">
              <a14:hiddenFill xmlns:a14="http://schemas.microsoft.com/office/drawing/2010/main" xmlns="">
                <a:noFill/>
              </a14:hiddenFill>
            </a:ext>
          </a:extLst>
        </p:spPr>
      </p:cxnSp>
      <p:cxnSp>
        <p:nvCxnSpPr>
          <p:cNvPr id="118" name="Straight Arrow Connector 117"/>
          <p:cNvCxnSpPr>
            <a:cxnSpLocks noChangeShapeType="1"/>
          </p:cNvCxnSpPr>
          <p:nvPr/>
        </p:nvCxnSpPr>
        <p:spPr bwMode="auto">
          <a:xfrm>
            <a:off x="6096000" y="4914900"/>
            <a:ext cx="298450" cy="185738"/>
          </a:xfrm>
          <a:prstGeom prst="straightConnector1">
            <a:avLst/>
          </a:prstGeom>
          <a:noFill/>
          <a:ln w="25400">
            <a:solidFill>
              <a:srgbClr val="6585CF"/>
            </a:solidFill>
            <a:round/>
            <a:headEnd/>
            <a:tailEnd type="arrow" w="med" len="med"/>
          </a:ln>
          <a:effectLst>
            <a:outerShdw blurRad="130000" dist="101600" dir="2700000" algn="tl" rotWithShape="0">
              <a:srgbClr val="000000">
                <a:alpha val="34999"/>
              </a:srgbClr>
            </a:outerShdw>
          </a:effectLst>
          <a:extLst>
            <a:ext uri="{909E8E84-426E-40dd-AFC4-6F175D3DCCD1}">
              <a14:hiddenFill xmlns:a14="http://schemas.microsoft.com/office/drawing/2010/main" xmlns="">
                <a:noFill/>
              </a14:hiddenFill>
            </a:ext>
          </a:extLst>
        </p:spPr>
      </p:cxnSp>
      <p:cxnSp>
        <p:nvCxnSpPr>
          <p:cNvPr id="121" name="Straight Arrow Connector 120"/>
          <p:cNvCxnSpPr>
            <a:cxnSpLocks noChangeShapeType="1"/>
            <a:stCxn id="43013" idx="3"/>
            <a:endCxn id="43021" idx="2"/>
          </p:cNvCxnSpPr>
          <p:nvPr/>
        </p:nvCxnSpPr>
        <p:spPr bwMode="auto">
          <a:xfrm flipV="1">
            <a:off x="8042275" y="2800350"/>
            <a:ext cx="871538" cy="2165350"/>
          </a:xfrm>
          <a:prstGeom prst="straightConnector1">
            <a:avLst/>
          </a:prstGeom>
          <a:noFill/>
          <a:ln w="25400">
            <a:solidFill>
              <a:srgbClr val="6585CF"/>
            </a:solidFill>
            <a:round/>
            <a:headEnd/>
            <a:tailEnd type="arrow" w="med" len="med"/>
          </a:ln>
          <a:effectLst>
            <a:outerShdw blurRad="130000" dist="101600" dir="2700000" algn="tl" rotWithShape="0">
              <a:srgbClr val="000000">
                <a:alpha val="34999"/>
              </a:srgbClr>
            </a:outerShdw>
          </a:effectLst>
          <a:extLst>
            <a:ext uri="{909E8E84-426E-40dd-AFC4-6F175D3DCCD1}">
              <a14:hiddenFill xmlns:a14="http://schemas.microsoft.com/office/drawing/2010/main" xmlns="">
                <a:noFill/>
              </a14:hiddenFill>
            </a:ext>
          </a:extLst>
        </p:spPr>
      </p:cxnSp>
      <p:cxnSp>
        <p:nvCxnSpPr>
          <p:cNvPr id="125" name="Straight Arrow Connector 124"/>
          <p:cNvCxnSpPr>
            <a:cxnSpLocks noChangeShapeType="1"/>
          </p:cNvCxnSpPr>
          <p:nvPr/>
        </p:nvCxnSpPr>
        <p:spPr bwMode="auto">
          <a:xfrm rot="5400000" flipH="1" flipV="1">
            <a:off x="7754938" y="2828926"/>
            <a:ext cx="1017588" cy="846137"/>
          </a:xfrm>
          <a:prstGeom prst="straightConnector1">
            <a:avLst/>
          </a:prstGeom>
          <a:noFill/>
          <a:ln w="25400">
            <a:solidFill>
              <a:srgbClr val="6585CF"/>
            </a:solidFill>
            <a:round/>
            <a:headEnd/>
            <a:tailEnd type="arrow" w="med" len="med"/>
          </a:ln>
          <a:effectLst>
            <a:outerShdw blurRad="130000" dist="101600" dir="2700000" algn="tl" rotWithShape="0">
              <a:srgbClr val="000000">
                <a:alpha val="34999"/>
              </a:srgbClr>
            </a:outerShdw>
          </a:effectLst>
          <a:extLst>
            <a:ext uri="{909E8E84-426E-40dd-AFC4-6F175D3DCCD1}">
              <a14:hiddenFill xmlns:a14="http://schemas.microsoft.com/office/drawing/2010/main" xmlns="">
                <a:noFill/>
              </a14:hiddenFill>
            </a:ext>
          </a:extLst>
        </p:spPr>
      </p:cxnSp>
      <p:cxnSp>
        <p:nvCxnSpPr>
          <p:cNvPr id="128" name="Straight Arrow Connector 127"/>
          <p:cNvCxnSpPr>
            <a:cxnSpLocks noChangeShapeType="1"/>
            <a:stCxn id="43021" idx="3"/>
          </p:cNvCxnSpPr>
          <p:nvPr/>
        </p:nvCxnSpPr>
        <p:spPr bwMode="auto">
          <a:xfrm>
            <a:off x="9785351" y="2200275"/>
            <a:ext cx="238125" cy="877888"/>
          </a:xfrm>
          <a:prstGeom prst="straightConnector1">
            <a:avLst/>
          </a:prstGeom>
          <a:noFill/>
          <a:ln w="25400">
            <a:solidFill>
              <a:srgbClr val="6585CF"/>
            </a:solidFill>
            <a:round/>
            <a:headEnd/>
            <a:tailEnd type="arrow" w="med" len="med"/>
          </a:ln>
          <a:effectLst>
            <a:outerShdw blurRad="130000" dist="101600" dir="2700000" algn="tl" rotWithShape="0">
              <a:srgbClr val="000000">
                <a:alpha val="34999"/>
              </a:srgbClr>
            </a:outerShdw>
          </a:effectLst>
          <a:extLst>
            <a:ext uri="{909E8E84-426E-40dd-AFC4-6F175D3DCCD1}">
              <a14:hiddenFill xmlns:a14="http://schemas.microsoft.com/office/drawing/2010/main" xmlns="">
                <a:noFill/>
              </a14:hiddenFill>
            </a:ext>
          </a:extLst>
        </p:spPr>
      </p:cxnSp>
      <p:cxnSp>
        <p:nvCxnSpPr>
          <p:cNvPr id="132" name="Straight Arrow Connector 131"/>
          <p:cNvCxnSpPr>
            <a:cxnSpLocks noChangeShapeType="1"/>
          </p:cNvCxnSpPr>
          <p:nvPr/>
        </p:nvCxnSpPr>
        <p:spPr bwMode="auto">
          <a:xfrm rot="5400000">
            <a:off x="9770269" y="3682206"/>
            <a:ext cx="508000" cy="1588"/>
          </a:xfrm>
          <a:prstGeom prst="straightConnector1">
            <a:avLst/>
          </a:prstGeom>
          <a:noFill/>
          <a:ln w="25400">
            <a:solidFill>
              <a:srgbClr val="6585CF"/>
            </a:solidFill>
            <a:round/>
            <a:headEnd/>
            <a:tailEnd type="arrow" w="med" len="med"/>
          </a:ln>
          <a:effectLst>
            <a:outerShdw blurRad="130000" dist="101600" dir="2700000" algn="tl" rotWithShape="0">
              <a:srgbClr val="000000">
                <a:alpha val="34999"/>
              </a:srgbClr>
            </a:outerShdw>
          </a:effectLst>
          <a:extLst>
            <a:ext uri="{909E8E84-426E-40dd-AFC4-6F175D3DCCD1}">
              <a14:hiddenFill xmlns:a14="http://schemas.microsoft.com/office/drawing/2010/main" xmlns="">
                <a:noFill/>
              </a14:hiddenFill>
            </a:ext>
          </a:extLst>
        </p:spPr>
      </p:cxnSp>
      <p:sp>
        <p:nvSpPr>
          <p:cNvPr id="3" name="Footer Placeholder 2"/>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000000">
                  <a:alpha val="70000"/>
                </a:srgbClr>
              </a:solidFill>
              <a:effectLst/>
              <a:uLnTx/>
              <a:uFillTx/>
              <a:latin typeface="Gill Sans MT" panose="020B0502020104020203"/>
              <a:ea typeface="+mn-ea"/>
              <a:cs typeface="+mn-cs"/>
            </a:endParaRPr>
          </a:p>
        </p:txBody>
      </p:sp>
      <p:sp>
        <p:nvSpPr>
          <p:cNvPr id="4" name="Slide Number Placeholder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37</a:t>
            </a:fld>
            <a:endParaRPr kumimoji="0" lang="en-US" sz="11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29403530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68116" y="1180602"/>
            <a:ext cx="8991600" cy="5693866"/>
          </a:xfrm>
          <a:prstGeom prst="rect">
            <a:avLst/>
          </a:prstGeom>
        </p:spPr>
        <p:txBody>
          <a:bodyPr wrap="square">
            <a:spAutoFit/>
          </a:bodyPr>
          <a:lstStyle/>
          <a:p>
            <a:pPr marL="457200" marR="0" lvl="0" indent="-457200" algn="l" defTabSz="457200" rtl="0" eaLnBrk="1" fontAlgn="auto" latinLnBrk="0" hangingPunct="1">
              <a:lnSpc>
                <a:spcPct val="100000"/>
              </a:lnSpc>
              <a:spcBef>
                <a:spcPts val="0"/>
              </a:spcBef>
              <a:spcAft>
                <a:spcPts val="0"/>
              </a:spcAft>
              <a:buClrTx/>
              <a:buSzTx/>
              <a:buFont typeface="Wingdings" pitchFamily="2" charset="2"/>
              <a:buChar char="§"/>
              <a:tabLst/>
              <a:defRPr/>
            </a:pPr>
            <a:r>
              <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rPr>
              <a:t>The cycle is reframed as the enemy and the source of the partners’ emotional deprivation and distress.</a:t>
            </a:r>
          </a:p>
          <a:p>
            <a:pPr marL="457200" marR="0" lvl="0" indent="-457200" algn="l" defTabSz="457200" rtl="0" eaLnBrk="1" fontAlgn="auto" latinLnBrk="0" hangingPunct="1">
              <a:lnSpc>
                <a:spcPct val="100000"/>
              </a:lnSpc>
              <a:spcBef>
                <a:spcPts val="0"/>
              </a:spcBef>
              <a:spcAft>
                <a:spcPts val="0"/>
              </a:spcAft>
              <a:buClrTx/>
              <a:buSzTx/>
              <a:buFont typeface="Wingdings" pitchFamily="2" charset="2"/>
              <a:buChar char="§"/>
              <a:tabLst/>
              <a:defRPr/>
            </a:pPr>
            <a:r>
              <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rPr>
              <a:t>The reactive behaviors are reframed as ways of fighting for the connection or for needing validation.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rPr>
              <a:t> </a:t>
            </a:r>
          </a:p>
          <a:p>
            <a:pPr marL="457200" marR="0" lvl="0" indent="-457200" algn="l" defTabSz="457200" rtl="0" eaLnBrk="1" fontAlgn="auto" latinLnBrk="0" hangingPunct="1">
              <a:lnSpc>
                <a:spcPct val="100000"/>
              </a:lnSpc>
              <a:spcBef>
                <a:spcPts val="0"/>
              </a:spcBef>
              <a:spcAft>
                <a:spcPts val="0"/>
              </a:spcAft>
              <a:buClrTx/>
              <a:buSzTx/>
              <a:buFont typeface="Wingdings" pitchFamily="2" charset="2"/>
              <a:buChar char="§"/>
              <a:tabLst/>
              <a:defRPr/>
            </a:pPr>
            <a:r>
              <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rPr>
              <a:t>For example:</a:t>
            </a:r>
          </a:p>
          <a:p>
            <a:pPr marL="457200" marR="0" lvl="0" indent="-457200" algn="l" defTabSz="457200" rtl="0" eaLnBrk="1" fontAlgn="auto" latinLnBrk="0" hangingPunct="1">
              <a:lnSpc>
                <a:spcPct val="100000"/>
              </a:lnSpc>
              <a:spcBef>
                <a:spcPts val="0"/>
              </a:spcBef>
              <a:spcAft>
                <a:spcPts val="0"/>
              </a:spcAft>
              <a:buClrTx/>
              <a:buSzTx/>
              <a:buFont typeface="Wingdings" pitchFamily="2" charset="2"/>
              <a:buChar char="§"/>
              <a:tabLst/>
              <a:defRPr/>
            </a:pPr>
            <a:r>
              <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rPr>
              <a:t>A critical partner is seen as desperate to connect vs. hostile. The attack is about fighting for closeness and a </a:t>
            </a:r>
            <a:r>
              <a:rPr kumimoji="0" lang="en-US" sz="2800" b="0" i="0" u="none" strike="noStrike" kern="1200" cap="none" spc="0" normalizeH="0" baseline="0" noProof="0" dirty="0" err="1">
                <a:ln>
                  <a:noFill/>
                </a:ln>
                <a:solidFill>
                  <a:srgbClr val="5E5E5E"/>
                </a:solidFill>
                <a:effectLst/>
                <a:uLnTx/>
                <a:uFillTx/>
                <a:latin typeface="Gill Sans MT" panose="020B0502020104020203"/>
                <a:ea typeface="+mn-ea"/>
                <a:cs typeface="+mn-cs"/>
              </a:rPr>
              <a:t>distancer</a:t>
            </a:r>
            <a:r>
              <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rPr>
              <a:t> is seen as protecting against engulfment/ impingement</a:t>
            </a:r>
          </a:p>
          <a:p>
            <a:pPr marL="457200" marR="0" lvl="0" indent="-457200" algn="l" defTabSz="457200" rtl="0" eaLnBrk="1" fontAlgn="auto" latinLnBrk="0" hangingPunct="1">
              <a:lnSpc>
                <a:spcPct val="100000"/>
              </a:lnSpc>
              <a:spcBef>
                <a:spcPts val="0"/>
              </a:spcBef>
              <a:spcAft>
                <a:spcPts val="0"/>
              </a:spcAft>
              <a:buClrTx/>
              <a:buSzTx/>
              <a:buFont typeface="Wingdings" pitchFamily="2" charset="2"/>
              <a:buChar char="§"/>
              <a:tabLst/>
              <a:defRPr/>
            </a:pPr>
            <a:r>
              <a:rPr kumimoji="0" lang="en-US" sz="2800" b="0" i="0" u="none" strike="noStrike" kern="1200" cap="none" spc="0" normalizeH="0" baseline="0" noProof="0" dirty="0">
                <a:ln>
                  <a:noFill/>
                </a:ln>
                <a:solidFill>
                  <a:srgbClr val="5E5E5E"/>
                </a:solidFill>
                <a:effectLst/>
                <a:uLnTx/>
                <a:uFillTx/>
                <a:latin typeface="Gill Sans MT" panose="020B0502020104020203"/>
                <a:ea typeface="+mn-ea"/>
                <a:cs typeface="+mn-cs"/>
              </a:rPr>
              <a:t>A dominant is seen as needing validation anxiously protecting self from shame or fear and a submitter as protecting self from partners anger and invalidation.</a:t>
            </a:r>
          </a:p>
        </p:txBody>
      </p:sp>
      <p:sp>
        <p:nvSpPr>
          <p:cNvPr id="3" name="TextBox 2">
            <a:extLst>
              <a:ext uri="{FF2B5EF4-FFF2-40B4-BE49-F238E27FC236}">
                <a16:creationId xmlns:a16="http://schemas.microsoft.com/office/drawing/2014/main" id="{249B69BA-1061-71EE-AB78-E3D9F27E0726}"/>
              </a:ext>
            </a:extLst>
          </p:cNvPr>
          <p:cNvSpPr txBox="1"/>
          <p:nvPr/>
        </p:nvSpPr>
        <p:spPr>
          <a:xfrm>
            <a:off x="1688951" y="75304"/>
            <a:ext cx="7968395"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5E5E5E"/>
                </a:solidFill>
                <a:effectLst/>
                <a:uLnTx/>
                <a:uFillTx/>
                <a:latin typeface="Gill Sans MT" panose="020B0502020104020203"/>
                <a:ea typeface="+mn-ea"/>
                <a:cs typeface="+mn-cs"/>
              </a:rPr>
              <a:t>Reframe the Negative Cycle/Pattern</a:t>
            </a:r>
            <a:endParaRPr kumimoji="0" lang="en-US" sz="3600" b="0" i="0" u="none" strike="noStrike" kern="1200" cap="none" spc="0" normalizeH="0" baseline="0" noProof="0" dirty="0">
              <a:ln>
                <a:noFill/>
              </a:ln>
              <a:solidFill>
                <a:srgbClr val="5E5E5E"/>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3227423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1901349" y="997871"/>
            <a:ext cx="8325134" cy="4760278"/>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ts val="2800"/>
              </a:lnSpc>
              <a:spcBef>
                <a:spcPct val="50000"/>
              </a:spcBef>
              <a:spcAft>
                <a:spcPts val="0"/>
              </a:spcAft>
              <a:buClrTx/>
              <a:buSzTx/>
              <a:buFontTx/>
              <a:buNone/>
              <a:tabLst/>
              <a:defRPr/>
            </a:pPr>
            <a:r>
              <a:rPr kumimoji="0" lang="en-US" altLang="zh-TW" sz="2800" b="0" i="0" u="none" strike="noStrike" kern="1200" cap="none" spc="-50" normalizeH="0" baseline="0" noProof="0" dirty="0">
                <a:ln>
                  <a:noFill/>
                </a:ln>
                <a:solidFill>
                  <a:srgbClr val="5E5E5E"/>
                </a:solidFill>
                <a:effectLst/>
                <a:uLnTx/>
                <a:uFillTx/>
                <a:latin typeface="Gill Sans MT" panose="020B0502020104020203"/>
                <a:ea typeface="微軟正黑體" panose="020B0604030504040204" pitchFamily="34" charset="-120"/>
                <a:cs typeface="+mn-cs"/>
              </a:rPr>
              <a:t>Restructuring and Shaping Interactions</a:t>
            </a:r>
          </a:p>
          <a:p>
            <a:pPr marL="514350" marR="0" lvl="0" indent="-514350" algn="l" defTabSz="457200" rtl="0" eaLnBrk="1" fontAlgn="auto" latinLnBrk="0" hangingPunct="1">
              <a:lnSpc>
                <a:spcPts val="2800"/>
              </a:lnSpc>
              <a:spcBef>
                <a:spcPts val="0"/>
              </a:spcBef>
              <a:spcAft>
                <a:spcPts val="0"/>
              </a:spcAft>
              <a:buClrTx/>
              <a:buSzTx/>
              <a:buFontTx/>
              <a:buNone/>
              <a:tabLst/>
              <a:defRPr/>
            </a:pPr>
            <a:r>
              <a:rPr kumimoji="0" lang="en-US" altLang="zh-TW" sz="2800" b="1" i="0" u="sng" strike="noStrike" kern="1200" cap="none" spc="-50" normalizeH="0" baseline="0" noProof="0" dirty="0">
                <a:ln>
                  <a:noFill/>
                </a:ln>
                <a:solidFill>
                  <a:srgbClr val="5E5E5E"/>
                </a:solidFill>
                <a:effectLst/>
                <a:uLnTx/>
                <a:uFillTx/>
                <a:latin typeface="Gill Sans MT" panose="020B0502020104020203"/>
                <a:ea typeface="微軟正黑體" panose="020B0604030504040204" pitchFamily="34" charset="-120"/>
                <a:cs typeface="+mn-cs"/>
              </a:rPr>
              <a:t>Enact present position to experience and expand it </a:t>
            </a:r>
          </a:p>
          <a:p>
            <a:pPr marL="0" marR="0" lvl="0" indent="0" algn="l" defTabSz="457200" rtl="0" eaLnBrk="1" fontAlgn="auto" latinLnBrk="0" hangingPunct="1">
              <a:lnSpc>
                <a:spcPts val="2800"/>
              </a:lnSpc>
              <a:spcBef>
                <a:spcPts val="0"/>
              </a:spcBef>
              <a:spcAft>
                <a:spcPts val="0"/>
              </a:spcAft>
              <a:buClrTx/>
              <a:buSzTx/>
              <a:buFontTx/>
              <a:buNone/>
              <a:tabLst/>
              <a:defRPr/>
            </a:pPr>
            <a:endParaRPr kumimoji="0" lang="en-US" altLang="zh-TW" sz="2800" b="0" i="0" u="none" strike="noStrike" kern="1200" cap="none" spc="-50" normalizeH="0" baseline="0" noProof="0" dirty="0">
              <a:ln>
                <a:noFill/>
              </a:ln>
              <a:solidFill>
                <a:srgbClr val="5E5E5E"/>
              </a:solidFill>
              <a:effectLst/>
              <a:uLnTx/>
              <a:uFillTx/>
              <a:latin typeface="Gill Sans MT" panose="020B0502020104020203"/>
              <a:ea typeface="微軟正黑體" panose="020B0604030504040204" pitchFamily="34" charset="-120"/>
              <a:cs typeface="+mn-cs"/>
            </a:endParaRPr>
          </a:p>
          <a:p>
            <a:pPr marL="0" marR="0" lvl="0" indent="0" algn="l" defTabSz="457200" rtl="0" eaLnBrk="1" fontAlgn="auto" latinLnBrk="0" hangingPunct="1">
              <a:lnSpc>
                <a:spcPts val="2800"/>
              </a:lnSpc>
              <a:spcBef>
                <a:spcPts val="0"/>
              </a:spcBef>
              <a:spcAft>
                <a:spcPts val="0"/>
              </a:spcAft>
              <a:buClrTx/>
              <a:buSzTx/>
              <a:buFontTx/>
              <a:buNone/>
              <a:tabLst/>
              <a:defRPr/>
            </a:pPr>
            <a:r>
              <a:rPr kumimoji="0" lang="en-US" altLang="zh-TW" sz="2800" b="0" i="0" u="none" strike="noStrike" kern="1200" cap="none" spc="-50" normalizeH="0" baseline="0" noProof="0" dirty="0">
                <a:ln>
                  <a:noFill/>
                </a:ln>
                <a:solidFill>
                  <a:srgbClr val="5E5E5E"/>
                </a:solidFill>
                <a:effectLst/>
                <a:uLnTx/>
                <a:uFillTx/>
                <a:latin typeface="Gill Sans MT" panose="020B0502020104020203"/>
                <a:ea typeface="微軟正黑體" panose="020B0604030504040204" pitchFamily="34" charset="-120"/>
                <a:cs typeface="+mn-cs"/>
              </a:rPr>
              <a:t>Tell her this </a:t>
            </a:r>
            <a:r>
              <a:rPr kumimoji="0" lang="en-US" altLang="zh-TW" sz="2800" b="0" i="1" u="none" strike="noStrike" kern="1200" cap="none" spc="-50" normalizeH="0" baseline="0" noProof="0" dirty="0">
                <a:ln>
                  <a:noFill/>
                </a:ln>
                <a:solidFill>
                  <a:srgbClr val="5E5E5E"/>
                </a:solidFill>
                <a:effectLst/>
                <a:uLnTx/>
                <a:uFillTx/>
                <a:latin typeface="Gill Sans MT" panose="020B0502020104020203"/>
                <a:ea typeface="微軟正黑體" panose="020B0604030504040204" pitchFamily="34" charset="-120"/>
                <a:cs typeface="+mn-cs"/>
              </a:rPr>
              <a:t>I resent when you... </a:t>
            </a:r>
            <a:r>
              <a:rPr kumimoji="0" lang="en-US" altLang="zh-TW" sz="2800" b="0" i="0" u="none" strike="noStrike" kern="1200" cap="none" spc="-50" normalizeH="0" baseline="0" noProof="0" dirty="0">
                <a:ln>
                  <a:noFill/>
                </a:ln>
                <a:solidFill>
                  <a:srgbClr val="5E5E5E"/>
                </a:solidFill>
                <a:effectLst/>
                <a:uLnTx/>
                <a:uFillTx/>
                <a:latin typeface="Gill Sans MT" panose="020B0502020104020203"/>
                <a:ea typeface="微軟正黑體" panose="020B0604030504040204" pitchFamily="34" charset="-120"/>
                <a:cs typeface="+mn-cs"/>
              </a:rPr>
              <a:t>or </a:t>
            </a:r>
            <a:r>
              <a:rPr kumimoji="0" lang="en-US" altLang="zh-TW" sz="2800" b="0" i="1" u="none" strike="noStrike" kern="1200" cap="none" spc="-50" normalizeH="0" baseline="0" noProof="0" dirty="0">
                <a:ln>
                  <a:noFill/>
                </a:ln>
                <a:solidFill>
                  <a:srgbClr val="5E5E5E"/>
                </a:solidFill>
                <a:effectLst/>
                <a:uLnTx/>
                <a:uFillTx/>
                <a:latin typeface="Gill Sans MT" panose="020B0502020104020203"/>
                <a:ea typeface="微軟正黑體" panose="020B0604030504040204" pitchFamily="34" charset="-120"/>
                <a:cs typeface="+mn-cs"/>
              </a:rPr>
              <a:t>I’d like you to hold m</a:t>
            </a:r>
            <a:r>
              <a:rPr kumimoji="0" lang="en-US" altLang="zh-TW" sz="2800" b="0" i="0" u="none" strike="noStrike" kern="1200" cap="none" spc="-50" normalizeH="0" baseline="0" noProof="0" dirty="0">
                <a:ln>
                  <a:noFill/>
                </a:ln>
                <a:solidFill>
                  <a:srgbClr val="5E5E5E"/>
                </a:solidFill>
                <a:effectLst/>
                <a:uLnTx/>
                <a:uFillTx/>
                <a:latin typeface="Gill Sans MT" panose="020B0502020104020203"/>
                <a:ea typeface="微軟正黑體" panose="020B0604030504040204" pitchFamily="34" charset="-120"/>
                <a:cs typeface="+mn-cs"/>
              </a:rPr>
              <a:t>e. This is where we emotionally explore.</a:t>
            </a:r>
          </a:p>
          <a:p>
            <a:pPr marL="0" marR="0" lvl="0" indent="0" algn="l" defTabSz="457200" rtl="0" eaLnBrk="1" fontAlgn="auto" latinLnBrk="0" hangingPunct="1">
              <a:lnSpc>
                <a:spcPts val="2800"/>
              </a:lnSpc>
              <a:spcBef>
                <a:spcPts val="0"/>
              </a:spcBef>
              <a:spcAft>
                <a:spcPts val="0"/>
              </a:spcAft>
              <a:buClrTx/>
              <a:buSzTx/>
              <a:buFontTx/>
              <a:buNone/>
              <a:tabLst/>
              <a:defRPr/>
            </a:pPr>
            <a:endParaRPr kumimoji="0" lang="en-US" altLang="zh-TW" sz="2800" b="1" i="0" u="sng" strike="noStrike" kern="1200" cap="none" spc="-50" normalizeH="0" baseline="0" noProof="0" dirty="0">
              <a:ln>
                <a:noFill/>
              </a:ln>
              <a:solidFill>
                <a:srgbClr val="5E5E5E"/>
              </a:solidFill>
              <a:effectLst/>
              <a:uLnTx/>
              <a:uFillTx/>
              <a:latin typeface="Gill Sans MT" panose="020B0502020104020203"/>
              <a:ea typeface="微軟正黑體" panose="020B0604030504040204" pitchFamily="34" charset="-120"/>
              <a:cs typeface="+mn-cs"/>
            </a:endParaRPr>
          </a:p>
          <a:p>
            <a:pPr marL="0" marR="0" lvl="0" indent="0" algn="l" defTabSz="457200" rtl="0" eaLnBrk="1" fontAlgn="auto" latinLnBrk="0" hangingPunct="1">
              <a:lnSpc>
                <a:spcPts val="2800"/>
              </a:lnSpc>
              <a:spcBef>
                <a:spcPts val="0"/>
              </a:spcBef>
              <a:spcAft>
                <a:spcPts val="0"/>
              </a:spcAft>
              <a:buClrTx/>
              <a:buSzTx/>
              <a:buFontTx/>
              <a:buNone/>
              <a:tabLst/>
              <a:defRPr/>
            </a:pPr>
            <a:r>
              <a:rPr kumimoji="0" lang="en-US" altLang="zh-TW" sz="2800" b="1" i="0" u="sng" strike="noStrike" kern="1200" cap="none" spc="-50" normalizeH="0" baseline="0" noProof="0" dirty="0">
                <a:ln>
                  <a:noFill/>
                </a:ln>
                <a:solidFill>
                  <a:srgbClr val="5E5E5E"/>
                </a:solidFill>
                <a:effectLst/>
                <a:uLnTx/>
                <a:uFillTx/>
                <a:latin typeface="Gill Sans MT" panose="020B0502020104020203"/>
                <a:ea typeface="微軟正黑體" panose="020B0604030504040204" pitchFamily="34" charset="-120"/>
                <a:cs typeface="+mn-cs"/>
              </a:rPr>
              <a:t>Turn New Emotional Experience into a response</a:t>
            </a:r>
          </a:p>
          <a:p>
            <a:pPr marL="0" marR="0" lvl="0" indent="0" algn="l" defTabSz="457200" rtl="0" eaLnBrk="1" fontAlgn="auto" latinLnBrk="0" hangingPunct="1">
              <a:lnSpc>
                <a:spcPts val="2800"/>
              </a:lnSpc>
              <a:spcBef>
                <a:spcPts val="0"/>
              </a:spcBef>
              <a:spcAft>
                <a:spcPts val="0"/>
              </a:spcAft>
              <a:buClrTx/>
              <a:buSzTx/>
              <a:buFontTx/>
              <a:buNone/>
              <a:tabLst/>
              <a:defRPr/>
            </a:pPr>
            <a:endParaRPr kumimoji="0" lang="en-US" sz="2800" b="0" i="0" u="none" strike="noStrike" kern="1200" cap="none" spc="-50" normalizeH="0" baseline="0" noProof="0" dirty="0">
              <a:ln>
                <a:noFill/>
              </a:ln>
              <a:solidFill>
                <a:srgbClr val="5E5E5E"/>
              </a:solidFill>
              <a:effectLst/>
              <a:uLnTx/>
              <a:uFillTx/>
              <a:latin typeface="Gill Sans MT" panose="020B0502020104020203"/>
              <a:ea typeface="+mn-ea"/>
              <a:cs typeface="+mn-cs"/>
            </a:endParaRPr>
          </a:p>
          <a:p>
            <a:pPr marL="0" marR="0" lvl="0" indent="0" algn="l" defTabSz="457200" rtl="0" eaLnBrk="1" fontAlgn="auto" latinLnBrk="0" hangingPunct="1">
              <a:lnSpc>
                <a:spcPts val="2800"/>
              </a:lnSpc>
              <a:spcBef>
                <a:spcPts val="0"/>
              </a:spcBef>
              <a:spcAft>
                <a:spcPts val="0"/>
              </a:spcAft>
              <a:buClrTx/>
              <a:buSzTx/>
              <a:buFontTx/>
              <a:buNone/>
              <a:tabLst/>
              <a:defRPr/>
            </a:pPr>
            <a:r>
              <a:rPr kumimoji="0" lang="en-US" sz="2800" b="0" i="0" u="none" strike="noStrike" kern="1200" cap="none" spc="-50" normalizeH="0" baseline="0" noProof="0" dirty="0">
                <a:ln>
                  <a:noFill/>
                </a:ln>
                <a:solidFill>
                  <a:srgbClr val="5E5E5E"/>
                </a:solidFill>
                <a:effectLst/>
                <a:uLnTx/>
                <a:uFillTx/>
                <a:latin typeface="Gill Sans MT" panose="020B0502020104020203"/>
                <a:ea typeface="+mn-ea"/>
                <a:cs typeface="+mn-cs"/>
              </a:rPr>
              <a:t>C: (Husband who is saying he feels inadequate to meet wife’s needs): </a:t>
            </a:r>
            <a:r>
              <a:rPr kumimoji="0" lang="en-US" sz="2800" b="0" i="1" u="none" strike="noStrike" kern="1200" cap="none" spc="-50" normalizeH="0" baseline="0" noProof="0" dirty="0">
                <a:ln>
                  <a:noFill/>
                </a:ln>
                <a:solidFill>
                  <a:srgbClr val="5E5E5E"/>
                </a:solidFill>
                <a:effectLst/>
                <a:uLnTx/>
                <a:uFillTx/>
                <a:latin typeface="Gill Sans MT" panose="020B0502020104020203"/>
                <a:ea typeface="+mn-ea"/>
                <a:cs typeface="+mn-cs"/>
              </a:rPr>
              <a:t>I don’t have wood to stoke the fire; I’ve got a twig.</a:t>
            </a:r>
          </a:p>
          <a:p>
            <a:pPr marL="0" marR="0" lvl="0" indent="0" algn="l" defTabSz="457200" rtl="0" eaLnBrk="1" fontAlgn="auto" latinLnBrk="0" hangingPunct="1">
              <a:lnSpc>
                <a:spcPts val="2800"/>
              </a:lnSpc>
              <a:spcBef>
                <a:spcPts val="0"/>
              </a:spcBef>
              <a:spcAft>
                <a:spcPts val="0"/>
              </a:spcAft>
              <a:buClrTx/>
              <a:buSzTx/>
              <a:buFontTx/>
              <a:buNone/>
              <a:tabLst/>
              <a:defRPr/>
            </a:pPr>
            <a:endParaRPr kumimoji="0" lang="en-US" sz="2800" b="0" i="0" u="none" strike="noStrike" kern="1200" cap="none" spc="-50" normalizeH="0" baseline="0" noProof="0" dirty="0">
              <a:ln>
                <a:noFill/>
              </a:ln>
              <a:solidFill>
                <a:srgbClr val="5E5E5E"/>
              </a:solidFill>
              <a:effectLst/>
              <a:uLnTx/>
              <a:uFillTx/>
              <a:latin typeface="Gill Sans MT" panose="020B0502020104020203"/>
              <a:ea typeface="+mn-ea"/>
              <a:cs typeface="+mn-cs"/>
            </a:endParaRPr>
          </a:p>
          <a:p>
            <a:pPr marL="0" marR="0" lvl="0" indent="0" algn="l" defTabSz="457200" rtl="0" eaLnBrk="1" fontAlgn="auto" latinLnBrk="0" hangingPunct="1">
              <a:lnSpc>
                <a:spcPts val="2800"/>
              </a:lnSpc>
              <a:spcBef>
                <a:spcPts val="0"/>
              </a:spcBef>
              <a:spcAft>
                <a:spcPts val="0"/>
              </a:spcAft>
              <a:buClrTx/>
              <a:buSzTx/>
              <a:buFontTx/>
              <a:buNone/>
              <a:tabLst/>
              <a:defRPr/>
            </a:pPr>
            <a:r>
              <a:rPr kumimoji="0" lang="en-US" sz="2800" b="0" i="0" u="none" strike="noStrike" kern="1200" cap="none" spc="-50" normalizeH="0" baseline="0" noProof="0" dirty="0">
                <a:ln>
                  <a:noFill/>
                </a:ln>
                <a:solidFill>
                  <a:srgbClr val="5E5E5E"/>
                </a:solidFill>
                <a:effectLst/>
                <a:uLnTx/>
                <a:uFillTx/>
                <a:latin typeface="Gill Sans MT" panose="020B0502020104020203"/>
                <a:ea typeface="+mn-ea"/>
                <a:cs typeface="+mn-cs"/>
              </a:rPr>
              <a:t>T: </a:t>
            </a:r>
            <a:r>
              <a:rPr kumimoji="0" lang="en-US" sz="2800" b="0" i="1" u="none" strike="noStrike" kern="1200" cap="none" spc="-50" normalizeH="0" baseline="0" noProof="0" dirty="0">
                <a:ln>
                  <a:noFill/>
                </a:ln>
                <a:solidFill>
                  <a:srgbClr val="5E5E5E"/>
                </a:solidFill>
                <a:effectLst/>
                <a:uLnTx/>
                <a:uFillTx/>
                <a:latin typeface="Gill Sans MT" panose="020B0502020104020203"/>
                <a:ea typeface="+mn-ea"/>
                <a:cs typeface="+mn-cs"/>
              </a:rPr>
              <a:t>So, you are actually saying to her, your need is so great, it’s more than I can meet.</a:t>
            </a:r>
          </a:p>
        </p:txBody>
      </p:sp>
    </p:spTree>
    <p:extLst>
      <p:ext uri="{BB962C8B-B14F-4D97-AF65-F5344CB8AC3E}">
        <p14:creationId xmlns:p14="http://schemas.microsoft.com/office/powerpoint/2010/main" val="2937931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1B272-70A0-0048-AA5A-229076D32D9E}"/>
              </a:ext>
            </a:extLst>
          </p:cNvPr>
          <p:cNvSpPr>
            <a:spLocks noGrp="1"/>
          </p:cNvSpPr>
          <p:nvPr>
            <p:ph type="title"/>
          </p:nvPr>
        </p:nvSpPr>
        <p:spPr>
          <a:xfrm>
            <a:off x="2059013" y="534385"/>
            <a:ext cx="7729728" cy="1188720"/>
          </a:xfrm>
        </p:spPr>
        <p:txBody>
          <a:bodyPr/>
          <a:lstStyle/>
          <a:p>
            <a:r>
              <a:rPr lang="en-US" dirty="0"/>
              <a:t>Homework</a:t>
            </a:r>
          </a:p>
        </p:txBody>
      </p:sp>
      <p:sp>
        <p:nvSpPr>
          <p:cNvPr id="3" name="Slide Number Placeholder 2">
            <a:extLst>
              <a:ext uri="{FF2B5EF4-FFF2-40B4-BE49-F238E27FC236}">
                <a16:creationId xmlns:a16="http://schemas.microsoft.com/office/drawing/2014/main" id="{8FB30FBD-54D8-C24F-9DCE-7E1BBC896EDC}"/>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en-US" sz="11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
        <p:nvSpPr>
          <p:cNvPr id="4" name="Rectangle 3">
            <a:extLst>
              <a:ext uri="{FF2B5EF4-FFF2-40B4-BE49-F238E27FC236}">
                <a16:creationId xmlns:a16="http://schemas.microsoft.com/office/drawing/2014/main" id="{A23FE872-4E6C-E14E-A8F8-9A2296AAEAED}"/>
              </a:ext>
            </a:extLst>
          </p:cNvPr>
          <p:cNvSpPr/>
          <p:nvPr/>
        </p:nvSpPr>
        <p:spPr>
          <a:xfrm>
            <a:off x="2491154" y="2066192"/>
            <a:ext cx="7420708" cy="4488536"/>
          </a:xfrm>
          <a:prstGeom prst="rect">
            <a:avLst/>
          </a:prstGeom>
        </p:spPr>
        <p:txBody>
          <a:bodyPr wrap="square">
            <a:spAutoFit/>
          </a:bodyPr>
          <a:lstStyle/>
          <a:p>
            <a:pPr marL="0" marR="0" lvl="0" indent="0" algn="l" defTabSz="457200" rtl="0" eaLnBrk="1" fontAlgn="auto" latinLnBrk="0" hangingPunct="1">
              <a:lnSpc>
                <a:spcPct val="110000"/>
              </a:lnSpc>
              <a:spcBef>
                <a:spcPts val="0"/>
              </a:spcBef>
              <a:spcAft>
                <a:spcPts val="0"/>
              </a:spcAft>
              <a:buClr>
                <a:srgbClr val="A6B727">
                  <a:lumMod val="75000"/>
                </a:srgbClr>
              </a:buClr>
              <a:buSzTx/>
              <a:buFontTx/>
              <a:buNone/>
              <a:tabLst/>
              <a:defRPr/>
            </a:pPr>
            <a:r>
              <a:rPr kumimoji="0" lang="en-US" altLang="zh-TW" sz="2600" b="1" i="0" u="sng"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Goals:</a:t>
            </a:r>
            <a:r>
              <a:rPr kumimoji="0" lang="en-US" altLang="zh-TW" sz="2600" b="1"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 </a:t>
            </a:r>
          </a:p>
          <a:p>
            <a:pPr marL="342900" marR="0" lvl="0" indent="-342900" algn="l" defTabSz="457200" rtl="0" eaLnBrk="1" fontAlgn="auto" latinLnBrk="0" hangingPunct="1">
              <a:lnSpc>
                <a:spcPct val="110000"/>
              </a:lnSpc>
              <a:spcBef>
                <a:spcPts val="0"/>
              </a:spcBef>
              <a:spcAft>
                <a:spcPts val="0"/>
              </a:spcAft>
              <a:buClr>
                <a:srgbClr val="A6B727">
                  <a:lumMod val="75000"/>
                </a:srgbClr>
              </a:buClr>
              <a:buSzTx/>
              <a:buFont typeface="Wingdings" pitchFamily="2" charset="2"/>
              <a:buChar char="§"/>
              <a:tabLst/>
              <a:defRPr/>
            </a:pPr>
            <a:r>
              <a:rPr kumimoji="0" lang="en-US" altLang="zh-TW" sz="26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To promote learning through awareness of something that came up in therapy or practicing some change that has </a:t>
            </a:r>
            <a:r>
              <a:rPr kumimoji="0" lang="en-US" altLang="zh-TW" sz="2600" b="1" i="1"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already occurred</a:t>
            </a:r>
            <a:r>
              <a:rPr kumimoji="0" lang="en-US" altLang="zh-TW" sz="26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 in the session rather than being a main process of change.</a:t>
            </a:r>
          </a:p>
          <a:p>
            <a:pPr marL="0" marR="0" lvl="0" indent="0" algn="l" defTabSz="457200" rtl="0" eaLnBrk="1" fontAlgn="auto" latinLnBrk="0" hangingPunct="1">
              <a:lnSpc>
                <a:spcPct val="110000"/>
              </a:lnSpc>
              <a:spcBef>
                <a:spcPts val="0"/>
              </a:spcBef>
              <a:spcAft>
                <a:spcPts val="0"/>
              </a:spcAft>
              <a:buClr>
                <a:srgbClr val="A6B727">
                  <a:lumMod val="75000"/>
                </a:srgbClr>
              </a:buClr>
              <a:buSzTx/>
              <a:buFontTx/>
              <a:buNone/>
              <a:tabLst/>
              <a:defRPr/>
            </a:pPr>
            <a:endParaRPr kumimoji="0" lang="en-US" altLang="zh-TW" sz="26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endParaRPr>
          </a:p>
          <a:p>
            <a:pPr marL="342900" marR="0" lvl="0" indent="-342900" algn="l" defTabSz="457200" rtl="0" eaLnBrk="1" fontAlgn="auto" latinLnBrk="0" hangingPunct="1">
              <a:lnSpc>
                <a:spcPct val="110000"/>
              </a:lnSpc>
              <a:spcBef>
                <a:spcPts val="0"/>
              </a:spcBef>
              <a:spcAft>
                <a:spcPts val="0"/>
              </a:spcAft>
              <a:buClr>
                <a:srgbClr val="A6B727">
                  <a:lumMod val="75000"/>
                </a:srgbClr>
              </a:buClr>
              <a:buSzTx/>
              <a:buFont typeface="Wingdings" pitchFamily="2" charset="2"/>
              <a:buChar char="§"/>
              <a:tabLst/>
              <a:defRPr/>
            </a:pPr>
            <a:r>
              <a:rPr kumimoji="0" lang="en-US" altLang="zh-TW" sz="26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To consolidate and advance in-session work</a:t>
            </a:r>
          </a:p>
          <a:p>
            <a:pPr marL="342900" marR="0" lvl="0" indent="-342900" algn="l" defTabSz="457200" rtl="0" eaLnBrk="1" fontAlgn="auto" latinLnBrk="0" hangingPunct="1">
              <a:lnSpc>
                <a:spcPct val="110000"/>
              </a:lnSpc>
              <a:spcBef>
                <a:spcPts val="0"/>
              </a:spcBef>
              <a:spcAft>
                <a:spcPts val="0"/>
              </a:spcAft>
              <a:buClr>
                <a:srgbClr val="A6B727">
                  <a:lumMod val="75000"/>
                </a:srgbClr>
              </a:buClr>
              <a:buSzTx/>
              <a:buFont typeface="Wingdings" pitchFamily="2" charset="2"/>
              <a:buChar char="§"/>
              <a:tabLst/>
              <a:defRPr/>
            </a:pPr>
            <a:endParaRPr kumimoji="0" lang="en-US" altLang="zh-TW" sz="26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endParaRPr>
          </a:p>
          <a:p>
            <a:pPr marL="1085850" marR="0" lvl="1" indent="-342900" algn="l" defTabSz="457200" rtl="0" eaLnBrk="1" fontAlgn="auto" latinLnBrk="0" hangingPunct="1">
              <a:lnSpc>
                <a:spcPct val="110000"/>
              </a:lnSpc>
              <a:spcBef>
                <a:spcPts val="0"/>
              </a:spcBef>
              <a:spcAft>
                <a:spcPts val="0"/>
              </a:spcAft>
              <a:buClr>
                <a:srgbClr val="A6B727">
                  <a:lumMod val="75000"/>
                </a:srgbClr>
              </a:buClr>
              <a:buSzTx/>
              <a:buFont typeface="Wingdings" pitchFamily="2" charset="2"/>
              <a:buChar char="§"/>
              <a:tabLst/>
              <a:defRPr/>
            </a:pPr>
            <a:endParaRPr kumimoji="0" lang="en-US" altLang="zh-TW" sz="2800" b="0" i="0" u="none" strike="noStrike" kern="1200" cap="none" spc="0" normalizeH="0" baseline="0" noProof="0" dirty="0">
              <a:ln>
                <a:noFill/>
              </a:ln>
              <a:solidFill>
                <a:srgbClr val="5E5E5E"/>
              </a:solidFill>
              <a:effectLst/>
              <a:uLnTx/>
              <a:uFillTx/>
              <a:latin typeface="Gill Sans MT" panose="020B0502020104020203"/>
              <a:ea typeface="PMingLiU" charset="0"/>
              <a:cs typeface="PMingLiU" charset="0"/>
            </a:endParaRPr>
          </a:p>
        </p:txBody>
      </p:sp>
    </p:spTree>
    <p:extLst>
      <p:ext uri="{BB962C8B-B14F-4D97-AF65-F5344CB8AC3E}">
        <p14:creationId xmlns:p14="http://schemas.microsoft.com/office/powerpoint/2010/main" val="4027357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319231"/>
            <a:ext cx="7729728" cy="1188720"/>
          </a:xfrm>
        </p:spPr>
        <p:txBody>
          <a:bodyPr>
            <a:normAutofit/>
          </a:bodyPr>
          <a:lstStyle/>
          <a:p>
            <a:r>
              <a:rPr lang="en-US" i="1" dirty="0"/>
              <a:t>Awareness</a:t>
            </a:r>
            <a:r>
              <a:rPr lang="en-US" dirty="0"/>
              <a:t> Homework</a:t>
            </a:r>
          </a:p>
        </p:txBody>
      </p:sp>
      <p:sp>
        <p:nvSpPr>
          <p:cNvPr id="3" name="Content Placeholder 2"/>
          <p:cNvSpPr>
            <a:spLocks noGrp="1"/>
          </p:cNvSpPr>
          <p:nvPr>
            <p:ph idx="1"/>
          </p:nvPr>
        </p:nvSpPr>
        <p:spPr>
          <a:xfrm>
            <a:off x="2060330" y="1616075"/>
            <a:ext cx="8698591" cy="5105400"/>
          </a:xfrm>
        </p:spPr>
        <p:txBody>
          <a:bodyPr>
            <a:normAutofit/>
          </a:bodyPr>
          <a:lstStyle/>
          <a:p>
            <a:pPr marL="114300" indent="0">
              <a:lnSpc>
                <a:spcPct val="110000"/>
              </a:lnSpc>
              <a:buNone/>
            </a:pPr>
            <a:r>
              <a:rPr lang="en-US" sz="2600" b="1" u="sng" dirty="0">
                <a:latin typeface="+mj-lt"/>
              </a:rPr>
              <a:t>Awareness Homework:</a:t>
            </a:r>
            <a:r>
              <a:rPr lang="en-US" sz="2600" b="1" dirty="0">
                <a:latin typeface="+mj-lt"/>
              </a:rPr>
              <a:t> </a:t>
            </a:r>
          </a:p>
          <a:p>
            <a:pPr marL="114300" indent="0">
              <a:lnSpc>
                <a:spcPct val="110000"/>
              </a:lnSpc>
              <a:buNone/>
            </a:pPr>
            <a:r>
              <a:rPr lang="en-US" altLang="zh-TW" sz="2600" dirty="0">
                <a:latin typeface="Arial" panose="020B0604020202020204" pitchFamily="34" charset="0"/>
                <a:ea typeface="PMingLiU" charset="0"/>
                <a:cs typeface="Arial" panose="020B0604020202020204" pitchFamily="34" charset="0"/>
              </a:rPr>
              <a:t>At start of therapy, often used with identifying blocks, and disowned feelings, needs and aspects of self.</a:t>
            </a:r>
          </a:p>
          <a:p>
            <a:pPr marL="114300" indent="0">
              <a:lnSpc>
                <a:spcPct val="110000"/>
              </a:lnSpc>
              <a:buNone/>
            </a:pPr>
            <a:endParaRPr lang="en-US" sz="2600" b="1" dirty="0">
              <a:latin typeface="Arial" panose="020B0604020202020204" pitchFamily="34" charset="0"/>
              <a:cs typeface="Arial" panose="020B0604020202020204" pitchFamily="34" charset="0"/>
            </a:endParaRPr>
          </a:p>
          <a:p>
            <a:pPr>
              <a:lnSpc>
                <a:spcPct val="110000"/>
              </a:lnSpc>
            </a:pPr>
            <a:r>
              <a:rPr lang="en-US" b="1" dirty="0" err="1">
                <a:latin typeface="Arial" panose="020B0604020202020204" pitchFamily="34" charset="0"/>
                <a:cs typeface="Arial" panose="020B0604020202020204" pitchFamily="34" charset="0"/>
              </a:rPr>
              <a:t>Eg.</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Have the client pay attention to emotions that are interrupted. </a:t>
            </a:r>
          </a:p>
          <a:p>
            <a:pPr>
              <a:lnSpc>
                <a:spcPct val="110000"/>
              </a:lnSpc>
            </a:pPr>
            <a:r>
              <a:rPr lang="en-US" b="1" dirty="0">
                <a:latin typeface="Arial" panose="020B0604020202020204" pitchFamily="34" charset="0"/>
                <a:cs typeface="Arial" panose="020B0604020202020204" pitchFamily="34" charset="0"/>
              </a:rPr>
              <a:t>T:</a:t>
            </a:r>
            <a:r>
              <a:rPr lang="en-US" i="1" dirty="0">
                <a:latin typeface="Arial" panose="020B0604020202020204" pitchFamily="34" charset="0"/>
                <a:cs typeface="Arial" panose="020B0604020202020204" pitchFamily="34" charset="0"/>
              </a:rPr>
              <a:t> “Notice when you feel sad during the week and what you do when that happens?”</a:t>
            </a:r>
          </a:p>
          <a:p>
            <a:pPr>
              <a:lnSpc>
                <a:spcPct val="110000"/>
              </a:lnSpc>
            </a:pPr>
            <a:r>
              <a:rPr lang="en-US" b="1" dirty="0" err="1">
                <a:latin typeface="Arial" panose="020B0604020202020204" pitchFamily="34" charset="0"/>
                <a:cs typeface="Arial" panose="020B0604020202020204" pitchFamily="34" charset="0"/>
              </a:rPr>
              <a:t>Eg.</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After client in-session says that they get angry with partner for no particular reason.</a:t>
            </a:r>
            <a:r>
              <a:rPr lang="en-US" b="1" dirty="0">
                <a:latin typeface="Arial" panose="020B0604020202020204" pitchFamily="34" charset="0"/>
                <a:cs typeface="Arial" panose="020B0604020202020204" pitchFamily="34" charset="0"/>
              </a:rPr>
              <a:t> </a:t>
            </a:r>
            <a:r>
              <a:rPr lang="en-US" b="1" i="1"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Notice when you feel angry and what triggers it”. </a:t>
            </a:r>
          </a:p>
          <a:p>
            <a:pPr>
              <a:buClr>
                <a:schemeClr val="accent1">
                  <a:lumMod val="75000"/>
                </a:schemeClr>
              </a:buClr>
            </a:pPr>
            <a:endParaRPr lang="en-US" altLang="zh-TW" sz="900" b="1" i="1" dirty="0">
              <a:latin typeface="Arial" panose="020B0604020202020204" pitchFamily="34" charset="0"/>
              <a:ea typeface="PMingLiU" charset="0"/>
              <a:cs typeface="Arial" panose="020B0604020202020204" pitchFamily="34" charset="0"/>
            </a:endParaRPr>
          </a:p>
          <a:p>
            <a:pPr>
              <a:lnSpc>
                <a:spcPct val="110000"/>
              </a:lnSpc>
            </a:pPr>
            <a:r>
              <a:rPr lang="en-US" altLang="zh-TW" b="1" dirty="0" err="1">
                <a:latin typeface="Arial" panose="020B0604020202020204" pitchFamily="34" charset="0"/>
                <a:cs typeface="Arial" panose="020B0604020202020204" pitchFamily="34" charset="0"/>
              </a:rPr>
              <a:t>Eg.</a:t>
            </a:r>
            <a:r>
              <a:rPr lang="en-US" altLang="zh-TW" b="1" dirty="0">
                <a:latin typeface="Arial" panose="020B0604020202020204" pitchFamily="34" charset="0"/>
                <a:cs typeface="Arial" panose="020B0604020202020204" pitchFamily="34" charset="0"/>
              </a:rPr>
              <a:t> </a:t>
            </a:r>
            <a:r>
              <a:rPr lang="en-US" altLang="zh-TW" dirty="0">
                <a:latin typeface="Arial" panose="020B0604020202020204" pitchFamily="34" charset="0"/>
                <a:cs typeface="Arial" panose="020B0604020202020204" pitchFamily="34" charset="0"/>
              </a:rPr>
              <a:t>Having couples be aware of their cycles during the week.</a:t>
            </a:r>
          </a:p>
          <a:p>
            <a:pPr marL="114300" indent="0">
              <a:lnSpc>
                <a:spcPct val="110000"/>
              </a:lnSpc>
              <a:buNone/>
            </a:pPr>
            <a:endParaRPr lang="en-US" b="1" i="1" dirty="0">
              <a:latin typeface="+mj-lt"/>
            </a:endParaRPr>
          </a:p>
        </p:txBody>
      </p:sp>
      <p:sp>
        <p:nvSpPr>
          <p:cNvPr id="6" name="Slide Number Placeholder 5">
            <a:extLst>
              <a:ext uri="{FF2B5EF4-FFF2-40B4-BE49-F238E27FC236}">
                <a16:creationId xmlns:a16="http://schemas.microsoft.com/office/drawing/2014/main" id="{ADB4DEB5-DD2F-8840-B461-5EA46FBD11FB}"/>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5</a:t>
            </a:fld>
            <a:endParaRPr kumimoji="0" lang="en-US" sz="11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354369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1136" y="469839"/>
            <a:ext cx="7729728" cy="1188720"/>
          </a:xfrm>
        </p:spPr>
        <p:txBody>
          <a:bodyPr>
            <a:normAutofit/>
          </a:bodyPr>
          <a:lstStyle/>
          <a:p>
            <a:r>
              <a:rPr lang="en-US" i="1" dirty="0"/>
              <a:t>Practice</a:t>
            </a:r>
            <a:r>
              <a:rPr lang="en-US" dirty="0"/>
              <a:t> Homework</a:t>
            </a:r>
          </a:p>
        </p:txBody>
      </p:sp>
      <p:sp>
        <p:nvSpPr>
          <p:cNvPr id="3" name="Content Placeholder 2"/>
          <p:cNvSpPr>
            <a:spLocks noGrp="1"/>
          </p:cNvSpPr>
          <p:nvPr>
            <p:ph idx="1"/>
          </p:nvPr>
        </p:nvSpPr>
        <p:spPr>
          <a:xfrm>
            <a:off x="2262555" y="1972408"/>
            <a:ext cx="7833946" cy="5105400"/>
          </a:xfrm>
        </p:spPr>
        <p:txBody>
          <a:bodyPr>
            <a:normAutofit/>
          </a:bodyPr>
          <a:lstStyle/>
          <a:p>
            <a:pPr marL="114300" lvl="1" indent="0">
              <a:lnSpc>
                <a:spcPct val="110000"/>
              </a:lnSpc>
              <a:buClr>
                <a:schemeClr val="accent1"/>
              </a:buClr>
              <a:buNone/>
            </a:pPr>
            <a:r>
              <a:rPr lang="en-US" sz="2600" b="1" u="sng" dirty="0">
                <a:latin typeface="Arial" panose="020B0604020202020204" pitchFamily="34" charset="0"/>
                <a:cs typeface="Arial" panose="020B0604020202020204" pitchFamily="34" charset="0"/>
              </a:rPr>
              <a:t>Practice Homework:</a:t>
            </a:r>
            <a:r>
              <a:rPr lang="en-US" sz="2600" b="1" dirty="0">
                <a:latin typeface="Arial" panose="020B0604020202020204" pitchFamily="34" charset="0"/>
                <a:cs typeface="Arial" panose="020B0604020202020204" pitchFamily="34" charset="0"/>
              </a:rPr>
              <a:t> </a:t>
            </a:r>
          </a:p>
          <a:p>
            <a:pPr marL="114300" lvl="1" indent="0">
              <a:lnSpc>
                <a:spcPct val="110000"/>
              </a:lnSpc>
              <a:buClr>
                <a:schemeClr val="accent1"/>
              </a:buClr>
              <a:buNone/>
            </a:pPr>
            <a:r>
              <a:rPr lang="en-US" sz="2600" b="1" dirty="0" err="1">
                <a:latin typeface="Arial" panose="020B0604020202020204" pitchFamily="34" charset="0"/>
                <a:cs typeface="Arial" panose="020B0604020202020204" pitchFamily="34" charset="0"/>
              </a:rPr>
              <a:t>Eg.</a:t>
            </a:r>
            <a:r>
              <a:rPr lang="en-US" sz="2600" b="1" dirty="0">
                <a:latin typeface="Arial" panose="020B0604020202020204" pitchFamily="34" charset="0"/>
                <a:cs typeface="Arial" panose="020B0604020202020204" pitchFamily="34" charset="0"/>
              </a:rPr>
              <a:t> Core Vulnerability Homework: </a:t>
            </a:r>
          </a:p>
          <a:p>
            <a:pPr marL="114300" lvl="1" indent="0">
              <a:lnSpc>
                <a:spcPct val="110000"/>
              </a:lnSpc>
              <a:buClr>
                <a:schemeClr val="accent1"/>
              </a:buClr>
              <a:buNone/>
            </a:pPr>
            <a:r>
              <a:rPr lang="en-US" sz="2600" b="1" dirty="0">
                <a:latin typeface="Arial" panose="020B0604020202020204" pitchFamily="34" charset="0"/>
                <a:cs typeface="Arial" panose="020B0604020202020204" pitchFamily="34" charset="0"/>
              </a:rPr>
              <a:t>T:</a:t>
            </a:r>
            <a:r>
              <a:rPr lang="en-US" sz="2600" i="1" dirty="0">
                <a:latin typeface="Arial" panose="020B0604020202020204" pitchFamily="34" charset="0"/>
                <a:cs typeface="Arial" panose="020B0604020202020204" pitchFamily="34" charset="0"/>
              </a:rPr>
              <a:t> “If it fits, can you express to your partner your vulnerability that came up in here and your need when you feel it during the week?” </a:t>
            </a:r>
          </a:p>
          <a:p>
            <a:pPr marL="114300" lvl="1" indent="0">
              <a:lnSpc>
                <a:spcPct val="110000"/>
              </a:lnSpc>
              <a:buClr>
                <a:schemeClr val="accent1"/>
              </a:buClr>
              <a:buNone/>
            </a:pPr>
            <a:r>
              <a:rPr lang="en-US" sz="2600" b="1" dirty="0">
                <a:latin typeface="Arial" panose="020B0604020202020204" pitchFamily="34" charset="0"/>
                <a:cs typeface="Arial" panose="020B0604020202020204" pitchFamily="34" charset="0"/>
              </a:rPr>
              <a:t>T:</a:t>
            </a:r>
            <a:r>
              <a:rPr lang="en-US" sz="2600" b="1" i="1" dirty="0">
                <a:latin typeface="Arial" panose="020B0604020202020204" pitchFamily="34" charset="0"/>
                <a:cs typeface="Arial" panose="020B0604020202020204" pitchFamily="34" charset="0"/>
              </a:rPr>
              <a:t> </a:t>
            </a:r>
            <a:r>
              <a:rPr lang="en-US" sz="2600" i="1" dirty="0">
                <a:latin typeface="Arial" panose="020B0604020202020204" pitchFamily="34" charset="0"/>
                <a:cs typeface="Arial" panose="020B0604020202020204" pitchFamily="34" charset="0"/>
              </a:rPr>
              <a:t>“What you said in here is:</a:t>
            </a:r>
            <a:r>
              <a:rPr lang="en-US" sz="2600" b="1" i="1" dirty="0">
                <a:latin typeface="Arial" panose="020B0604020202020204" pitchFamily="34" charset="0"/>
                <a:cs typeface="Arial" panose="020B0604020202020204" pitchFamily="34" charset="0"/>
              </a:rPr>
              <a:t> ‘</a:t>
            </a:r>
            <a:r>
              <a:rPr lang="en-US" sz="2600" i="1" dirty="0">
                <a:latin typeface="Arial" panose="020B0604020202020204" pitchFamily="34" charset="0"/>
                <a:cs typeface="Arial" panose="020B0604020202020204" pitchFamily="34" charset="0"/>
              </a:rPr>
              <a:t>I feel insecure that I am not lovable and I need reassurance that you love me...’”</a:t>
            </a:r>
          </a:p>
        </p:txBody>
      </p:sp>
      <p:sp>
        <p:nvSpPr>
          <p:cNvPr id="6" name="Slide Number Placeholder 5">
            <a:extLst>
              <a:ext uri="{FF2B5EF4-FFF2-40B4-BE49-F238E27FC236}">
                <a16:creationId xmlns:a16="http://schemas.microsoft.com/office/drawing/2014/main" id="{ADB4DEB5-DD2F-8840-B461-5EA46FBD11FB}"/>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6</a:t>
            </a:fld>
            <a:endParaRPr kumimoji="0" lang="en-US" sz="11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1889986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1026"/>
          <p:cNvSpPr txBox="1">
            <a:spLocks noChangeArrowheads="1"/>
          </p:cNvSpPr>
          <p:nvPr/>
        </p:nvSpPr>
        <p:spPr bwMode="auto">
          <a:xfrm>
            <a:off x="2060331" y="1891950"/>
            <a:ext cx="8001000" cy="37087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marR="0" lvl="0" indent="0" algn="l" defTabSz="457200" rtl="0" eaLnBrk="1" fontAlgn="auto" latinLnBrk="0" hangingPunct="1">
              <a:lnSpc>
                <a:spcPct val="100000"/>
              </a:lnSpc>
              <a:spcBef>
                <a:spcPts val="0"/>
              </a:spcBef>
              <a:spcAft>
                <a:spcPts val="0"/>
              </a:spcAft>
              <a:buClr>
                <a:srgbClr val="A6B727">
                  <a:lumMod val="75000"/>
                </a:srgbClr>
              </a:buClr>
              <a:buSzTx/>
              <a:buFontTx/>
              <a:buNone/>
              <a:tabLst/>
              <a:defRPr/>
            </a:pPr>
            <a:endParaRPr kumimoji="0" lang="en-US" altLang="zh-TW" sz="2700" b="0" i="0" u="none" strike="noStrike" kern="1200" cap="none" spc="0" normalizeH="0" baseline="0" noProof="0" dirty="0">
              <a:ln>
                <a:noFill/>
              </a:ln>
              <a:solidFill>
                <a:srgbClr val="5E5E5E"/>
              </a:solidFill>
              <a:effectLst/>
              <a:uLnTx/>
              <a:uFillTx/>
              <a:latin typeface="Gill Sans MT" panose="020B0502020104020203"/>
              <a:ea typeface="PMingLiU" charset="0"/>
              <a:cs typeface="PMingLiU" charset="0"/>
            </a:endParaRPr>
          </a:p>
          <a:p>
            <a:pPr marL="457200" marR="0" lvl="0" indent="-457200" algn="l" defTabSz="457200" rtl="0" eaLnBrk="1" fontAlgn="auto" latinLnBrk="0" hangingPunct="1">
              <a:lnSpc>
                <a:spcPct val="100000"/>
              </a:lnSpc>
              <a:spcBef>
                <a:spcPts val="0"/>
              </a:spcBef>
              <a:spcAft>
                <a:spcPts val="0"/>
              </a:spcAft>
              <a:buClr>
                <a:srgbClr val="A6B727">
                  <a:lumMod val="75000"/>
                </a:srgbClr>
              </a:buClr>
              <a:buSzTx/>
              <a:buFont typeface="Wingdings" pitchFamily="2" charset="2"/>
              <a:buChar char="§"/>
              <a:tabLst/>
              <a:defRPr/>
            </a:pPr>
            <a:r>
              <a:rPr kumimoji="0" lang="en-US" altLang="zh-TW" sz="27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Practicing new positive ways of being that have emerged in therapy</a:t>
            </a:r>
          </a:p>
          <a:p>
            <a:pPr marL="1200150" marR="0" lvl="1" indent="-457200" algn="l" defTabSz="457200" rtl="0" eaLnBrk="1" fontAlgn="auto" latinLnBrk="0" hangingPunct="1">
              <a:lnSpc>
                <a:spcPct val="100000"/>
              </a:lnSpc>
              <a:spcBef>
                <a:spcPts val="0"/>
              </a:spcBef>
              <a:spcAft>
                <a:spcPts val="0"/>
              </a:spcAft>
              <a:buClr>
                <a:srgbClr val="A6B727">
                  <a:lumMod val="75000"/>
                </a:srgbClr>
              </a:buClr>
              <a:buSzTx/>
              <a:buFont typeface="Wingdings" charset="2"/>
              <a:buChar char="Ø"/>
              <a:tabLst/>
              <a:defRPr/>
            </a:pPr>
            <a:r>
              <a:rPr kumimoji="0" lang="en-US" altLang="zh-TW" sz="25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Expressing vulnerability</a:t>
            </a:r>
          </a:p>
          <a:p>
            <a:pPr marL="1200150" marR="0" lvl="1" indent="-457200" algn="l" defTabSz="457200" rtl="0" eaLnBrk="1" fontAlgn="auto" latinLnBrk="0" hangingPunct="1">
              <a:lnSpc>
                <a:spcPct val="100000"/>
              </a:lnSpc>
              <a:spcBef>
                <a:spcPts val="0"/>
              </a:spcBef>
              <a:spcAft>
                <a:spcPts val="0"/>
              </a:spcAft>
              <a:buClr>
                <a:srgbClr val="A6B727">
                  <a:lumMod val="75000"/>
                </a:srgbClr>
              </a:buClr>
              <a:buSzTx/>
              <a:buFont typeface="Wingdings" charset="2"/>
              <a:buChar char="Ø"/>
              <a:tabLst/>
              <a:defRPr/>
            </a:pPr>
            <a:r>
              <a:rPr kumimoji="0" lang="en-US" altLang="zh-TW" sz="25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Asking for support or needs</a:t>
            </a:r>
          </a:p>
          <a:p>
            <a:pPr marL="1200150" marR="0" lvl="1" indent="-457200" algn="l" defTabSz="457200" rtl="0" eaLnBrk="1" fontAlgn="auto" latinLnBrk="0" hangingPunct="1">
              <a:lnSpc>
                <a:spcPct val="100000"/>
              </a:lnSpc>
              <a:spcBef>
                <a:spcPts val="0"/>
              </a:spcBef>
              <a:spcAft>
                <a:spcPts val="0"/>
              </a:spcAft>
              <a:buClr>
                <a:srgbClr val="A6B727">
                  <a:lumMod val="75000"/>
                </a:srgbClr>
              </a:buClr>
              <a:buSzTx/>
              <a:buFont typeface="Wingdings" charset="2"/>
              <a:buChar char="Ø"/>
              <a:tabLst/>
              <a:defRPr/>
            </a:pPr>
            <a:r>
              <a:rPr kumimoji="0" lang="en-US" altLang="zh-TW" sz="25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Being more responsive and close</a:t>
            </a:r>
          </a:p>
          <a:p>
            <a:pPr marL="742950" marR="0" lvl="1" indent="0" algn="l" defTabSz="457200" rtl="0" eaLnBrk="1" fontAlgn="auto" latinLnBrk="0" hangingPunct="1">
              <a:lnSpc>
                <a:spcPct val="100000"/>
              </a:lnSpc>
              <a:spcBef>
                <a:spcPts val="0"/>
              </a:spcBef>
              <a:spcAft>
                <a:spcPts val="0"/>
              </a:spcAft>
              <a:buClr>
                <a:srgbClr val="A6B727">
                  <a:lumMod val="75000"/>
                </a:srgbClr>
              </a:buClr>
              <a:buSzTx/>
              <a:buFontTx/>
              <a:buNone/>
              <a:tabLst/>
              <a:defRPr/>
            </a:pPr>
            <a:endParaRPr kumimoji="0" lang="en-US" altLang="zh-TW" sz="25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endParaRPr>
          </a:p>
          <a:p>
            <a:pPr marL="457200" marR="0" lvl="0" indent="-457200" algn="l" defTabSz="457200" rtl="0" eaLnBrk="1" fontAlgn="auto" latinLnBrk="0" hangingPunct="1">
              <a:lnSpc>
                <a:spcPct val="100000"/>
              </a:lnSpc>
              <a:spcBef>
                <a:spcPts val="0"/>
              </a:spcBef>
              <a:spcAft>
                <a:spcPts val="0"/>
              </a:spcAft>
              <a:buClr>
                <a:srgbClr val="A6B727">
                  <a:lumMod val="75000"/>
                </a:srgbClr>
              </a:buClr>
              <a:buSzTx/>
              <a:buFont typeface="Wingdings" pitchFamily="2" charset="2"/>
              <a:buChar char="§"/>
              <a:tabLst/>
              <a:defRPr/>
            </a:pPr>
            <a:r>
              <a:rPr kumimoji="0" lang="en-US" altLang="zh-TW" sz="2700" b="0" i="0" u="none" strike="noStrike" kern="1200" cap="none" spc="0" normalizeH="0" baseline="0" noProof="0" dirty="0">
                <a:ln>
                  <a:noFill/>
                </a:ln>
                <a:solidFill>
                  <a:srgbClr val="5E5E5E"/>
                </a:solidFill>
                <a:effectLst/>
                <a:uLnTx/>
                <a:uFillTx/>
                <a:latin typeface="Arial" panose="020B0604020202020204" pitchFamily="34" charset="0"/>
                <a:ea typeface="PMingLiU" charset="0"/>
                <a:cs typeface="Arial" panose="020B0604020202020204" pitchFamily="34" charset="0"/>
              </a:rPr>
              <a:t>Having partners meet needs that come up in therapy</a:t>
            </a:r>
          </a:p>
        </p:txBody>
      </p:sp>
      <p:sp>
        <p:nvSpPr>
          <p:cNvPr id="2" name="Title 1"/>
          <p:cNvSpPr>
            <a:spLocks noGrp="1"/>
          </p:cNvSpPr>
          <p:nvPr>
            <p:ph type="title"/>
          </p:nvPr>
        </p:nvSpPr>
        <p:spPr/>
        <p:txBody>
          <a:bodyPr>
            <a:normAutofit/>
          </a:bodyPr>
          <a:lstStyle/>
          <a:p>
            <a:r>
              <a:rPr lang="en-US" sz="3000" i="1" dirty="0"/>
              <a:t>Practice</a:t>
            </a:r>
            <a:r>
              <a:rPr lang="en-US" sz="3000" dirty="0"/>
              <a:t> homework</a:t>
            </a:r>
          </a:p>
        </p:txBody>
      </p:sp>
      <p:sp>
        <p:nvSpPr>
          <p:cNvPr id="5" name="Slide Number Placeholder 4">
            <a:extLst>
              <a:ext uri="{FF2B5EF4-FFF2-40B4-BE49-F238E27FC236}">
                <a16:creationId xmlns:a16="http://schemas.microsoft.com/office/drawing/2014/main" id="{89449378-2291-B347-97C8-1461E830762C}"/>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7</a:t>
            </a:fld>
            <a:endParaRPr kumimoji="0" lang="en-US" sz="11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462822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345629" y="3582650"/>
            <a:ext cx="5766099" cy="1763897"/>
          </a:xfrm>
        </p:spPr>
        <p:txBody>
          <a:bodyPr>
            <a:normAutofit fontScale="90000"/>
          </a:bodyPr>
          <a:lstStyle/>
          <a:p>
            <a:br>
              <a:rPr lang="en-US" sz="3400" dirty="0"/>
            </a:br>
            <a:br>
              <a:rPr lang="en-US" sz="3400" dirty="0"/>
            </a:br>
            <a:r>
              <a:rPr lang="en-US" sz="2200" dirty="0">
                <a:latin typeface="Arial" panose="020B0604020202020204" pitchFamily="34" charset="0"/>
                <a:cs typeface="Arial" panose="020B0604020202020204" pitchFamily="34" charset="0"/>
              </a:rPr>
              <a:t>resolving emotional injuries </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and </a:t>
            </a:r>
            <a:r>
              <a:rPr lang="en-US" sz="2200" dirty="0" err="1">
                <a:latin typeface="Arial" panose="020B0604020202020204" pitchFamily="34" charset="0"/>
                <a:cs typeface="Arial" panose="020B0604020202020204" pitchFamily="34" charset="0"/>
              </a:rPr>
              <a:t>fACILITATING</a:t>
            </a:r>
            <a:r>
              <a:rPr lang="en-US" sz="2200" dirty="0">
                <a:latin typeface="Arial" panose="020B0604020202020204" pitchFamily="34" charset="0"/>
                <a:cs typeface="Arial" panose="020B0604020202020204" pitchFamily="34" charset="0"/>
              </a:rPr>
              <a:t> forgiveness IN COUPLES</a:t>
            </a:r>
            <a:endParaRPr lang="en-US" sz="2200" dirty="0"/>
          </a:p>
        </p:txBody>
      </p:sp>
      <p:pic>
        <p:nvPicPr>
          <p:cNvPr id="14338" name="Picture 2" descr="How to Forgive Your Partner, When The Hurt Feels Big - Growing Self  Counseling &amp; Coaching">
            <a:extLst>
              <a:ext uri="{FF2B5EF4-FFF2-40B4-BE49-F238E27FC236}">
                <a16:creationId xmlns:a16="http://schemas.microsoft.com/office/drawing/2014/main" id="{3CEAB71C-DE5C-5D4E-82ED-CBCC505BEA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66159" y="0"/>
            <a:ext cx="4682684" cy="2934922"/>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a:extLst>
              <a:ext uri="{FF2B5EF4-FFF2-40B4-BE49-F238E27FC236}">
                <a16:creationId xmlns:a16="http://schemas.microsoft.com/office/drawing/2014/main" id="{1709E404-50B5-5248-969C-A69CC7D659EA}"/>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037032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1947134" y="462582"/>
            <a:ext cx="8021595" cy="1304366"/>
          </a:xfrm>
        </p:spPr>
        <p:txBody>
          <a:bodyPr>
            <a:normAutofit fontScale="90000"/>
          </a:bodyPr>
          <a:lstStyle/>
          <a:p>
            <a:pPr>
              <a:defRPr/>
            </a:pPr>
            <a:r>
              <a:rPr lang="en-GB" sz="3200" u="sng" dirty="0">
                <a:solidFill>
                  <a:srgbClr val="4A4A4A"/>
                </a:solidFill>
                <a:ea typeface="MS PGothic" charset="0"/>
              </a:rPr>
              <a:t>TREATMENT STUDY – YORK UNIVERSITY FORGIVENESS PROJECT </a:t>
            </a:r>
            <a:br>
              <a:rPr lang="en-GB" sz="3200" u="sng" dirty="0">
                <a:solidFill>
                  <a:srgbClr val="4A4A4A"/>
                </a:solidFill>
                <a:ea typeface="MS PGothic" charset="0"/>
              </a:rPr>
            </a:br>
            <a:r>
              <a:rPr lang="en-US" sz="3100" dirty="0">
                <a:solidFill>
                  <a:schemeClr val="tx1"/>
                </a:solidFill>
                <a:latin typeface="Arial" panose="020B0604020202020204" pitchFamily="34" charset="0"/>
                <a:cs typeface="Arial" panose="020B0604020202020204" pitchFamily="34" charset="0"/>
              </a:rPr>
              <a:t>	</a:t>
            </a:r>
            <a:endParaRPr lang="en-GB" sz="3100" dirty="0">
              <a:solidFill>
                <a:schemeClr val="tx1"/>
              </a:solidFill>
              <a:latin typeface="Arial" panose="020B0604020202020204" pitchFamily="34" charset="0"/>
              <a:cs typeface="Arial" panose="020B0604020202020204" pitchFamily="34" charset="0"/>
            </a:endParaRPr>
          </a:p>
        </p:txBody>
      </p:sp>
      <p:sp>
        <p:nvSpPr>
          <p:cNvPr id="58371" name="Content Placeholder 2"/>
          <p:cNvSpPr>
            <a:spLocks noGrp="1"/>
          </p:cNvSpPr>
          <p:nvPr>
            <p:ph idx="1"/>
          </p:nvPr>
        </p:nvSpPr>
        <p:spPr>
          <a:xfrm>
            <a:off x="2064136" y="1776782"/>
            <a:ext cx="5330324" cy="5314129"/>
          </a:xfrm>
        </p:spPr>
        <p:txBody>
          <a:bodyPr wrap="square" numCol="1" anchor="t" anchorCtr="0" compatLnSpc="1">
            <a:prstTxWarp prst="textNoShape">
              <a:avLst/>
            </a:prstTxWarp>
            <a:normAutofit/>
          </a:bodyPr>
          <a:lstStyle/>
          <a:p>
            <a:pPr marL="114300" indent="0">
              <a:buNone/>
            </a:pPr>
            <a:endParaRPr lang="en-GB" sz="2000" u="sng" dirty="0">
              <a:solidFill>
                <a:srgbClr val="4A4A4A"/>
              </a:solidFill>
              <a:ea typeface="MS PGothic" charset="0"/>
            </a:endParaRPr>
          </a:p>
          <a:p>
            <a:pPr marL="114300" indent="0">
              <a:buNone/>
            </a:pPr>
            <a:r>
              <a:rPr lang="en-GB" sz="2000" i="1" dirty="0">
                <a:solidFill>
                  <a:srgbClr val="4A4A4A"/>
                </a:solidFill>
                <a:ea typeface="MS PGothic" charset="0"/>
              </a:rPr>
              <a:t>Do you feel betrayed by your partner and are having trouble forgiving?</a:t>
            </a:r>
          </a:p>
          <a:p>
            <a:pPr marL="114300" indent="0">
              <a:buNone/>
            </a:pPr>
            <a:endParaRPr lang="en-GB" sz="2000" i="1" dirty="0">
              <a:solidFill>
                <a:srgbClr val="4A4A4A"/>
              </a:solidFill>
              <a:ea typeface="MS PGothic" charset="0"/>
            </a:endParaRPr>
          </a:p>
          <a:p>
            <a:pPr marL="114300" indent="0">
              <a:buNone/>
            </a:pPr>
            <a:r>
              <a:rPr lang="en-GB" sz="2000" i="1" dirty="0">
                <a:solidFill>
                  <a:srgbClr val="4A4A4A"/>
                </a:solidFill>
                <a:ea typeface="MS PGothic" charset="0"/>
              </a:rPr>
              <a:t>Have you been emotionally injured by your partner and are having trouble getting over it? </a:t>
            </a:r>
          </a:p>
          <a:p>
            <a:pPr marL="114300" indent="0">
              <a:buNone/>
            </a:pPr>
            <a:endParaRPr lang="en-GB" sz="2000" u="sng" dirty="0">
              <a:solidFill>
                <a:srgbClr val="4A4A4A"/>
              </a:solidFill>
              <a:ea typeface="MS PGothic" charset="0"/>
            </a:endParaRPr>
          </a:p>
          <a:p>
            <a:pPr>
              <a:buFont typeface="Wingdings" pitchFamily="2" charset="2"/>
              <a:buChar char="§"/>
            </a:pPr>
            <a:r>
              <a:rPr lang="en-GB" dirty="0">
                <a:solidFill>
                  <a:srgbClr val="4A4A4A"/>
                </a:solidFill>
                <a:latin typeface="Arial" panose="020B0604020202020204" pitchFamily="34" charset="0"/>
                <a:ea typeface="MS PGothic" charset="0"/>
                <a:cs typeface="Arial" panose="020B0604020202020204" pitchFamily="34" charset="0"/>
              </a:rPr>
              <a:t>Greenberg, L. Warwar, S., &amp; Malcolm, W. (2010). </a:t>
            </a:r>
            <a:r>
              <a:rPr lang="en-GB" u="sng" dirty="0">
                <a:solidFill>
                  <a:srgbClr val="4A4A4A"/>
                </a:solidFill>
                <a:latin typeface="Arial" panose="020B0604020202020204" pitchFamily="34" charset="0"/>
                <a:ea typeface="MS PGothic" charset="0"/>
                <a:cs typeface="Arial" panose="020B0604020202020204" pitchFamily="34" charset="0"/>
              </a:rPr>
              <a:t>Emotion-focused Therapy and the Facilitation of Forgiveness. </a:t>
            </a:r>
            <a:r>
              <a:rPr lang="en-GB" i="1" dirty="0">
                <a:solidFill>
                  <a:srgbClr val="4A4A4A"/>
                </a:solidFill>
                <a:latin typeface="Arial" panose="020B0604020202020204" pitchFamily="34" charset="0"/>
                <a:ea typeface="MS PGothic" charset="0"/>
                <a:cs typeface="Arial" panose="020B0604020202020204" pitchFamily="34" charset="0"/>
              </a:rPr>
              <a:t>Journal of Marital and Family Therapy</a:t>
            </a:r>
            <a:r>
              <a:rPr lang="en-CA" i="1" dirty="0">
                <a:solidFill>
                  <a:srgbClr val="4A4A4A"/>
                </a:solidFill>
                <a:latin typeface="Arial" panose="020B0604020202020204" pitchFamily="34" charset="0"/>
                <a:ea typeface="MS PGothic" charset="0"/>
                <a:cs typeface="Arial" panose="020B0604020202020204" pitchFamily="34" charset="0"/>
              </a:rPr>
              <a:t>. 36, </a:t>
            </a:r>
            <a:r>
              <a:rPr lang="en-CA" dirty="0">
                <a:solidFill>
                  <a:srgbClr val="4A4A4A"/>
                </a:solidFill>
                <a:latin typeface="Arial" panose="020B0604020202020204" pitchFamily="34" charset="0"/>
                <a:ea typeface="MS PGothic" charset="0"/>
                <a:cs typeface="Arial" panose="020B0604020202020204" pitchFamily="34" charset="0"/>
              </a:rPr>
              <a:t>28–42.</a:t>
            </a:r>
          </a:p>
          <a:p>
            <a:pPr marL="114300" indent="0">
              <a:buNone/>
            </a:pPr>
            <a:endParaRPr lang="en-US" u="sng" dirty="0">
              <a:solidFill>
                <a:srgbClr val="4A4A4A"/>
              </a:solidFill>
              <a:latin typeface="Arial" panose="020B0604020202020204" pitchFamily="34" charset="0"/>
              <a:cs typeface="Arial" panose="020B0604020202020204" pitchFamily="34" charset="0"/>
              <a:hlinkClick r:id="rId3"/>
            </a:endParaRPr>
          </a:p>
          <a:p>
            <a:pPr>
              <a:buFontTx/>
              <a:buNone/>
            </a:pPr>
            <a:endParaRPr lang="en-US" sz="2000" dirty="0">
              <a:solidFill>
                <a:srgbClr val="4A4A4A"/>
              </a:solidFill>
              <a:effectLst>
                <a:outerShdw blurRad="38100" dist="38100" dir="2700000" algn="tl">
                  <a:srgbClr val="000000"/>
                </a:outerShdw>
              </a:effectLst>
              <a:latin typeface="Century Gothic" charset="0"/>
              <a:ea typeface="MS PGothic" charset="0"/>
            </a:endParaRPr>
          </a:p>
        </p:txBody>
      </p:sp>
      <p:pic>
        <p:nvPicPr>
          <p:cNvPr id="14340" name="Picture 2" descr="http://www.google.ca/url?source=imglanding&amp;ct=img&amp;q=http://londoncognitive.com/wp-content/uploads/2012/02/Relationship-Problems.jpg&amp;sa=X&amp;ei=E3kHUO-sLvO80AHJvJXaAw&amp;ved=0CBAQ8wc&amp;usg=AFQjCNFopbL4CyQHgMqk315foDtsLIIWpw"/>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3800" y="2394278"/>
            <a:ext cx="2958145" cy="337242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7350" name="TextBox 1"/>
          <p:cNvSpPr txBox="1">
            <a:spLocks noChangeArrowheads="1"/>
          </p:cNvSpPr>
          <p:nvPr/>
        </p:nvSpPr>
        <p:spPr bwMode="auto">
          <a:xfrm>
            <a:off x="6096000" y="5661026"/>
            <a:ext cx="1143000" cy="46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MS PGothic" charset="0"/>
                <a:cs typeface="MS PGothic" charset="0"/>
              </a:defRPr>
            </a:lvl1pPr>
            <a:lvl2pPr marL="742950" indent="-285750">
              <a:defRPr sz="2400">
                <a:solidFill>
                  <a:schemeClr val="tx1"/>
                </a:solidFill>
                <a:latin typeface="Times New Roman" charset="0"/>
                <a:ea typeface="MS PGothic" charset="0"/>
                <a:cs typeface="MS PGothic" charset="0"/>
              </a:defRPr>
            </a:lvl2pPr>
            <a:lvl3pPr marL="1143000" indent="-228600">
              <a:defRPr sz="2400">
                <a:solidFill>
                  <a:schemeClr val="tx1"/>
                </a:solidFill>
                <a:latin typeface="Times New Roman" charset="0"/>
                <a:ea typeface="MS PGothic" charset="0"/>
                <a:cs typeface="MS PGothic" charset="0"/>
              </a:defRPr>
            </a:lvl3pPr>
            <a:lvl4pPr marL="1600200" indent="-228600">
              <a:defRPr sz="2400">
                <a:solidFill>
                  <a:schemeClr val="tx1"/>
                </a:solidFill>
                <a:latin typeface="Times New Roman" charset="0"/>
                <a:ea typeface="MS PGothic" charset="0"/>
                <a:cs typeface="MS PGothic" charset="0"/>
              </a:defRPr>
            </a:lvl4pPr>
            <a:lvl5pPr marL="2057400" indent="-228600">
              <a:defRPr sz="2400">
                <a:solidFill>
                  <a:schemeClr val="tx1"/>
                </a:solidFill>
                <a:latin typeface="Times New Roman"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Times New Roman" charset="0"/>
                <a:ea typeface="MS PGothic" charset="0"/>
                <a:cs typeface="MS PGothic"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imes New Roman" charset="0"/>
                <a:ea typeface="MS PGothic" charset="0"/>
              </a:rPr>
              <a:t> </a:t>
            </a:r>
            <a:endParaRPr kumimoji="0" lang="en-US" sz="24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Arial Rounded MT Bold" charset="0"/>
              <a:ea typeface="MS PGothic" charset="0"/>
            </a:endParaRPr>
          </a:p>
        </p:txBody>
      </p:sp>
      <p:sp>
        <p:nvSpPr>
          <p:cNvPr id="4" name="Slide Number Placeholder 3">
            <a:extLst>
              <a:ext uri="{FF2B5EF4-FFF2-40B4-BE49-F238E27FC236}">
                <a16:creationId xmlns:a16="http://schemas.microsoft.com/office/drawing/2014/main" id="{649F1112-C85F-B849-9100-320C229AE320}"/>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5C24AD8-A7AC-CD41-8962-1BCFFE201B1B}" type="slidenum">
              <a:rPr kumimoji="0" lang="en-US" sz="1100" b="0" i="0" u="none" strike="noStrike" kern="1200" cap="none" spc="0" normalizeH="0" baseline="0" noProof="0" smtClean="0">
                <a:ln>
                  <a:noFill/>
                </a:ln>
                <a:solidFill>
                  <a:srgbClr val="FFFFFF"/>
                </a:solidFill>
                <a:effectLst/>
                <a:uLnTx/>
                <a:uFillTx/>
                <a:latin typeface="Gill Sans MT" panose="020B0502020104020203"/>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9</a:t>
            </a:fld>
            <a:endParaRPr kumimoji="0" lang="en-US" sz="11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032197953"/>
      </p:ext>
    </p:extLst>
  </p:cSld>
  <p:clrMapOvr>
    <a:masterClrMapping/>
  </p:clrMapOvr>
</p:sld>
</file>

<file path=ppt/theme/theme1.xml><?xml version="1.0" encoding="utf-8"?>
<a:theme xmlns:a="http://schemas.openxmlformats.org/drawingml/2006/main" name="Colis">
  <a:themeElements>
    <a:clrScheme name="Colis">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Colis">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olis">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3679</Words>
  <Application>Microsoft Macintosh PowerPoint</Application>
  <PresentationFormat>Widescreen</PresentationFormat>
  <Paragraphs>472</Paragraphs>
  <Slides>39</Slides>
  <Notes>32</Notes>
  <HiddenSlides>0</HiddenSlides>
  <MMClips>0</MMClips>
  <ScaleCrop>false</ScaleCrop>
  <HeadingPairs>
    <vt:vector size="6" baseType="variant">
      <vt:variant>
        <vt:lpstr>Fonts Used</vt:lpstr>
      </vt:variant>
      <vt:variant>
        <vt:i4>18</vt:i4>
      </vt:variant>
      <vt:variant>
        <vt:lpstr>Theme</vt:lpstr>
      </vt:variant>
      <vt:variant>
        <vt:i4>1</vt:i4>
      </vt:variant>
      <vt:variant>
        <vt:lpstr>Slide Titles</vt:lpstr>
      </vt:variant>
      <vt:variant>
        <vt:i4>39</vt:i4>
      </vt:variant>
    </vt:vector>
  </HeadingPairs>
  <TitlesOfParts>
    <vt:vector size="58" baseType="lpstr">
      <vt:lpstr>Arial Unicode MS</vt:lpstr>
      <vt:lpstr>HGｺﾞｼｯｸE</vt:lpstr>
      <vt:lpstr>微軟正黑體</vt:lpstr>
      <vt:lpstr>ＭＳ Ｐゴシック</vt:lpstr>
      <vt:lpstr>ＭＳ Ｐゴシック</vt:lpstr>
      <vt:lpstr>新細明體</vt:lpstr>
      <vt:lpstr>新細明體</vt:lpstr>
      <vt:lpstr>游ゴシック</vt:lpstr>
      <vt:lpstr>Arial</vt:lpstr>
      <vt:lpstr>Arial Rounded MT Bold</vt:lpstr>
      <vt:lpstr>Book Antiqua</vt:lpstr>
      <vt:lpstr>Calibri</vt:lpstr>
      <vt:lpstr>Century Gothic</vt:lpstr>
      <vt:lpstr>Century Schoolbook</vt:lpstr>
      <vt:lpstr>Constantia</vt:lpstr>
      <vt:lpstr>Gill Sans MT</vt:lpstr>
      <vt:lpstr>Times New Roman</vt:lpstr>
      <vt:lpstr>Wingdings</vt:lpstr>
      <vt:lpstr>Colis</vt:lpstr>
      <vt:lpstr>Relapse and Homework</vt:lpstr>
      <vt:lpstr>PowerPoint Presentation</vt:lpstr>
      <vt:lpstr>homework</vt:lpstr>
      <vt:lpstr>Homework</vt:lpstr>
      <vt:lpstr>Awareness Homework</vt:lpstr>
      <vt:lpstr>Practice Homework</vt:lpstr>
      <vt:lpstr>Practice homework</vt:lpstr>
      <vt:lpstr>  resolving emotional injuries  and fACILITATING forgiveness IN COUPLES</vt:lpstr>
      <vt:lpstr>TREATMENT STUDY – YORK UNIVERSITY FORGIVENESS PROJECT   </vt:lpstr>
      <vt:lpstr>Emotional injury</vt:lpstr>
      <vt:lpstr>Emotional Injuries: Couples  (N = 40; 20 couples)</vt:lpstr>
      <vt:lpstr>Forgiveness</vt:lpstr>
      <vt:lpstr>Forgiveness</vt:lpstr>
      <vt:lpstr>Unforgiveness</vt:lpstr>
      <vt:lpstr>Injury and the Cycle</vt:lpstr>
      <vt:lpstr>Injury and the Cycle</vt:lpstr>
      <vt:lpstr>Apology Letter</vt:lpstr>
      <vt:lpstr>HurT Letter</vt:lpstr>
      <vt:lpstr>Key Tasks in successful resolution </vt:lpstr>
      <vt:lpstr>PowerPoint Presentation</vt:lpstr>
      <vt:lpstr>PowerPoint Presentation</vt:lpstr>
      <vt:lpstr>Forgiveness Couple (AFTEr the AFFAir) </vt:lpstr>
      <vt:lpstr>Reframing Cycle in terms of Affair (initial cycle)</vt:lpstr>
      <vt:lpstr>  Couple : Sequence of Forgiveness and Healing</vt:lpstr>
      <vt:lpstr>  Forgiveness and Resolution</vt:lpstr>
      <vt:lpstr>Couple – new structured cycle</vt:lpstr>
      <vt:lpstr>Meaningfulness of “Unforgiveness” </vt:lpstr>
      <vt:lpstr>Symptoms of injured person in affairs</vt:lpstr>
      <vt:lpstr>PowerPoint Presentation</vt:lpstr>
      <vt:lpstr>Two Phases of EFT-C</vt:lpstr>
      <vt:lpstr>PowerPoint Presentation</vt:lpstr>
      <vt:lpstr>Differential Emotion Regulation within Couples (ATTachment)</vt:lpstr>
      <vt:lpstr>Differential Emotion Regulation with individuals (Identity)</vt:lpstr>
      <vt:lpstr>Enduring change through  self-soothing</vt:lpstr>
      <vt:lpstr>Self-soothing and self-compassion</vt:lpstr>
      <vt:lpstr>Self-Soothing Task</vt:lpstr>
      <vt:lpstr>Expanded Model for Two- Chair Stages in a Self-Soothing Split</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Relapse and Homework</dc:title>
  <dc:creator>Microsoft Office User</dc:creator>
  <cp:lastModifiedBy>Microsoft Office User</cp:lastModifiedBy>
  <cp:revision>1</cp:revision>
  <dcterms:created xsi:type="dcterms:W3CDTF">2025-08-13T21:49:44Z</dcterms:created>
  <dcterms:modified xsi:type="dcterms:W3CDTF">2025-08-13T21:51:31Z</dcterms:modified>
</cp:coreProperties>
</file>