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11" r:id="rId2"/>
  </p:sldMasterIdLst>
  <p:notesMasterIdLst>
    <p:notesMasterId r:id="rId33"/>
  </p:notesMasterIdLst>
  <p:sldIdLst>
    <p:sldId id="1873" r:id="rId3"/>
    <p:sldId id="1919" r:id="rId4"/>
    <p:sldId id="319" r:id="rId5"/>
    <p:sldId id="339" r:id="rId6"/>
    <p:sldId id="330" r:id="rId7"/>
    <p:sldId id="563" r:id="rId8"/>
    <p:sldId id="312" r:id="rId9"/>
    <p:sldId id="1526" r:id="rId10"/>
    <p:sldId id="1112" r:id="rId11"/>
    <p:sldId id="1119" r:id="rId12"/>
    <p:sldId id="1120" r:id="rId13"/>
    <p:sldId id="1121" r:id="rId14"/>
    <p:sldId id="1122" r:id="rId15"/>
    <p:sldId id="1123" r:id="rId16"/>
    <p:sldId id="1124" r:id="rId17"/>
    <p:sldId id="1882" r:id="rId18"/>
    <p:sldId id="1539" r:id="rId19"/>
    <p:sldId id="1883" r:id="rId20"/>
    <p:sldId id="1886" r:id="rId21"/>
    <p:sldId id="1887" r:id="rId22"/>
    <p:sldId id="1888" r:id="rId23"/>
    <p:sldId id="1076" r:id="rId24"/>
    <p:sldId id="1889" r:id="rId25"/>
    <p:sldId id="1890" r:id="rId26"/>
    <p:sldId id="1891" r:id="rId27"/>
    <p:sldId id="1892" r:id="rId28"/>
    <p:sldId id="1893" r:id="rId29"/>
    <p:sldId id="1894" r:id="rId30"/>
    <p:sldId id="1895" r:id="rId31"/>
    <p:sldId id="189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0566"/>
    <p:restoredTop sz="93089"/>
  </p:normalViewPr>
  <p:slideViewPr>
    <p:cSldViewPr snapToGrid="0" snapToObjects="1">
      <p:cViewPr varScale="1">
        <p:scale>
          <a:sx n="119" d="100"/>
          <a:sy n="119" d="100"/>
        </p:scale>
        <p:origin x="1208" y="19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08490-EE14-4BD5-A1BD-BFA466691B6F}"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FC1C4699-97ED-4708-968B-07B874023FBF}">
      <dgm:prSet/>
      <dgm:spPr/>
      <dgm:t>
        <a:bodyPr/>
        <a:lstStyle/>
        <a:p>
          <a:r>
            <a:rPr lang="en-US" dirty="0"/>
            <a:t>Validation and Alliance Formation</a:t>
          </a:r>
        </a:p>
      </dgm:t>
    </dgm:pt>
    <dgm:pt modelId="{AA029C27-5685-46A1-A9D6-45352EDE4BBD}" type="parTrans" cxnId="{8ACFF806-5E9D-48D8-8501-3FBE580CB80D}">
      <dgm:prSet/>
      <dgm:spPr/>
      <dgm:t>
        <a:bodyPr/>
        <a:lstStyle/>
        <a:p>
          <a:endParaRPr lang="en-US"/>
        </a:p>
      </dgm:t>
    </dgm:pt>
    <dgm:pt modelId="{1F38B7FD-3D0F-4407-A752-20398C52170A}" type="sibTrans" cxnId="{8ACFF806-5E9D-48D8-8501-3FBE580CB80D}">
      <dgm:prSet phldrT="1" phldr="0"/>
      <dgm:spPr/>
      <dgm:t>
        <a:bodyPr/>
        <a:lstStyle/>
        <a:p>
          <a:r>
            <a:rPr lang="en-US"/>
            <a:t>1</a:t>
          </a:r>
        </a:p>
      </dgm:t>
    </dgm:pt>
    <dgm:pt modelId="{AFC2F28E-1C28-41D2-BE12-CCD7106936E5}">
      <dgm:prSet/>
      <dgm:spPr/>
      <dgm:t>
        <a:bodyPr/>
        <a:lstStyle/>
        <a:p>
          <a:r>
            <a:rPr lang="en-US" dirty="0"/>
            <a:t>Negative Cycle De-escalation</a:t>
          </a:r>
        </a:p>
      </dgm:t>
    </dgm:pt>
    <dgm:pt modelId="{A5E110C1-CD01-437C-B79C-118F9117601C}" type="parTrans" cxnId="{BA191D14-C4B1-4CF8-9124-8B85BF01FCDC}">
      <dgm:prSet/>
      <dgm:spPr/>
      <dgm:t>
        <a:bodyPr/>
        <a:lstStyle/>
        <a:p>
          <a:endParaRPr lang="en-US"/>
        </a:p>
      </dgm:t>
    </dgm:pt>
    <dgm:pt modelId="{F58496CE-9193-4D37-A6B8-C90664791DBC}" type="sibTrans" cxnId="{BA191D14-C4B1-4CF8-9124-8B85BF01FCDC}">
      <dgm:prSet phldrT="2" phldr="0"/>
      <dgm:spPr/>
      <dgm:t>
        <a:bodyPr/>
        <a:lstStyle/>
        <a:p>
          <a:r>
            <a:rPr lang="en-US"/>
            <a:t>2</a:t>
          </a:r>
        </a:p>
      </dgm:t>
    </dgm:pt>
    <dgm:pt modelId="{E7370F3D-0306-45E6-9F8D-5B45F57D8097}">
      <dgm:prSet/>
      <dgm:spPr/>
      <dgm:t>
        <a:bodyPr/>
        <a:lstStyle/>
        <a:p>
          <a:r>
            <a:rPr lang="en-US" dirty="0"/>
            <a:t>Accessing Underlying Feelings</a:t>
          </a:r>
          <a:r>
            <a:rPr lang="en-US" i="1" dirty="0"/>
            <a:t>  </a:t>
          </a:r>
          <a:endParaRPr lang="en-US" dirty="0"/>
        </a:p>
      </dgm:t>
    </dgm:pt>
    <dgm:pt modelId="{0060E16A-4D22-41F5-B1F0-4365DD4895B1}" type="parTrans" cxnId="{0864D25C-EB0D-455E-8499-0D0783C054DD}">
      <dgm:prSet/>
      <dgm:spPr/>
      <dgm:t>
        <a:bodyPr/>
        <a:lstStyle/>
        <a:p>
          <a:endParaRPr lang="en-US"/>
        </a:p>
      </dgm:t>
    </dgm:pt>
    <dgm:pt modelId="{420B6A30-B0FE-4AE8-A21B-341AE8524D0F}" type="sibTrans" cxnId="{0864D25C-EB0D-455E-8499-0D0783C054DD}">
      <dgm:prSet phldrT="3" phldr="0"/>
      <dgm:spPr/>
      <dgm:t>
        <a:bodyPr/>
        <a:lstStyle/>
        <a:p>
          <a:r>
            <a:rPr lang="en-US"/>
            <a:t>3</a:t>
          </a:r>
        </a:p>
      </dgm:t>
    </dgm:pt>
    <dgm:pt modelId="{D62CF523-F26C-4EE7-BD97-C1119299CB14}">
      <dgm:prSet/>
      <dgm:spPr/>
      <dgm:t>
        <a:bodyPr/>
        <a:lstStyle/>
        <a:p>
          <a:r>
            <a:rPr lang="en-US" dirty="0"/>
            <a:t>Restructure the Interaction and the bond</a:t>
          </a:r>
        </a:p>
      </dgm:t>
    </dgm:pt>
    <dgm:pt modelId="{A0F22A70-F08D-4A07-97B7-A3CD6CDD978D}" type="parTrans" cxnId="{2E51ECBD-F5D9-4B86-884C-90A782FB88EA}">
      <dgm:prSet/>
      <dgm:spPr/>
      <dgm:t>
        <a:bodyPr/>
        <a:lstStyle/>
        <a:p>
          <a:endParaRPr lang="en-US"/>
        </a:p>
      </dgm:t>
    </dgm:pt>
    <dgm:pt modelId="{23087514-8586-42E7-8066-62BCB649E03F}" type="sibTrans" cxnId="{2E51ECBD-F5D9-4B86-884C-90A782FB88EA}">
      <dgm:prSet phldrT="4" phldr="0"/>
      <dgm:spPr/>
      <dgm:t>
        <a:bodyPr/>
        <a:lstStyle/>
        <a:p>
          <a:r>
            <a:rPr lang="en-US"/>
            <a:t>4</a:t>
          </a:r>
        </a:p>
      </dgm:t>
    </dgm:pt>
    <dgm:pt modelId="{67267310-8F83-4238-A4C8-71686AD88A8C}">
      <dgm:prSet/>
      <dgm:spPr/>
      <dgm:t>
        <a:bodyPr/>
        <a:lstStyle/>
        <a:p>
          <a:r>
            <a:rPr lang="en-US" dirty="0"/>
            <a:t>Consolidation and Integration</a:t>
          </a:r>
        </a:p>
      </dgm:t>
    </dgm:pt>
    <dgm:pt modelId="{0D0DD293-B687-4C7C-9063-1FF8A1EE333C}" type="parTrans" cxnId="{4F4FCA0A-E16F-4F9C-B41C-E2E64045F80A}">
      <dgm:prSet/>
      <dgm:spPr/>
      <dgm:t>
        <a:bodyPr/>
        <a:lstStyle/>
        <a:p>
          <a:endParaRPr lang="en-US"/>
        </a:p>
      </dgm:t>
    </dgm:pt>
    <dgm:pt modelId="{9FE3BB23-6847-4A7C-9B92-D4D55D54253E}" type="sibTrans" cxnId="{4F4FCA0A-E16F-4F9C-B41C-E2E64045F80A}">
      <dgm:prSet phldrT="5" phldr="0"/>
      <dgm:spPr/>
      <dgm:t>
        <a:bodyPr/>
        <a:lstStyle/>
        <a:p>
          <a:r>
            <a:rPr lang="en-US"/>
            <a:t>5</a:t>
          </a:r>
        </a:p>
      </dgm:t>
    </dgm:pt>
    <dgm:pt modelId="{C91EA21C-41F5-E141-95DF-C64F4628DC9F}" type="pres">
      <dgm:prSet presAssocID="{D7D08490-EE14-4BD5-A1BD-BFA466691B6F}" presName="Name0" presStyleCnt="0">
        <dgm:presLayoutVars>
          <dgm:animLvl val="lvl"/>
          <dgm:resizeHandles val="exact"/>
        </dgm:presLayoutVars>
      </dgm:prSet>
      <dgm:spPr/>
    </dgm:pt>
    <dgm:pt modelId="{DE7EEEF3-F10F-4046-9832-EB0E39C762D8}" type="pres">
      <dgm:prSet presAssocID="{FC1C4699-97ED-4708-968B-07B874023FBF}" presName="compositeNode" presStyleCnt="0">
        <dgm:presLayoutVars>
          <dgm:bulletEnabled val="1"/>
        </dgm:presLayoutVars>
      </dgm:prSet>
      <dgm:spPr/>
    </dgm:pt>
    <dgm:pt modelId="{E3E20C33-738F-AF4F-A129-D1C053B7087C}" type="pres">
      <dgm:prSet presAssocID="{FC1C4699-97ED-4708-968B-07B874023FBF}" presName="bgRect" presStyleLbl="bgAccFollowNode1" presStyleIdx="0" presStyleCnt="5"/>
      <dgm:spPr/>
    </dgm:pt>
    <dgm:pt modelId="{2672427A-36FC-1C4A-BDDD-5CA8C36903B3}" type="pres">
      <dgm:prSet presAssocID="{1F38B7FD-3D0F-4407-A752-20398C52170A}" presName="sibTransNodeCircle" presStyleLbl="alignNode1" presStyleIdx="0" presStyleCnt="10">
        <dgm:presLayoutVars>
          <dgm:chMax val="0"/>
          <dgm:bulletEnabled/>
        </dgm:presLayoutVars>
      </dgm:prSet>
      <dgm:spPr/>
    </dgm:pt>
    <dgm:pt modelId="{F7B92050-5421-8248-9B2E-63CB48DC63C2}" type="pres">
      <dgm:prSet presAssocID="{FC1C4699-97ED-4708-968B-07B874023FBF}" presName="bottomLine" presStyleLbl="alignNode1" presStyleIdx="1" presStyleCnt="10">
        <dgm:presLayoutVars/>
      </dgm:prSet>
      <dgm:spPr/>
    </dgm:pt>
    <dgm:pt modelId="{2F0D199C-5641-A847-9915-7EC70BD0A311}" type="pres">
      <dgm:prSet presAssocID="{FC1C4699-97ED-4708-968B-07B874023FBF}" presName="nodeText" presStyleLbl="bgAccFollowNode1" presStyleIdx="0" presStyleCnt="5">
        <dgm:presLayoutVars>
          <dgm:bulletEnabled val="1"/>
        </dgm:presLayoutVars>
      </dgm:prSet>
      <dgm:spPr/>
    </dgm:pt>
    <dgm:pt modelId="{29D4932A-46E8-DF45-9017-934FA31C3BCC}" type="pres">
      <dgm:prSet presAssocID="{1F38B7FD-3D0F-4407-A752-20398C52170A}" presName="sibTrans" presStyleCnt="0"/>
      <dgm:spPr/>
    </dgm:pt>
    <dgm:pt modelId="{028ECFB9-5D40-6446-B918-3707B0B45AE3}" type="pres">
      <dgm:prSet presAssocID="{AFC2F28E-1C28-41D2-BE12-CCD7106936E5}" presName="compositeNode" presStyleCnt="0">
        <dgm:presLayoutVars>
          <dgm:bulletEnabled val="1"/>
        </dgm:presLayoutVars>
      </dgm:prSet>
      <dgm:spPr/>
    </dgm:pt>
    <dgm:pt modelId="{831B114E-413F-D248-9500-73CDDA4C5050}" type="pres">
      <dgm:prSet presAssocID="{AFC2F28E-1C28-41D2-BE12-CCD7106936E5}" presName="bgRect" presStyleLbl="bgAccFollowNode1" presStyleIdx="1" presStyleCnt="5"/>
      <dgm:spPr/>
    </dgm:pt>
    <dgm:pt modelId="{242000C5-4811-2F46-B6F6-C8F8AE37682B}" type="pres">
      <dgm:prSet presAssocID="{F58496CE-9193-4D37-A6B8-C90664791DBC}" presName="sibTransNodeCircle" presStyleLbl="alignNode1" presStyleIdx="2" presStyleCnt="10">
        <dgm:presLayoutVars>
          <dgm:chMax val="0"/>
          <dgm:bulletEnabled/>
        </dgm:presLayoutVars>
      </dgm:prSet>
      <dgm:spPr/>
    </dgm:pt>
    <dgm:pt modelId="{047CE7D5-9D7D-5946-A6C9-5D302285F12B}" type="pres">
      <dgm:prSet presAssocID="{AFC2F28E-1C28-41D2-BE12-CCD7106936E5}" presName="bottomLine" presStyleLbl="alignNode1" presStyleIdx="3" presStyleCnt="10">
        <dgm:presLayoutVars/>
      </dgm:prSet>
      <dgm:spPr/>
    </dgm:pt>
    <dgm:pt modelId="{8623808C-2ACE-6548-9FAE-C832FEBB4A84}" type="pres">
      <dgm:prSet presAssocID="{AFC2F28E-1C28-41D2-BE12-CCD7106936E5}" presName="nodeText" presStyleLbl="bgAccFollowNode1" presStyleIdx="1" presStyleCnt="5">
        <dgm:presLayoutVars>
          <dgm:bulletEnabled val="1"/>
        </dgm:presLayoutVars>
      </dgm:prSet>
      <dgm:spPr/>
    </dgm:pt>
    <dgm:pt modelId="{168E257E-9039-A040-AB2A-5098652B7206}" type="pres">
      <dgm:prSet presAssocID="{F58496CE-9193-4D37-A6B8-C90664791DBC}" presName="sibTrans" presStyleCnt="0"/>
      <dgm:spPr/>
    </dgm:pt>
    <dgm:pt modelId="{1140595A-FBFB-8A41-B431-43075AF46C48}" type="pres">
      <dgm:prSet presAssocID="{E7370F3D-0306-45E6-9F8D-5B45F57D8097}" presName="compositeNode" presStyleCnt="0">
        <dgm:presLayoutVars>
          <dgm:bulletEnabled val="1"/>
        </dgm:presLayoutVars>
      </dgm:prSet>
      <dgm:spPr/>
    </dgm:pt>
    <dgm:pt modelId="{C53C98B7-4B28-134A-830C-D3DD441A83D6}" type="pres">
      <dgm:prSet presAssocID="{E7370F3D-0306-45E6-9F8D-5B45F57D8097}" presName="bgRect" presStyleLbl="bgAccFollowNode1" presStyleIdx="2" presStyleCnt="5"/>
      <dgm:spPr/>
    </dgm:pt>
    <dgm:pt modelId="{040BCA80-2547-634A-BE47-454DF6836E1E}" type="pres">
      <dgm:prSet presAssocID="{420B6A30-B0FE-4AE8-A21B-341AE8524D0F}" presName="sibTransNodeCircle" presStyleLbl="alignNode1" presStyleIdx="4" presStyleCnt="10">
        <dgm:presLayoutVars>
          <dgm:chMax val="0"/>
          <dgm:bulletEnabled/>
        </dgm:presLayoutVars>
      </dgm:prSet>
      <dgm:spPr/>
    </dgm:pt>
    <dgm:pt modelId="{2F8406AB-2840-6145-B2F5-EDDA7116402B}" type="pres">
      <dgm:prSet presAssocID="{E7370F3D-0306-45E6-9F8D-5B45F57D8097}" presName="bottomLine" presStyleLbl="alignNode1" presStyleIdx="5" presStyleCnt="10">
        <dgm:presLayoutVars/>
      </dgm:prSet>
      <dgm:spPr/>
    </dgm:pt>
    <dgm:pt modelId="{B84EED9B-C553-9D4B-8883-2C35ACDA48D5}" type="pres">
      <dgm:prSet presAssocID="{E7370F3D-0306-45E6-9F8D-5B45F57D8097}" presName="nodeText" presStyleLbl="bgAccFollowNode1" presStyleIdx="2" presStyleCnt="5">
        <dgm:presLayoutVars>
          <dgm:bulletEnabled val="1"/>
        </dgm:presLayoutVars>
      </dgm:prSet>
      <dgm:spPr/>
    </dgm:pt>
    <dgm:pt modelId="{98ECB36F-2177-E44F-979E-405DCE59F9CD}" type="pres">
      <dgm:prSet presAssocID="{420B6A30-B0FE-4AE8-A21B-341AE8524D0F}" presName="sibTrans" presStyleCnt="0"/>
      <dgm:spPr/>
    </dgm:pt>
    <dgm:pt modelId="{B51D1195-0F42-8E4C-87D5-7278279E2B53}" type="pres">
      <dgm:prSet presAssocID="{D62CF523-F26C-4EE7-BD97-C1119299CB14}" presName="compositeNode" presStyleCnt="0">
        <dgm:presLayoutVars>
          <dgm:bulletEnabled val="1"/>
        </dgm:presLayoutVars>
      </dgm:prSet>
      <dgm:spPr/>
    </dgm:pt>
    <dgm:pt modelId="{45DE4D36-029C-EC4A-BFA2-06B2F9F0CB40}" type="pres">
      <dgm:prSet presAssocID="{D62CF523-F26C-4EE7-BD97-C1119299CB14}" presName="bgRect" presStyleLbl="bgAccFollowNode1" presStyleIdx="3" presStyleCnt="5"/>
      <dgm:spPr/>
    </dgm:pt>
    <dgm:pt modelId="{CD97A5FF-89C8-C74E-AD0C-5D409E66B187}" type="pres">
      <dgm:prSet presAssocID="{23087514-8586-42E7-8066-62BCB649E03F}" presName="sibTransNodeCircle" presStyleLbl="alignNode1" presStyleIdx="6" presStyleCnt="10">
        <dgm:presLayoutVars>
          <dgm:chMax val="0"/>
          <dgm:bulletEnabled/>
        </dgm:presLayoutVars>
      </dgm:prSet>
      <dgm:spPr/>
    </dgm:pt>
    <dgm:pt modelId="{5708949F-FBE5-694A-923A-301905892A67}" type="pres">
      <dgm:prSet presAssocID="{D62CF523-F26C-4EE7-BD97-C1119299CB14}" presName="bottomLine" presStyleLbl="alignNode1" presStyleIdx="7" presStyleCnt="10">
        <dgm:presLayoutVars/>
      </dgm:prSet>
      <dgm:spPr/>
    </dgm:pt>
    <dgm:pt modelId="{5ACED6B3-52B0-C743-B9BE-2D0E8E26133B}" type="pres">
      <dgm:prSet presAssocID="{D62CF523-F26C-4EE7-BD97-C1119299CB14}" presName="nodeText" presStyleLbl="bgAccFollowNode1" presStyleIdx="3" presStyleCnt="5">
        <dgm:presLayoutVars>
          <dgm:bulletEnabled val="1"/>
        </dgm:presLayoutVars>
      </dgm:prSet>
      <dgm:spPr/>
    </dgm:pt>
    <dgm:pt modelId="{A506A9EF-1B14-E248-9A57-5B63814E2C1B}" type="pres">
      <dgm:prSet presAssocID="{23087514-8586-42E7-8066-62BCB649E03F}" presName="sibTrans" presStyleCnt="0"/>
      <dgm:spPr/>
    </dgm:pt>
    <dgm:pt modelId="{BDFEC8C0-6D95-6D4C-8B3C-791EE040DA1C}" type="pres">
      <dgm:prSet presAssocID="{67267310-8F83-4238-A4C8-71686AD88A8C}" presName="compositeNode" presStyleCnt="0">
        <dgm:presLayoutVars>
          <dgm:bulletEnabled val="1"/>
        </dgm:presLayoutVars>
      </dgm:prSet>
      <dgm:spPr/>
    </dgm:pt>
    <dgm:pt modelId="{F32A3F04-1641-D844-BB4E-C5E51F1997A2}" type="pres">
      <dgm:prSet presAssocID="{67267310-8F83-4238-A4C8-71686AD88A8C}" presName="bgRect" presStyleLbl="bgAccFollowNode1" presStyleIdx="4" presStyleCnt="5"/>
      <dgm:spPr/>
    </dgm:pt>
    <dgm:pt modelId="{A14835C9-93CE-7A41-892D-7583AB01ABB7}" type="pres">
      <dgm:prSet presAssocID="{9FE3BB23-6847-4A7C-9B92-D4D55D54253E}" presName="sibTransNodeCircle" presStyleLbl="alignNode1" presStyleIdx="8" presStyleCnt="10">
        <dgm:presLayoutVars>
          <dgm:chMax val="0"/>
          <dgm:bulletEnabled/>
        </dgm:presLayoutVars>
      </dgm:prSet>
      <dgm:spPr/>
    </dgm:pt>
    <dgm:pt modelId="{22118ED8-412B-F24C-A15F-3B9652A5AFCF}" type="pres">
      <dgm:prSet presAssocID="{67267310-8F83-4238-A4C8-71686AD88A8C}" presName="bottomLine" presStyleLbl="alignNode1" presStyleIdx="9" presStyleCnt="10">
        <dgm:presLayoutVars/>
      </dgm:prSet>
      <dgm:spPr/>
    </dgm:pt>
    <dgm:pt modelId="{B659D5C9-033F-1E45-9E5F-5CEBCE2E281B}" type="pres">
      <dgm:prSet presAssocID="{67267310-8F83-4238-A4C8-71686AD88A8C}" presName="nodeText" presStyleLbl="bgAccFollowNode1" presStyleIdx="4" presStyleCnt="5">
        <dgm:presLayoutVars>
          <dgm:bulletEnabled val="1"/>
        </dgm:presLayoutVars>
      </dgm:prSet>
      <dgm:spPr/>
    </dgm:pt>
  </dgm:ptLst>
  <dgm:cxnLst>
    <dgm:cxn modelId="{A163C501-EE8D-A141-AF95-9F4D1182717B}" type="presOf" srcId="{AFC2F28E-1C28-41D2-BE12-CCD7106936E5}" destId="{831B114E-413F-D248-9500-73CDDA4C5050}" srcOrd="0" destOrd="0" presId="urn:microsoft.com/office/officeart/2016/7/layout/BasicLinearProcessNumbered"/>
    <dgm:cxn modelId="{8ACFF806-5E9D-48D8-8501-3FBE580CB80D}" srcId="{D7D08490-EE14-4BD5-A1BD-BFA466691B6F}" destId="{FC1C4699-97ED-4708-968B-07B874023FBF}" srcOrd="0" destOrd="0" parTransId="{AA029C27-5685-46A1-A9D6-45352EDE4BBD}" sibTransId="{1F38B7FD-3D0F-4407-A752-20398C52170A}"/>
    <dgm:cxn modelId="{4F4FCA0A-E16F-4F9C-B41C-E2E64045F80A}" srcId="{D7D08490-EE14-4BD5-A1BD-BFA466691B6F}" destId="{67267310-8F83-4238-A4C8-71686AD88A8C}" srcOrd="4" destOrd="0" parTransId="{0D0DD293-B687-4C7C-9063-1FF8A1EE333C}" sibTransId="{9FE3BB23-6847-4A7C-9B92-D4D55D54253E}"/>
    <dgm:cxn modelId="{8878FA0A-92D3-C94F-BB37-586A97314EE8}" type="presOf" srcId="{FC1C4699-97ED-4708-968B-07B874023FBF}" destId="{E3E20C33-738F-AF4F-A129-D1C053B7087C}" srcOrd="0" destOrd="0" presId="urn:microsoft.com/office/officeart/2016/7/layout/BasicLinearProcessNumbered"/>
    <dgm:cxn modelId="{BA191D14-C4B1-4CF8-9124-8B85BF01FCDC}" srcId="{D7D08490-EE14-4BD5-A1BD-BFA466691B6F}" destId="{AFC2F28E-1C28-41D2-BE12-CCD7106936E5}" srcOrd="1" destOrd="0" parTransId="{A5E110C1-CD01-437C-B79C-118F9117601C}" sibTransId="{F58496CE-9193-4D37-A6B8-C90664791DBC}"/>
    <dgm:cxn modelId="{74D86F33-F39D-FF43-B997-0B57E68899CA}" type="presOf" srcId="{1F38B7FD-3D0F-4407-A752-20398C52170A}" destId="{2672427A-36FC-1C4A-BDDD-5CA8C36903B3}" srcOrd="0" destOrd="0" presId="urn:microsoft.com/office/officeart/2016/7/layout/BasicLinearProcessNumbered"/>
    <dgm:cxn modelId="{8DC40257-EE68-E94A-9AFA-FAE86F5C2A51}" type="presOf" srcId="{67267310-8F83-4238-A4C8-71686AD88A8C}" destId="{F32A3F04-1641-D844-BB4E-C5E51F1997A2}" srcOrd="0" destOrd="0" presId="urn:microsoft.com/office/officeart/2016/7/layout/BasicLinearProcessNumbered"/>
    <dgm:cxn modelId="{0864D25C-EB0D-455E-8499-0D0783C054DD}" srcId="{D7D08490-EE14-4BD5-A1BD-BFA466691B6F}" destId="{E7370F3D-0306-45E6-9F8D-5B45F57D8097}" srcOrd="2" destOrd="0" parTransId="{0060E16A-4D22-41F5-B1F0-4365DD4895B1}" sibTransId="{420B6A30-B0FE-4AE8-A21B-341AE8524D0F}"/>
    <dgm:cxn modelId="{792EF874-59BB-1845-84BB-9521D76FD449}" type="presOf" srcId="{E7370F3D-0306-45E6-9F8D-5B45F57D8097}" destId="{B84EED9B-C553-9D4B-8883-2C35ACDA48D5}" srcOrd="1" destOrd="0" presId="urn:microsoft.com/office/officeart/2016/7/layout/BasicLinearProcessNumbered"/>
    <dgm:cxn modelId="{DE51EA88-7CB7-124F-90E8-33E5A1D9DEBA}" type="presOf" srcId="{E7370F3D-0306-45E6-9F8D-5B45F57D8097}" destId="{C53C98B7-4B28-134A-830C-D3DD441A83D6}" srcOrd="0" destOrd="0" presId="urn:microsoft.com/office/officeart/2016/7/layout/BasicLinearProcessNumbered"/>
    <dgm:cxn modelId="{79FB268A-729C-BF45-9499-8734DC979FBC}" type="presOf" srcId="{AFC2F28E-1C28-41D2-BE12-CCD7106936E5}" destId="{8623808C-2ACE-6548-9FAE-C832FEBB4A84}" srcOrd="1" destOrd="0" presId="urn:microsoft.com/office/officeart/2016/7/layout/BasicLinearProcessNumbered"/>
    <dgm:cxn modelId="{CDC8BD8F-EB18-E245-8D5E-923BFDCC9E93}" type="presOf" srcId="{67267310-8F83-4238-A4C8-71686AD88A8C}" destId="{B659D5C9-033F-1E45-9E5F-5CEBCE2E281B}" srcOrd="1" destOrd="0" presId="urn:microsoft.com/office/officeart/2016/7/layout/BasicLinearProcessNumbered"/>
    <dgm:cxn modelId="{0666B291-63FF-CE4D-BFFA-067832D05288}" type="presOf" srcId="{F58496CE-9193-4D37-A6B8-C90664791DBC}" destId="{242000C5-4811-2F46-B6F6-C8F8AE37682B}" srcOrd="0" destOrd="0" presId="urn:microsoft.com/office/officeart/2016/7/layout/BasicLinearProcessNumbered"/>
    <dgm:cxn modelId="{AF48B3A4-6349-1B46-867D-525C28A4D92D}" type="presOf" srcId="{420B6A30-B0FE-4AE8-A21B-341AE8524D0F}" destId="{040BCA80-2547-634A-BE47-454DF6836E1E}" srcOrd="0" destOrd="0" presId="urn:microsoft.com/office/officeart/2016/7/layout/BasicLinearProcessNumbered"/>
    <dgm:cxn modelId="{2E51ECBD-F5D9-4B86-884C-90A782FB88EA}" srcId="{D7D08490-EE14-4BD5-A1BD-BFA466691B6F}" destId="{D62CF523-F26C-4EE7-BD97-C1119299CB14}" srcOrd="3" destOrd="0" parTransId="{A0F22A70-F08D-4A07-97B7-A3CD6CDD978D}" sibTransId="{23087514-8586-42E7-8066-62BCB649E03F}"/>
    <dgm:cxn modelId="{E473B2C0-6FFC-FE4B-865C-C8C90D6D9B86}" type="presOf" srcId="{D62CF523-F26C-4EE7-BD97-C1119299CB14}" destId="{45DE4D36-029C-EC4A-BFA2-06B2F9F0CB40}" srcOrd="0" destOrd="0" presId="urn:microsoft.com/office/officeart/2016/7/layout/BasicLinearProcessNumbered"/>
    <dgm:cxn modelId="{D9BC2CCB-169D-554C-A6D0-5A86521EB20D}" type="presOf" srcId="{D62CF523-F26C-4EE7-BD97-C1119299CB14}" destId="{5ACED6B3-52B0-C743-B9BE-2D0E8E26133B}" srcOrd="1" destOrd="0" presId="urn:microsoft.com/office/officeart/2016/7/layout/BasicLinearProcessNumbered"/>
    <dgm:cxn modelId="{A2530CCE-6019-6A49-935C-77247880C17A}" type="presOf" srcId="{23087514-8586-42E7-8066-62BCB649E03F}" destId="{CD97A5FF-89C8-C74E-AD0C-5D409E66B187}" srcOrd="0" destOrd="0" presId="urn:microsoft.com/office/officeart/2016/7/layout/BasicLinearProcessNumbered"/>
    <dgm:cxn modelId="{B45F61E7-3EED-8C46-AA6F-25C97409C188}" type="presOf" srcId="{9FE3BB23-6847-4A7C-9B92-D4D55D54253E}" destId="{A14835C9-93CE-7A41-892D-7583AB01ABB7}" srcOrd="0" destOrd="0" presId="urn:microsoft.com/office/officeart/2016/7/layout/BasicLinearProcessNumbered"/>
    <dgm:cxn modelId="{673B5AF0-72D2-A741-8D34-3C3FA7A119C4}" type="presOf" srcId="{FC1C4699-97ED-4708-968B-07B874023FBF}" destId="{2F0D199C-5641-A847-9915-7EC70BD0A311}" srcOrd="1" destOrd="0" presId="urn:microsoft.com/office/officeart/2016/7/layout/BasicLinearProcessNumbered"/>
    <dgm:cxn modelId="{D82999F0-DCFD-234C-BC0B-CA24C6CA0E65}" type="presOf" srcId="{D7D08490-EE14-4BD5-A1BD-BFA466691B6F}" destId="{C91EA21C-41F5-E141-95DF-C64F4628DC9F}" srcOrd="0" destOrd="0" presId="urn:microsoft.com/office/officeart/2016/7/layout/BasicLinearProcessNumbered"/>
    <dgm:cxn modelId="{015183EF-BD7C-724B-9465-A3C21B4A6CD5}" type="presParOf" srcId="{C91EA21C-41F5-E141-95DF-C64F4628DC9F}" destId="{DE7EEEF3-F10F-4046-9832-EB0E39C762D8}" srcOrd="0" destOrd="0" presId="urn:microsoft.com/office/officeart/2016/7/layout/BasicLinearProcessNumbered"/>
    <dgm:cxn modelId="{CD7D4C26-40C5-F544-9E1E-C62E0AB80B42}" type="presParOf" srcId="{DE7EEEF3-F10F-4046-9832-EB0E39C762D8}" destId="{E3E20C33-738F-AF4F-A129-D1C053B7087C}" srcOrd="0" destOrd="0" presId="urn:microsoft.com/office/officeart/2016/7/layout/BasicLinearProcessNumbered"/>
    <dgm:cxn modelId="{129CB617-64CE-E64B-A186-508046D8A1AB}" type="presParOf" srcId="{DE7EEEF3-F10F-4046-9832-EB0E39C762D8}" destId="{2672427A-36FC-1C4A-BDDD-5CA8C36903B3}" srcOrd="1" destOrd="0" presId="urn:microsoft.com/office/officeart/2016/7/layout/BasicLinearProcessNumbered"/>
    <dgm:cxn modelId="{BB156FBF-E5B2-7244-B4F4-90F20AAD91FE}" type="presParOf" srcId="{DE7EEEF3-F10F-4046-9832-EB0E39C762D8}" destId="{F7B92050-5421-8248-9B2E-63CB48DC63C2}" srcOrd="2" destOrd="0" presId="urn:microsoft.com/office/officeart/2016/7/layout/BasicLinearProcessNumbered"/>
    <dgm:cxn modelId="{7267F2F4-B463-D942-A8DC-C4E5E558025E}" type="presParOf" srcId="{DE7EEEF3-F10F-4046-9832-EB0E39C762D8}" destId="{2F0D199C-5641-A847-9915-7EC70BD0A311}" srcOrd="3" destOrd="0" presId="urn:microsoft.com/office/officeart/2016/7/layout/BasicLinearProcessNumbered"/>
    <dgm:cxn modelId="{4813A32D-AAF2-9B43-8F82-D773BF84B625}" type="presParOf" srcId="{C91EA21C-41F5-E141-95DF-C64F4628DC9F}" destId="{29D4932A-46E8-DF45-9017-934FA31C3BCC}" srcOrd="1" destOrd="0" presId="urn:microsoft.com/office/officeart/2016/7/layout/BasicLinearProcessNumbered"/>
    <dgm:cxn modelId="{D2028000-640D-FC42-AD35-C8C572CC8AB6}" type="presParOf" srcId="{C91EA21C-41F5-E141-95DF-C64F4628DC9F}" destId="{028ECFB9-5D40-6446-B918-3707B0B45AE3}" srcOrd="2" destOrd="0" presId="urn:microsoft.com/office/officeart/2016/7/layout/BasicLinearProcessNumbered"/>
    <dgm:cxn modelId="{62F1457F-1394-BB4D-84F3-F4E7095866BD}" type="presParOf" srcId="{028ECFB9-5D40-6446-B918-3707B0B45AE3}" destId="{831B114E-413F-D248-9500-73CDDA4C5050}" srcOrd="0" destOrd="0" presId="urn:microsoft.com/office/officeart/2016/7/layout/BasicLinearProcessNumbered"/>
    <dgm:cxn modelId="{100A0657-D95E-0341-B155-55190A93C901}" type="presParOf" srcId="{028ECFB9-5D40-6446-B918-3707B0B45AE3}" destId="{242000C5-4811-2F46-B6F6-C8F8AE37682B}" srcOrd="1" destOrd="0" presId="urn:microsoft.com/office/officeart/2016/7/layout/BasicLinearProcessNumbered"/>
    <dgm:cxn modelId="{6D8D4343-DBFB-2F46-A79F-97F5A43B7C28}" type="presParOf" srcId="{028ECFB9-5D40-6446-B918-3707B0B45AE3}" destId="{047CE7D5-9D7D-5946-A6C9-5D302285F12B}" srcOrd="2" destOrd="0" presId="urn:microsoft.com/office/officeart/2016/7/layout/BasicLinearProcessNumbered"/>
    <dgm:cxn modelId="{ACAB6A4F-8829-7E48-A487-6DFB834F1111}" type="presParOf" srcId="{028ECFB9-5D40-6446-B918-3707B0B45AE3}" destId="{8623808C-2ACE-6548-9FAE-C832FEBB4A84}" srcOrd="3" destOrd="0" presId="urn:microsoft.com/office/officeart/2016/7/layout/BasicLinearProcessNumbered"/>
    <dgm:cxn modelId="{1210C038-06C5-4844-A4B8-22643919FA56}" type="presParOf" srcId="{C91EA21C-41F5-E141-95DF-C64F4628DC9F}" destId="{168E257E-9039-A040-AB2A-5098652B7206}" srcOrd="3" destOrd="0" presId="urn:microsoft.com/office/officeart/2016/7/layout/BasicLinearProcessNumbered"/>
    <dgm:cxn modelId="{BFFC9F69-005F-AD44-AD0F-B61A17F3C3C1}" type="presParOf" srcId="{C91EA21C-41F5-E141-95DF-C64F4628DC9F}" destId="{1140595A-FBFB-8A41-B431-43075AF46C48}" srcOrd="4" destOrd="0" presId="urn:microsoft.com/office/officeart/2016/7/layout/BasicLinearProcessNumbered"/>
    <dgm:cxn modelId="{F42F7B91-A7DB-2C44-B149-21F4FCE0C5CC}" type="presParOf" srcId="{1140595A-FBFB-8A41-B431-43075AF46C48}" destId="{C53C98B7-4B28-134A-830C-D3DD441A83D6}" srcOrd="0" destOrd="0" presId="urn:microsoft.com/office/officeart/2016/7/layout/BasicLinearProcessNumbered"/>
    <dgm:cxn modelId="{CBEE8634-13F5-7148-BD31-4F13A1763F36}" type="presParOf" srcId="{1140595A-FBFB-8A41-B431-43075AF46C48}" destId="{040BCA80-2547-634A-BE47-454DF6836E1E}" srcOrd="1" destOrd="0" presId="urn:microsoft.com/office/officeart/2016/7/layout/BasicLinearProcessNumbered"/>
    <dgm:cxn modelId="{7A07BAFE-061B-724C-A477-6E3443DA523A}" type="presParOf" srcId="{1140595A-FBFB-8A41-B431-43075AF46C48}" destId="{2F8406AB-2840-6145-B2F5-EDDA7116402B}" srcOrd="2" destOrd="0" presId="urn:microsoft.com/office/officeart/2016/7/layout/BasicLinearProcessNumbered"/>
    <dgm:cxn modelId="{E8BB81D8-A197-5148-80DF-A88A088656E5}" type="presParOf" srcId="{1140595A-FBFB-8A41-B431-43075AF46C48}" destId="{B84EED9B-C553-9D4B-8883-2C35ACDA48D5}" srcOrd="3" destOrd="0" presId="urn:microsoft.com/office/officeart/2016/7/layout/BasicLinearProcessNumbered"/>
    <dgm:cxn modelId="{10327789-E4D7-3A4E-8179-01E5D91F5CE5}" type="presParOf" srcId="{C91EA21C-41F5-E141-95DF-C64F4628DC9F}" destId="{98ECB36F-2177-E44F-979E-405DCE59F9CD}" srcOrd="5" destOrd="0" presId="urn:microsoft.com/office/officeart/2016/7/layout/BasicLinearProcessNumbered"/>
    <dgm:cxn modelId="{2B092357-14F0-1C45-B8D5-E2BA8417D422}" type="presParOf" srcId="{C91EA21C-41F5-E141-95DF-C64F4628DC9F}" destId="{B51D1195-0F42-8E4C-87D5-7278279E2B53}" srcOrd="6" destOrd="0" presId="urn:microsoft.com/office/officeart/2016/7/layout/BasicLinearProcessNumbered"/>
    <dgm:cxn modelId="{E642AC7D-B052-3D40-B309-ED8957B020A7}" type="presParOf" srcId="{B51D1195-0F42-8E4C-87D5-7278279E2B53}" destId="{45DE4D36-029C-EC4A-BFA2-06B2F9F0CB40}" srcOrd="0" destOrd="0" presId="urn:microsoft.com/office/officeart/2016/7/layout/BasicLinearProcessNumbered"/>
    <dgm:cxn modelId="{C1DF6D43-0FD5-9241-B1AF-84A073F27E63}" type="presParOf" srcId="{B51D1195-0F42-8E4C-87D5-7278279E2B53}" destId="{CD97A5FF-89C8-C74E-AD0C-5D409E66B187}" srcOrd="1" destOrd="0" presId="urn:microsoft.com/office/officeart/2016/7/layout/BasicLinearProcessNumbered"/>
    <dgm:cxn modelId="{C19E21B7-DA95-A74B-B9FC-1ACF906FEE15}" type="presParOf" srcId="{B51D1195-0F42-8E4C-87D5-7278279E2B53}" destId="{5708949F-FBE5-694A-923A-301905892A67}" srcOrd="2" destOrd="0" presId="urn:microsoft.com/office/officeart/2016/7/layout/BasicLinearProcessNumbered"/>
    <dgm:cxn modelId="{E092A297-1CF3-3C44-BBA4-44CD164EB69D}" type="presParOf" srcId="{B51D1195-0F42-8E4C-87D5-7278279E2B53}" destId="{5ACED6B3-52B0-C743-B9BE-2D0E8E26133B}" srcOrd="3" destOrd="0" presId="urn:microsoft.com/office/officeart/2016/7/layout/BasicLinearProcessNumbered"/>
    <dgm:cxn modelId="{E199E7F6-2A44-FD43-A27F-58A5379CEA20}" type="presParOf" srcId="{C91EA21C-41F5-E141-95DF-C64F4628DC9F}" destId="{A506A9EF-1B14-E248-9A57-5B63814E2C1B}" srcOrd="7" destOrd="0" presId="urn:microsoft.com/office/officeart/2016/7/layout/BasicLinearProcessNumbered"/>
    <dgm:cxn modelId="{77DC9615-9213-5249-893D-2ECED654515F}" type="presParOf" srcId="{C91EA21C-41F5-E141-95DF-C64F4628DC9F}" destId="{BDFEC8C0-6D95-6D4C-8B3C-791EE040DA1C}" srcOrd="8" destOrd="0" presId="urn:microsoft.com/office/officeart/2016/7/layout/BasicLinearProcessNumbered"/>
    <dgm:cxn modelId="{83092774-1128-2D4C-B1BB-3B192E69D09D}" type="presParOf" srcId="{BDFEC8C0-6D95-6D4C-8B3C-791EE040DA1C}" destId="{F32A3F04-1641-D844-BB4E-C5E51F1997A2}" srcOrd="0" destOrd="0" presId="urn:microsoft.com/office/officeart/2016/7/layout/BasicLinearProcessNumbered"/>
    <dgm:cxn modelId="{BEFC0FAD-1829-9E4C-BE19-737A0F5C374B}" type="presParOf" srcId="{BDFEC8C0-6D95-6D4C-8B3C-791EE040DA1C}" destId="{A14835C9-93CE-7A41-892D-7583AB01ABB7}" srcOrd="1" destOrd="0" presId="urn:microsoft.com/office/officeart/2016/7/layout/BasicLinearProcessNumbered"/>
    <dgm:cxn modelId="{91A1775A-2AB7-B341-92D1-3A45C8208094}" type="presParOf" srcId="{BDFEC8C0-6D95-6D4C-8B3C-791EE040DA1C}" destId="{22118ED8-412B-F24C-A15F-3B9652A5AFCF}" srcOrd="2" destOrd="0" presId="urn:microsoft.com/office/officeart/2016/7/layout/BasicLinearProcessNumbered"/>
    <dgm:cxn modelId="{805E10ED-2F68-4448-9B7D-ED0641078063}" type="presParOf" srcId="{BDFEC8C0-6D95-6D4C-8B3C-791EE040DA1C}" destId="{B659D5C9-033F-1E45-9E5F-5CEBCE2E281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AAAE9-6367-4B71-A445-4D198D57A446}"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C2AAD7B3-CFB6-4D02-B631-0B786124D8C4}">
      <dgm:prSet custT="1"/>
      <dgm:spPr/>
      <dgm:t>
        <a:bodyPr/>
        <a:lstStyle/>
        <a:p>
          <a:r>
            <a:rPr lang="en-US" sz="1800" b="0" i="0" baseline="0" dirty="0"/>
            <a:t>3.  </a:t>
          </a:r>
          <a:r>
            <a:rPr lang="en-US" sz="1800" b="0" i="1" baseline="0" dirty="0"/>
            <a:t>Identify</a:t>
          </a:r>
          <a:r>
            <a:rPr lang="en-US" sz="1800" b="0" i="0" baseline="0" dirty="0"/>
            <a:t> the negative interactional cycle, and each partner</a:t>
          </a:r>
          <a:r>
            <a:rPr lang="en-CA" sz="1800" b="0" i="0" baseline="0" dirty="0"/>
            <a:t>’</a:t>
          </a:r>
          <a:r>
            <a:rPr lang="en-US" sz="1800" b="0" i="0" baseline="0" dirty="0"/>
            <a:t>s position in that cycle. E</a:t>
          </a:r>
          <a:r>
            <a:rPr lang="en-US" sz="1800" b="0" i="1" baseline="0" dirty="0"/>
            <a:t>xternalize</a:t>
          </a:r>
          <a:r>
            <a:rPr lang="en-US" sz="1800" b="0" i="0" baseline="0" dirty="0"/>
            <a:t> the problem as the cycle.</a:t>
          </a:r>
          <a:endParaRPr lang="en-US" sz="1800" dirty="0"/>
        </a:p>
      </dgm:t>
    </dgm:pt>
    <dgm:pt modelId="{E2EC121A-500A-49D1-8057-0D0CC68260AB}" type="parTrans" cxnId="{4EDB2F8B-4BFE-4F54-BA04-B8E2AB71FAC1}">
      <dgm:prSet/>
      <dgm:spPr/>
      <dgm:t>
        <a:bodyPr/>
        <a:lstStyle/>
        <a:p>
          <a:endParaRPr lang="en-US"/>
        </a:p>
      </dgm:t>
    </dgm:pt>
    <dgm:pt modelId="{7A2F5475-FEFE-4816-AAB9-1740CAE018AC}" type="sibTrans" cxnId="{4EDB2F8B-4BFE-4F54-BA04-B8E2AB71FAC1}">
      <dgm:prSet phldrT="1" phldr="0"/>
      <dgm:spPr/>
      <dgm:t>
        <a:bodyPr/>
        <a:lstStyle/>
        <a:p>
          <a:r>
            <a:rPr lang="en-US"/>
            <a:t>1</a:t>
          </a:r>
          <a:endParaRPr lang="en-US" dirty="0"/>
        </a:p>
      </dgm:t>
    </dgm:pt>
    <dgm:pt modelId="{7B910049-4C9F-4845-9870-E4264A81196C}">
      <dgm:prSet custT="1"/>
      <dgm:spPr/>
      <dgm:t>
        <a:bodyPr/>
        <a:lstStyle/>
        <a:p>
          <a:r>
            <a:rPr lang="en-US" sz="1800" b="0" i="0" baseline="0" dirty="0"/>
            <a:t>4. </a:t>
          </a:r>
          <a:r>
            <a:rPr lang="en-US" sz="1800" b="0" i="1" baseline="0" dirty="0"/>
            <a:t>Identify</a:t>
          </a:r>
          <a:r>
            <a:rPr lang="en-US" sz="1800" b="0" i="0" baseline="0" dirty="0"/>
            <a:t> the unacknowledged attachment/ identity related emotions underlying the interactional positions</a:t>
          </a:r>
          <a:r>
            <a:rPr lang="en-US" sz="1300" b="0" i="0" baseline="0" dirty="0"/>
            <a:t>.</a:t>
          </a:r>
          <a:endParaRPr lang="en-US" sz="1300" dirty="0"/>
        </a:p>
      </dgm:t>
    </dgm:pt>
    <dgm:pt modelId="{98E7B6EC-C4BC-4DEC-9F38-1A2FCAFD350E}" type="parTrans" cxnId="{2CBCCC79-32D7-4772-9A5F-28AC0C850540}">
      <dgm:prSet/>
      <dgm:spPr/>
      <dgm:t>
        <a:bodyPr/>
        <a:lstStyle/>
        <a:p>
          <a:endParaRPr lang="en-US"/>
        </a:p>
      </dgm:t>
    </dgm:pt>
    <dgm:pt modelId="{CEDE1180-D78D-46FA-AAEB-EA7F6B29DE21}" type="sibTrans" cxnId="{2CBCCC79-32D7-4772-9A5F-28AC0C850540}">
      <dgm:prSet phldrT="2" phldr="0"/>
      <dgm:spPr/>
      <dgm:t>
        <a:bodyPr/>
        <a:lstStyle/>
        <a:p>
          <a:r>
            <a:rPr lang="en-US"/>
            <a:t>2</a:t>
          </a:r>
        </a:p>
      </dgm:t>
    </dgm:pt>
    <dgm:pt modelId="{21ABCE69-9DF5-457D-B5E8-152A8C550B90}">
      <dgm:prSet custT="1"/>
      <dgm:spPr/>
      <dgm:t>
        <a:bodyPr/>
        <a:lstStyle/>
        <a:p>
          <a:r>
            <a:rPr lang="en-US" sz="1800" b="0" i="1" baseline="0" dirty="0"/>
            <a:t>5. Reframe</a:t>
          </a:r>
          <a:r>
            <a:rPr lang="en-US" sz="1800" b="0" i="0" baseline="0" dirty="0"/>
            <a:t> the problem in terms of cycle and underlying feelings and needs. </a:t>
          </a:r>
          <a:endParaRPr lang="en-US" sz="1800" dirty="0"/>
        </a:p>
      </dgm:t>
    </dgm:pt>
    <dgm:pt modelId="{9CAE1D07-18DC-4B07-B057-FBCFD36EA115}" type="parTrans" cxnId="{709BBB6C-82E1-46E8-829D-13A5AF81EB1D}">
      <dgm:prSet/>
      <dgm:spPr/>
      <dgm:t>
        <a:bodyPr/>
        <a:lstStyle/>
        <a:p>
          <a:endParaRPr lang="en-US"/>
        </a:p>
      </dgm:t>
    </dgm:pt>
    <dgm:pt modelId="{A02CC02B-BC33-4EF2-8AC6-0995D7569BE9}" type="sibTrans" cxnId="{709BBB6C-82E1-46E8-829D-13A5AF81EB1D}">
      <dgm:prSet phldrT="3" phldr="0"/>
      <dgm:spPr/>
      <dgm:t>
        <a:bodyPr/>
        <a:lstStyle/>
        <a:p>
          <a:r>
            <a:rPr lang="en-US"/>
            <a:t>3</a:t>
          </a:r>
        </a:p>
      </dgm:t>
    </dgm:pt>
    <dgm:pt modelId="{EA8A40B3-332E-4697-B402-9196FAC5664A}">
      <dgm:prSet/>
      <dgm:spPr/>
      <dgm:t>
        <a:bodyPr/>
        <a:lstStyle/>
        <a:p>
          <a:r>
            <a:rPr lang="en-US" b="0" i="0" baseline="0"/>
            <a:t>6. </a:t>
          </a:r>
          <a:r>
            <a:rPr lang="en-US" b="0" i="1" baseline="0"/>
            <a:t>Identify</a:t>
          </a:r>
          <a:r>
            <a:rPr lang="en-US" b="0" i="0" baseline="0"/>
            <a:t> historical origins of sensitivities and vulnerabilities with respect to primary negative interactional cycle.</a:t>
          </a:r>
          <a:endParaRPr lang="en-US"/>
        </a:p>
      </dgm:t>
    </dgm:pt>
    <dgm:pt modelId="{950886CB-5C08-42A6-AC10-BE10ED73F2DF}" type="parTrans" cxnId="{5D7EFF8F-9208-4F18-97CC-96F7D0F8D6AE}">
      <dgm:prSet/>
      <dgm:spPr/>
      <dgm:t>
        <a:bodyPr/>
        <a:lstStyle/>
        <a:p>
          <a:endParaRPr lang="en-US"/>
        </a:p>
      </dgm:t>
    </dgm:pt>
    <dgm:pt modelId="{DF123866-FDF4-425D-A37E-EC9E814DA76A}" type="sibTrans" cxnId="{5D7EFF8F-9208-4F18-97CC-96F7D0F8D6AE}">
      <dgm:prSet phldrT="4" phldr="0"/>
      <dgm:spPr/>
      <dgm:t>
        <a:bodyPr/>
        <a:lstStyle/>
        <a:p>
          <a:endParaRPr lang="en-US"/>
        </a:p>
      </dgm:t>
    </dgm:pt>
    <dgm:pt modelId="{10F91B50-0AAF-0C49-9566-C3209744DD7F}" type="pres">
      <dgm:prSet presAssocID="{720AAAE9-6367-4B71-A445-4D198D57A446}" presName="Name0" presStyleCnt="0">
        <dgm:presLayoutVars>
          <dgm:dir/>
          <dgm:resizeHandles val="exact"/>
        </dgm:presLayoutVars>
      </dgm:prSet>
      <dgm:spPr/>
    </dgm:pt>
    <dgm:pt modelId="{9E3C7391-70B0-5849-A947-A7BF73903BB8}" type="pres">
      <dgm:prSet presAssocID="{C2AAD7B3-CFB6-4D02-B631-0B786124D8C4}" presName="node" presStyleLbl="node1" presStyleIdx="0" presStyleCnt="4" custScaleX="96285" custScaleY="162322">
        <dgm:presLayoutVars>
          <dgm:bulletEnabled val="1"/>
        </dgm:presLayoutVars>
      </dgm:prSet>
      <dgm:spPr/>
    </dgm:pt>
    <dgm:pt modelId="{D9B94B1A-7ECF-E346-B981-CE585D4D7740}" type="pres">
      <dgm:prSet presAssocID="{7A2F5475-FEFE-4816-AAB9-1740CAE018AC}" presName="sibTrans" presStyleLbl="sibTrans1D1" presStyleIdx="0" presStyleCnt="3"/>
      <dgm:spPr/>
    </dgm:pt>
    <dgm:pt modelId="{E33AEB5F-2A0A-394A-9745-252CCBB057A6}" type="pres">
      <dgm:prSet presAssocID="{7A2F5475-FEFE-4816-AAB9-1740CAE018AC}" presName="connectorText" presStyleLbl="sibTrans1D1" presStyleIdx="0" presStyleCnt="3"/>
      <dgm:spPr/>
    </dgm:pt>
    <dgm:pt modelId="{FC1BBC95-CD2A-3742-B58C-1533A90AA637}" type="pres">
      <dgm:prSet presAssocID="{7B910049-4C9F-4845-9870-E4264A81196C}" presName="node" presStyleLbl="node1" presStyleIdx="1" presStyleCnt="4" custScaleX="106533" custScaleY="159853">
        <dgm:presLayoutVars>
          <dgm:bulletEnabled val="1"/>
        </dgm:presLayoutVars>
      </dgm:prSet>
      <dgm:spPr/>
    </dgm:pt>
    <dgm:pt modelId="{1447A346-0BA8-604F-8864-D222A55389AB}" type="pres">
      <dgm:prSet presAssocID="{CEDE1180-D78D-46FA-AAEB-EA7F6B29DE21}" presName="sibTrans" presStyleLbl="sibTrans1D1" presStyleIdx="1" presStyleCnt="3"/>
      <dgm:spPr/>
    </dgm:pt>
    <dgm:pt modelId="{3D8157FA-35F4-574F-8016-C559F55DDC20}" type="pres">
      <dgm:prSet presAssocID="{CEDE1180-D78D-46FA-AAEB-EA7F6B29DE21}" presName="connectorText" presStyleLbl="sibTrans1D1" presStyleIdx="1" presStyleCnt="3"/>
      <dgm:spPr/>
    </dgm:pt>
    <dgm:pt modelId="{07C4B9C4-E571-1B47-BD29-2251B3875F7C}" type="pres">
      <dgm:prSet presAssocID="{21ABCE69-9DF5-457D-B5E8-152A8C550B90}" presName="node" presStyleLbl="node1" presStyleIdx="2" presStyleCnt="4" custScaleX="123482" custScaleY="167778">
        <dgm:presLayoutVars>
          <dgm:bulletEnabled val="1"/>
        </dgm:presLayoutVars>
      </dgm:prSet>
      <dgm:spPr/>
    </dgm:pt>
    <dgm:pt modelId="{69FBC6D8-F0CE-0641-B1A3-95AB4C9263B6}" type="pres">
      <dgm:prSet presAssocID="{A02CC02B-BC33-4EF2-8AC6-0995D7569BE9}" presName="sibTrans" presStyleLbl="sibTrans1D1" presStyleIdx="2" presStyleCnt="3"/>
      <dgm:spPr/>
    </dgm:pt>
    <dgm:pt modelId="{4B405AEE-6D34-2C4C-B931-0E7195EB363B}" type="pres">
      <dgm:prSet presAssocID="{A02CC02B-BC33-4EF2-8AC6-0995D7569BE9}" presName="connectorText" presStyleLbl="sibTrans1D1" presStyleIdx="2" presStyleCnt="3"/>
      <dgm:spPr/>
    </dgm:pt>
    <dgm:pt modelId="{A6E6B0A1-249B-684C-8501-FEA2BEC3B766}" type="pres">
      <dgm:prSet presAssocID="{EA8A40B3-332E-4697-B402-9196FAC5664A}" presName="node" presStyleLbl="node1" presStyleIdx="3" presStyleCnt="4" custScaleX="110682" custScaleY="170712" custLinFactNeighborX="-495" custLinFactNeighborY="434">
        <dgm:presLayoutVars>
          <dgm:bulletEnabled val="1"/>
        </dgm:presLayoutVars>
      </dgm:prSet>
      <dgm:spPr/>
    </dgm:pt>
  </dgm:ptLst>
  <dgm:cxnLst>
    <dgm:cxn modelId="{F16D9914-063A-F942-A7C7-82C1180D39A5}" type="presOf" srcId="{21ABCE69-9DF5-457D-B5E8-152A8C550B90}" destId="{07C4B9C4-E571-1B47-BD29-2251B3875F7C}" srcOrd="0" destOrd="0" presId="urn:microsoft.com/office/officeart/2016/7/layout/RepeatingBendingProcessNew"/>
    <dgm:cxn modelId="{A75F0419-ADC2-3649-8C19-60859BD62B61}" type="presOf" srcId="{A02CC02B-BC33-4EF2-8AC6-0995D7569BE9}" destId="{69FBC6D8-F0CE-0641-B1A3-95AB4C9263B6}" srcOrd="0" destOrd="0" presId="urn:microsoft.com/office/officeart/2016/7/layout/RepeatingBendingProcessNew"/>
    <dgm:cxn modelId="{7B23722F-6A88-D848-A41D-5E8582D04DAD}" type="presOf" srcId="{7A2F5475-FEFE-4816-AAB9-1740CAE018AC}" destId="{D9B94B1A-7ECF-E346-B981-CE585D4D7740}" srcOrd="0" destOrd="0" presId="urn:microsoft.com/office/officeart/2016/7/layout/RepeatingBendingProcessNew"/>
    <dgm:cxn modelId="{431E9545-6953-7B48-ADAB-CBAD772A8487}" type="presOf" srcId="{CEDE1180-D78D-46FA-AAEB-EA7F6B29DE21}" destId="{1447A346-0BA8-604F-8864-D222A55389AB}" srcOrd="0" destOrd="0" presId="urn:microsoft.com/office/officeart/2016/7/layout/RepeatingBendingProcessNew"/>
    <dgm:cxn modelId="{E38B3649-568C-274D-819B-08C0498371FC}" type="presOf" srcId="{720AAAE9-6367-4B71-A445-4D198D57A446}" destId="{10F91B50-0AAF-0C49-9566-C3209744DD7F}" srcOrd="0" destOrd="0" presId="urn:microsoft.com/office/officeart/2016/7/layout/RepeatingBendingProcessNew"/>
    <dgm:cxn modelId="{966CD452-04B7-2544-BE9F-6B376B72A0FF}" type="presOf" srcId="{C2AAD7B3-CFB6-4D02-B631-0B786124D8C4}" destId="{9E3C7391-70B0-5849-A947-A7BF73903BB8}" srcOrd="0" destOrd="0" presId="urn:microsoft.com/office/officeart/2016/7/layout/RepeatingBendingProcessNew"/>
    <dgm:cxn modelId="{A31AA964-F416-AE41-89D5-8F612DCB7C11}" type="presOf" srcId="{7B910049-4C9F-4845-9870-E4264A81196C}" destId="{FC1BBC95-CD2A-3742-B58C-1533A90AA637}" srcOrd="0" destOrd="0" presId="urn:microsoft.com/office/officeart/2016/7/layout/RepeatingBendingProcessNew"/>
    <dgm:cxn modelId="{9F25A667-2053-2A4C-A42D-150289D03A45}" type="presOf" srcId="{CEDE1180-D78D-46FA-AAEB-EA7F6B29DE21}" destId="{3D8157FA-35F4-574F-8016-C559F55DDC20}" srcOrd="1" destOrd="0" presId="urn:microsoft.com/office/officeart/2016/7/layout/RepeatingBendingProcessNew"/>
    <dgm:cxn modelId="{709BBB6C-82E1-46E8-829D-13A5AF81EB1D}" srcId="{720AAAE9-6367-4B71-A445-4D198D57A446}" destId="{21ABCE69-9DF5-457D-B5E8-152A8C550B90}" srcOrd="2" destOrd="0" parTransId="{9CAE1D07-18DC-4B07-B057-FBCFD36EA115}" sibTransId="{A02CC02B-BC33-4EF2-8AC6-0995D7569BE9}"/>
    <dgm:cxn modelId="{FA606473-DECC-4E4C-830A-FB15D0C60992}" type="presOf" srcId="{7A2F5475-FEFE-4816-AAB9-1740CAE018AC}" destId="{E33AEB5F-2A0A-394A-9745-252CCBB057A6}" srcOrd="1" destOrd="0" presId="urn:microsoft.com/office/officeart/2016/7/layout/RepeatingBendingProcessNew"/>
    <dgm:cxn modelId="{2CBCCC79-32D7-4772-9A5F-28AC0C850540}" srcId="{720AAAE9-6367-4B71-A445-4D198D57A446}" destId="{7B910049-4C9F-4845-9870-E4264A81196C}" srcOrd="1" destOrd="0" parTransId="{98E7B6EC-C4BC-4DEC-9F38-1A2FCAFD350E}" sibTransId="{CEDE1180-D78D-46FA-AAEB-EA7F6B29DE21}"/>
    <dgm:cxn modelId="{88D98F7B-96DC-F74A-98E4-104220603BDD}" type="presOf" srcId="{EA8A40B3-332E-4697-B402-9196FAC5664A}" destId="{A6E6B0A1-249B-684C-8501-FEA2BEC3B766}" srcOrd="0" destOrd="0" presId="urn:microsoft.com/office/officeart/2016/7/layout/RepeatingBendingProcessNew"/>
    <dgm:cxn modelId="{4EDB2F8B-4BFE-4F54-BA04-B8E2AB71FAC1}" srcId="{720AAAE9-6367-4B71-A445-4D198D57A446}" destId="{C2AAD7B3-CFB6-4D02-B631-0B786124D8C4}" srcOrd="0" destOrd="0" parTransId="{E2EC121A-500A-49D1-8057-0D0CC68260AB}" sibTransId="{7A2F5475-FEFE-4816-AAB9-1740CAE018AC}"/>
    <dgm:cxn modelId="{5D7EFF8F-9208-4F18-97CC-96F7D0F8D6AE}" srcId="{720AAAE9-6367-4B71-A445-4D198D57A446}" destId="{EA8A40B3-332E-4697-B402-9196FAC5664A}" srcOrd="3" destOrd="0" parTransId="{950886CB-5C08-42A6-AC10-BE10ED73F2DF}" sibTransId="{DF123866-FDF4-425D-A37E-EC9E814DA76A}"/>
    <dgm:cxn modelId="{8F3178D3-3F5B-5E40-A08A-717A93DDF470}" type="presOf" srcId="{A02CC02B-BC33-4EF2-8AC6-0995D7569BE9}" destId="{4B405AEE-6D34-2C4C-B931-0E7195EB363B}" srcOrd="1" destOrd="0" presId="urn:microsoft.com/office/officeart/2016/7/layout/RepeatingBendingProcessNew"/>
    <dgm:cxn modelId="{EC094E61-E517-5144-A718-2CF769292DA9}" type="presParOf" srcId="{10F91B50-0AAF-0C49-9566-C3209744DD7F}" destId="{9E3C7391-70B0-5849-A947-A7BF73903BB8}" srcOrd="0" destOrd="0" presId="urn:microsoft.com/office/officeart/2016/7/layout/RepeatingBendingProcessNew"/>
    <dgm:cxn modelId="{087778D0-35C8-F24E-80A9-85EB705EE247}" type="presParOf" srcId="{10F91B50-0AAF-0C49-9566-C3209744DD7F}" destId="{D9B94B1A-7ECF-E346-B981-CE585D4D7740}" srcOrd="1" destOrd="0" presId="urn:microsoft.com/office/officeart/2016/7/layout/RepeatingBendingProcessNew"/>
    <dgm:cxn modelId="{10EBC463-8BB7-8249-A0EE-4A563618624E}" type="presParOf" srcId="{D9B94B1A-7ECF-E346-B981-CE585D4D7740}" destId="{E33AEB5F-2A0A-394A-9745-252CCBB057A6}" srcOrd="0" destOrd="0" presId="urn:microsoft.com/office/officeart/2016/7/layout/RepeatingBendingProcessNew"/>
    <dgm:cxn modelId="{DBFCC227-E239-C64D-93D0-D73A296697E5}" type="presParOf" srcId="{10F91B50-0AAF-0C49-9566-C3209744DD7F}" destId="{FC1BBC95-CD2A-3742-B58C-1533A90AA637}" srcOrd="2" destOrd="0" presId="urn:microsoft.com/office/officeart/2016/7/layout/RepeatingBendingProcessNew"/>
    <dgm:cxn modelId="{FC44C947-4AC2-AB41-A5F1-686805C7EE25}" type="presParOf" srcId="{10F91B50-0AAF-0C49-9566-C3209744DD7F}" destId="{1447A346-0BA8-604F-8864-D222A55389AB}" srcOrd="3" destOrd="0" presId="urn:microsoft.com/office/officeart/2016/7/layout/RepeatingBendingProcessNew"/>
    <dgm:cxn modelId="{BEF9B483-1ED2-3241-8063-C3D01C7A1219}" type="presParOf" srcId="{1447A346-0BA8-604F-8864-D222A55389AB}" destId="{3D8157FA-35F4-574F-8016-C559F55DDC20}" srcOrd="0" destOrd="0" presId="urn:microsoft.com/office/officeart/2016/7/layout/RepeatingBendingProcessNew"/>
    <dgm:cxn modelId="{58D43C47-6A0B-DD45-8949-13C4D872241C}" type="presParOf" srcId="{10F91B50-0AAF-0C49-9566-C3209744DD7F}" destId="{07C4B9C4-E571-1B47-BD29-2251B3875F7C}" srcOrd="4" destOrd="0" presId="urn:microsoft.com/office/officeart/2016/7/layout/RepeatingBendingProcessNew"/>
    <dgm:cxn modelId="{35F49AF5-BDD1-214C-B2CD-AFE4E4537AED}" type="presParOf" srcId="{10F91B50-0AAF-0C49-9566-C3209744DD7F}" destId="{69FBC6D8-F0CE-0641-B1A3-95AB4C9263B6}" srcOrd="5" destOrd="0" presId="urn:microsoft.com/office/officeart/2016/7/layout/RepeatingBendingProcessNew"/>
    <dgm:cxn modelId="{8B3EE8CE-1DE3-A748-9AE3-4269D44049F5}" type="presParOf" srcId="{69FBC6D8-F0CE-0641-B1A3-95AB4C9263B6}" destId="{4B405AEE-6D34-2C4C-B931-0E7195EB363B}" srcOrd="0" destOrd="0" presId="urn:microsoft.com/office/officeart/2016/7/layout/RepeatingBendingProcessNew"/>
    <dgm:cxn modelId="{46D05774-EDDF-4C45-97A1-427DD950BC13}" type="presParOf" srcId="{10F91B50-0AAF-0C49-9566-C3209744DD7F}" destId="{A6E6B0A1-249B-684C-8501-FEA2BEC3B766}"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20C33-738F-AF4F-A129-D1C053B7087C}">
      <dsp:nvSpPr>
        <dsp:cNvPr id="0" name=""/>
        <dsp:cNvSpPr/>
      </dsp:nvSpPr>
      <dsp:spPr>
        <a:xfrm>
          <a:off x="3519" y="216970"/>
          <a:ext cx="1905739" cy="26680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79" tIns="330200" rIns="148579" bIns="330200" numCol="1" spcCol="1270" anchor="t" anchorCtr="0">
          <a:noAutofit/>
        </a:bodyPr>
        <a:lstStyle/>
        <a:p>
          <a:pPr marL="0" lvl="0" indent="0" algn="l" defTabSz="933450">
            <a:lnSpc>
              <a:spcPct val="90000"/>
            </a:lnSpc>
            <a:spcBef>
              <a:spcPct val="0"/>
            </a:spcBef>
            <a:spcAft>
              <a:spcPct val="35000"/>
            </a:spcAft>
            <a:buNone/>
          </a:pPr>
          <a:r>
            <a:rPr lang="en-US" sz="2100" kern="1200" dirty="0"/>
            <a:t>Validation and Alliance Formation</a:t>
          </a:r>
        </a:p>
      </dsp:txBody>
      <dsp:txXfrm>
        <a:off x="3519" y="1230823"/>
        <a:ext cx="1905739" cy="1600821"/>
      </dsp:txXfrm>
    </dsp:sp>
    <dsp:sp modelId="{2672427A-36FC-1C4A-BDDD-5CA8C36903B3}">
      <dsp:nvSpPr>
        <dsp:cNvPr id="0" name=""/>
        <dsp:cNvSpPr/>
      </dsp:nvSpPr>
      <dsp:spPr>
        <a:xfrm>
          <a:off x="556184" y="483773"/>
          <a:ext cx="800410" cy="80041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2403" tIns="12700" rIns="62403"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73401" y="600990"/>
        <a:ext cx="565976" cy="565976"/>
      </dsp:txXfrm>
    </dsp:sp>
    <dsp:sp modelId="{F7B92050-5421-8248-9B2E-63CB48DC63C2}">
      <dsp:nvSpPr>
        <dsp:cNvPr id="0" name=""/>
        <dsp:cNvSpPr/>
      </dsp:nvSpPr>
      <dsp:spPr>
        <a:xfrm>
          <a:off x="3519" y="2884933"/>
          <a:ext cx="1905739" cy="72"/>
        </a:xfrm>
        <a:prstGeom prst="rect">
          <a:avLst/>
        </a:prstGeom>
        <a:solidFill>
          <a:schemeClr val="accent2">
            <a:hueOff val="-1106464"/>
            <a:satOff val="5920"/>
            <a:lumOff val="44"/>
            <a:alphaOff val="0"/>
          </a:schemeClr>
        </a:solidFill>
        <a:ln w="12700" cap="flat" cmpd="sng" algn="ctr">
          <a:solidFill>
            <a:schemeClr val="accent2">
              <a:hueOff val="-1106464"/>
              <a:satOff val="5920"/>
              <a:lumOff val="4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31B114E-413F-D248-9500-73CDDA4C5050}">
      <dsp:nvSpPr>
        <dsp:cNvPr id="0" name=""/>
        <dsp:cNvSpPr/>
      </dsp:nvSpPr>
      <dsp:spPr>
        <a:xfrm>
          <a:off x="2099833" y="216970"/>
          <a:ext cx="1905739" cy="2668035"/>
        </a:xfrm>
        <a:prstGeom prst="rect">
          <a:avLst/>
        </a:prstGeom>
        <a:solidFill>
          <a:schemeClr val="accent2">
            <a:tint val="40000"/>
            <a:alpha val="90000"/>
            <a:hueOff val="-2820996"/>
            <a:satOff val="14431"/>
            <a:lumOff val="966"/>
            <a:alphaOff val="0"/>
          </a:schemeClr>
        </a:solidFill>
        <a:ln w="12700" cap="flat" cmpd="sng" algn="ctr">
          <a:solidFill>
            <a:schemeClr val="accent2">
              <a:tint val="40000"/>
              <a:alpha val="90000"/>
              <a:hueOff val="-2820996"/>
              <a:satOff val="14431"/>
              <a:lumOff val="9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79" tIns="330200" rIns="148579" bIns="330200" numCol="1" spcCol="1270" anchor="t" anchorCtr="0">
          <a:noAutofit/>
        </a:bodyPr>
        <a:lstStyle/>
        <a:p>
          <a:pPr marL="0" lvl="0" indent="0" algn="l" defTabSz="933450">
            <a:lnSpc>
              <a:spcPct val="90000"/>
            </a:lnSpc>
            <a:spcBef>
              <a:spcPct val="0"/>
            </a:spcBef>
            <a:spcAft>
              <a:spcPct val="35000"/>
            </a:spcAft>
            <a:buNone/>
          </a:pPr>
          <a:r>
            <a:rPr lang="en-US" sz="2100" kern="1200" dirty="0"/>
            <a:t>Negative Cycle De-escalation</a:t>
          </a:r>
        </a:p>
      </dsp:txBody>
      <dsp:txXfrm>
        <a:off x="2099833" y="1230823"/>
        <a:ext cx="1905739" cy="1600821"/>
      </dsp:txXfrm>
    </dsp:sp>
    <dsp:sp modelId="{242000C5-4811-2F46-B6F6-C8F8AE37682B}">
      <dsp:nvSpPr>
        <dsp:cNvPr id="0" name=""/>
        <dsp:cNvSpPr/>
      </dsp:nvSpPr>
      <dsp:spPr>
        <a:xfrm>
          <a:off x="2652498" y="483773"/>
          <a:ext cx="800410" cy="800410"/>
        </a:xfrm>
        <a:prstGeom prst="ellipse">
          <a:avLst/>
        </a:prstGeom>
        <a:solidFill>
          <a:schemeClr val="accent2">
            <a:hueOff val="-2212929"/>
            <a:satOff val="11840"/>
            <a:lumOff val="87"/>
            <a:alphaOff val="0"/>
          </a:schemeClr>
        </a:solidFill>
        <a:ln w="12700" cap="flat" cmpd="sng" algn="ctr">
          <a:solidFill>
            <a:schemeClr val="accent2">
              <a:hueOff val="-2212929"/>
              <a:satOff val="11840"/>
              <a:lumOff val="8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2403" tIns="12700" rIns="62403"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769715" y="600990"/>
        <a:ext cx="565976" cy="565976"/>
      </dsp:txXfrm>
    </dsp:sp>
    <dsp:sp modelId="{047CE7D5-9D7D-5946-A6C9-5D302285F12B}">
      <dsp:nvSpPr>
        <dsp:cNvPr id="0" name=""/>
        <dsp:cNvSpPr/>
      </dsp:nvSpPr>
      <dsp:spPr>
        <a:xfrm>
          <a:off x="2099833" y="2884933"/>
          <a:ext cx="1905739" cy="72"/>
        </a:xfrm>
        <a:prstGeom prst="rect">
          <a:avLst/>
        </a:prstGeom>
        <a:solidFill>
          <a:schemeClr val="accent2">
            <a:hueOff val="-3319393"/>
            <a:satOff val="17759"/>
            <a:lumOff val="131"/>
            <a:alphaOff val="0"/>
          </a:schemeClr>
        </a:solidFill>
        <a:ln w="12700" cap="flat" cmpd="sng" algn="ctr">
          <a:solidFill>
            <a:schemeClr val="accent2">
              <a:hueOff val="-3319393"/>
              <a:satOff val="17759"/>
              <a:lumOff val="13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53C98B7-4B28-134A-830C-D3DD441A83D6}">
      <dsp:nvSpPr>
        <dsp:cNvPr id="0" name=""/>
        <dsp:cNvSpPr/>
      </dsp:nvSpPr>
      <dsp:spPr>
        <a:xfrm>
          <a:off x="4196147" y="216970"/>
          <a:ext cx="1905739" cy="2668035"/>
        </a:xfrm>
        <a:prstGeom prst="rect">
          <a:avLst/>
        </a:prstGeom>
        <a:solidFill>
          <a:schemeClr val="accent2">
            <a:tint val="40000"/>
            <a:alpha val="90000"/>
            <a:hueOff val="-5641993"/>
            <a:satOff val="28863"/>
            <a:lumOff val="1932"/>
            <a:alphaOff val="0"/>
          </a:schemeClr>
        </a:solidFill>
        <a:ln w="12700" cap="flat" cmpd="sng" algn="ctr">
          <a:solidFill>
            <a:schemeClr val="accent2">
              <a:tint val="40000"/>
              <a:alpha val="90000"/>
              <a:hueOff val="-5641993"/>
              <a:satOff val="28863"/>
              <a:lumOff val="19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79" tIns="330200" rIns="148579" bIns="330200" numCol="1" spcCol="1270" anchor="t" anchorCtr="0">
          <a:noAutofit/>
        </a:bodyPr>
        <a:lstStyle/>
        <a:p>
          <a:pPr marL="0" lvl="0" indent="0" algn="l" defTabSz="933450">
            <a:lnSpc>
              <a:spcPct val="90000"/>
            </a:lnSpc>
            <a:spcBef>
              <a:spcPct val="0"/>
            </a:spcBef>
            <a:spcAft>
              <a:spcPct val="35000"/>
            </a:spcAft>
            <a:buNone/>
          </a:pPr>
          <a:r>
            <a:rPr lang="en-US" sz="2100" kern="1200" dirty="0"/>
            <a:t>Accessing Underlying Feelings</a:t>
          </a:r>
          <a:r>
            <a:rPr lang="en-US" sz="2100" i="1" kern="1200" dirty="0"/>
            <a:t>  </a:t>
          </a:r>
          <a:endParaRPr lang="en-US" sz="2100" kern="1200" dirty="0"/>
        </a:p>
      </dsp:txBody>
      <dsp:txXfrm>
        <a:off x="4196147" y="1230823"/>
        <a:ext cx="1905739" cy="1600821"/>
      </dsp:txXfrm>
    </dsp:sp>
    <dsp:sp modelId="{040BCA80-2547-634A-BE47-454DF6836E1E}">
      <dsp:nvSpPr>
        <dsp:cNvPr id="0" name=""/>
        <dsp:cNvSpPr/>
      </dsp:nvSpPr>
      <dsp:spPr>
        <a:xfrm>
          <a:off x="4748811" y="483773"/>
          <a:ext cx="800410" cy="800410"/>
        </a:xfrm>
        <a:prstGeom prst="ellipse">
          <a:avLst/>
        </a:prstGeom>
        <a:solidFill>
          <a:schemeClr val="accent2">
            <a:hueOff val="-4425858"/>
            <a:satOff val="23679"/>
            <a:lumOff val="174"/>
            <a:alphaOff val="0"/>
          </a:schemeClr>
        </a:solidFill>
        <a:ln w="12700" cap="flat" cmpd="sng" algn="ctr">
          <a:solidFill>
            <a:schemeClr val="accent2">
              <a:hueOff val="-4425858"/>
              <a:satOff val="23679"/>
              <a:lumOff val="17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2403" tIns="12700" rIns="62403"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4866028" y="600990"/>
        <a:ext cx="565976" cy="565976"/>
      </dsp:txXfrm>
    </dsp:sp>
    <dsp:sp modelId="{2F8406AB-2840-6145-B2F5-EDDA7116402B}">
      <dsp:nvSpPr>
        <dsp:cNvPr id="0" name=""/>
        <dsp:cNvSpPr/>
      </dsp:nvSpPr>
      <dsp:spPr>
        <a:xfrm>
          <a:off x="4196147" y="2884933"/>
          <a:ext cx="1905739" cy="72"/>
        </a:xfrm>
        <a:prstGeom prst="rect">
          <a:avLst/>
        </a:prstGeom>
        <a:solidFill>
          <a:schemeClr val="accent2">
            <a:hueOff val="-5532323"/>
            <a:satOff val="29599"/>
            <a:lumOff val="218"/>
            <a:alphaOff val="0"/>
          </a:schemeClr>
        </a:solidFill>
        <a:ln w="12700" cap="flat" cmpd="sng" algn="ctr">
          <a:solidFill>
            <a:schemeClr val="accent2">
              <a:hueOff val="-5532323"/>
              <a:satOff val="29599"/>
              <a:lumOff val="2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5DE4D36-029C-EC4A-BFA2-06B2F9F0CB40}">
      <dsp:nvSpPr>
        <dsp:cNvPr id="0" name=""/>
        <dsp:cNvSpPr/>
      </dsp:nvSpPr>
      <dsp:spPr>
        <a:xfrm>
          <a:off x="6292460" y="216970"/>
          <a:ext cx="1905739" cy="2668035"/>
        </a:xfrm>
        <a:prstGeom prst="rect">
          <a:avLst/>
        </a:prstGeom>
        <a:solidFill>
          <a:schemeClr val="accent2">
            <a:tint val="40000"/>
            <a:alpha val="90000"/>
            <a:hueOff val="-8462989"/>
            <a:satOff val="43294"/>
            <a:lumOff val="2898"/>
            <a:alphaOff val="0"/>
          </a:schemeClr>
        </a:solidFill>
        <a:ln w="12700" cap="flat" cmpd="sng" algn="ctr">
          <a:solidFill>
            <a:schemeClr val="accent2">
              <a:tint val="40000"/>
              <a:alpha val="90000"/>
              <a:hueOff val="-8462989"/>
              <a:satOff val="43294"/>
              <a:lumOff val="28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79" tIns="330200" rIns="148579" bIns="330200" numCol="1" spcCol="1270" anchor="t" anchorCtr="0">
          <a:noAutofit/>
        </a:bodyPr>
        <a:lstStyle/>
        <a:p>
          <a:pPr marL="0" lvl="0" indent="0" algn="l" defTabSz="933450">
            <a:lnSpc>
              <a:spcPct val="90000"/>
            </a:lnSpc>
            <a:spcBef>
              <a:spcPct val="0"/>
            </a:spcBef>
            <a:spcAft>
              <a:spcPct val="35000"/>
            </a:spcAft>
            <a:buNone/>
          </a:pPr>
          <a:r>
            <a:rPr lang="en-US" sz="2100" kern="1200" dirty="0"/>
            <a:t>Restructure the Interaction and the bond</a:t>
          </a:r>
        </a:p>
      </dsp:txBody>
      <dsp:txXfrm>
        <a:off x="6292460" y="1230823"/>
        <a:ext cx="1905739" cy="1600821"/>
      </dsp:txXfrm>
    </dsp:sp>
    <dsp:sp modelId="{CD97A5FF-89C8-C74E-AD0C-5D409E66B187}">
      <dsp:nvSpPr>
        <dsp:cNvPr id="0" name=""/>
        <dsp:cNvSpPr/>
      </dsp:nvSpPr>
      <dsp:spPr>
        <a:xfrm>
          <a:off x="6845125" y="483773"/>
          <a:ext cx="800410" cy="800410"/>
        </a:xfrm>
        <a:prstGeom prst="ellipse">
          <a:avLst/>
        </a:prstGeom>
        <a:solidFill>
          <a:schemeClr val="accent2">
            <a:hueOff val="-6638787"/>
            <a:satOff val="35519"/>
            <a:lumOff val="261"/>
            <a:alphaOff val="0"/>
          </a:schemeClr>
        </a:solidFill>
        <a:ln w="12700" cap="flat" cmpd="sng" algn="ctr">
          <a:solidFill>
            <a:schemeClr val="accent2">
              <a:hueOff val="-6638787"/>
              <a:satOff val="35519"/>
              <a:lumOff val="26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2403" tIns="12700" rIns="62403"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6962342" y="600990"/>
        <a:ext cx="565976" cy="565976"/>
      </dsp:txXfrm>
    </dsp:sp>
    <dsp:sp modelId="{5708949F-FBE5-694A-923A-301905892A67}">
      <dsp:nvSpPr>
        <dsp:cNvPr id="0" name=""/>
        <dsp:cNvSpPr/>
      </dsp:nvSpPr>
      <dsp:spPr>
        <a:xfrm>
          <a:off x="6292460" y="2884933"/>
          <a:ext cx="1905739" cy="72"/>
        </a:xfrm>
        <a:prstGeom prst="rect">
          <a:avLst/>
        </a:prstGeom>
        <a:solidFill>
          <a:schemeClr val="accent2">
            <a:hueOff val="-7745251"/>
            <a:satOff val="41438"/>
            <a:lumOff val="305"/>
            <a:alphaOff val="0"/>
          </a:schemeClr>
        </a:solidFill>
        <a:ln w="12700" cap="flat" cmpd="sng" algn="ctr">
          <a:solidFill>
            <a:schemeClr val="accent2">
              <a:hueOff val="-7745251"/>
              <a:satOff val="41438"/>
              <a:lumOff val="30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32A3F04-1641-D844-BB4E-C5E51F1997A2}">
      <dsp:nvSpPr>
        <dsp:cNvPr id="0" name=""/>
        <dsp:cNvSpPr/>
      </dsp:nvSpPr>
      <dsp:spPr>
        <a:xfrm>
          <a:off x="8388774" y="216970"/>
          <a:ext cx="1905739" cy="2668035"/>
        </a:xfrm>
        <a:prstGeom prst="rect">
          <a:avLst/>
        </a:prstGeom>
        <a:solidFill>
          <a:schemeClr val="accent2">
            <a:tint val="40000"/>
            <a:alpha val="90000"/>
            <a:hueOff val="-11283985"/>
            <a:satOff val="57725"/>
            <a:lumOff val="3864"/>
            <a:alphaOff val="0"/>
          </a:schemeClr>
        </a:solidFill>
        <a:ln w="12700" cap="flat" cmpd="sng" algn="ctr">
          <a:solidFill>
            <a:schemeClr val="accent2">
              <a:tint val="40000"/>
              <a:alpha val="90000"/>
              <a:hueOff val="-11283985"/>
              <a:satOff val="57725"/>
              <a:lumOff val="3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79" tIns="330200" rIns="148579" bIns="330200" numCol="1" spcCol="1270" anchor="t" anchorCtr="0">
          <a:noAutofit/>
        </a:bodyPr>
        <a:lstStyle/>
        <a:p>
          <a:pPr marL="0" lvl="0" indent="0" algn="l" defTabSz="933450">
            <a:lnSpc>
              <a:spcPct val="90000"/>
            </a:lnSpc>
            <a:spcBef>
              <a:spcPct val="0"/>
            </a:spcBef>
            <a:spcAft>
              <a:spcPct val="35000"/>
            </a:spcAft>
            <a:buNone/>
          </a:pPr>
          <a:r>
            <a:rPr lang="en-US" sz="2100" kern="1200" dirty="0"/>
            <a:t>Consolidation and Integration</a:t>
          </a:r>
        </a:p>
      </dsp:txBody>
      <dsp:txXfrm>
        <a:off x="8388774" y="1230823"/>
        <a:ext cx="1905739" cy="1600821"/>
      </dsp:txXfrm>
    </dsp:sp>
    <dsp:sp modelId="{A14835C9-93CE-7A41-892D-7583AB01ABB7}">
      <dsp:nvSpPr>
        <dsp:cNvPr id="0" name=""/>
        <dsp:cNvSpPr/>
      </dsp:nvSpPr>
      <dsp:spPr>
        <a:xfrm>
          <a:off x="8941438" y="483773"/>
          <a:ext cx="800410" cy="800410"/>
        </a:xfrm>
        <a:prstGeom prst="ellipse">
          <a:avLst/>
        </a:prstGeom>
        <a:solidFill>
          <a:schemeClr val="accent2">
            <a:hueOff val="-8851716"/>
            <a:satOff val="47358"/>
            <a:lumOff val="348"/>
            <a:alphaOff val="0"/>
          </a:schemeClr>
        </a:solidFill>
        <a:ln w="12700" cap="flat" cmpd="sng" algn="ctr">
          <a:solidFill>
            <a:schemeClr val="accent2">
              <a:hueOff val="-8851716"/>
              <a:satOff val="47358"/>
              <a:lumOff val="34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2403" tIns="12700" rIns="62403"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058655" y="600990"/>
        <a:ext cx="565976" cy="565976"/>
      </dsp:txXfrm>
    </dsp:sp>
    <dsp:sp modelId="{22118ED8-412B-F24C-A15F-3B9652A5AFCF}">
      <dsp:nvSpPr>
        <dsp:cNvPr id="0" name=""/>
        <dsp:cNvSpPr/>
      </dsp:nvSpPr>
      <dsp:spPr>
        <a:xfrm>
          <a:off x="8388774" y="2884933"/>
          <a:ext cx="1905739" cy="72"/>
        </a:xfrm>
        <a:prstGeom prst="rect">
          <a:avLst/>
        </a:prstGeom>
        <a:solidFill>
          <a:schemeClr val="accent2">
            <a:hueOff val="-9958180"/>
            <a:satOff val="53278"/>
            <a:lumOff val="392"/>
            <a:alphaOff val="0"/>
          </a:schemeClr>
        </a:solidFill>
        <a:ln w="12700" cap="flat" cmpd="sng" algn="ctr">
          <a:solidFill>
            <a:schemeClr val="accent2">
              <a:hueOff val="-9958180"/>
              <a:satOff val="53278"/>
              <a:lumOff val="3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94B1A-7ECF-E346-B981-CE585D4D7740}">
      <dsp:nvSpPr>
        <dsp:cNvPr id="0" name=""/>
        <dsp:cNvSpPr/>
      </dsp:nvSpPr>
      <dsp:spPr>
        <a:xfrm>
          <a:off x="1962988" y="1505267"/>
          <a:ext cx="436754" cy="91440"/>
        </a:xfrm>
        <a:custGeom>
          <a:avLst/>
          <a:gdLst/>
          <a:ahLst/>
          <a:cxnLst/>
          <a:rect l="0" t="0" r="0" b="0"/>
          <a:pathLst>
            <a:path>
              <a:moveTo>
                <a:pt x="0" y="45720"/>
              </a:moveTo>
              <a:lnTo>
                <a:pt x="154481" y="45720"/>
              </a:lnTo>
            </a:path>
            <a:path>
              <a:moveTo>
                <a:pt x="282273" y="45720"/>
              </a:moveTo>
              <a:lnTo>
                <a:pt x="436754"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r>
            <a:rPr lang="en-US" sz="1500" kern="1200"/>
            <a:t>1</a:t>
          </a:r>
          <a:endParaRPr lang="en-US" sz="1500" kern="1200" dirty="0"/>
        </a:p>
      </dsp:txBody>
      <dsp:txXfrm>
        <a:off x="2117469" y="1449458"/>
        <a:ext cx="127792" cy="203059"/>
      </dsp:txXfrm>
    </dsp:sp>
    <dsp:sp modelId="{9E3C7391-70B0-5849-A947-A7BF73903BB8}">
      <dsp:nvSpPr>
        <dsp:cNvPr id="0" name=""/>
        <dsp:cNvSpPr/>
      </dsp:nvSpPr>
      <dsp:spPr>
        <a:xfrm>
          <a:off x="8300" y="561484"/>
          <a:ext cx="1956488" cy="1979006"/>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9" tIns="104515" rIns="99569" bIns="104515"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3.  </a:t>
          </a:r>
          <a:r>
            <a:rPr lang="en-US" sz="1800" b="0" i="1" kern="1200" baseline="0" dirty="0"/>
            <a:t>Identify</a:t>
          </a:r>
          <a:r>
            <a:rPr lang="en-US" sz="1800" b="0" i="0" kern="1200" baseline="0" dirty="0"/>
            <a:t> the negative interactional cycle, and each partner</a:t>
          </a:r>
          <a:r>
            <a:rPr lang="en-CA" sz="1800" b="0" i="0" kern="1200" baseline="0" dirty="0"/>
            <a:t>’</a:t>
          </a:r>
          <a:r>
            <a:rPr lang="en-US" sz="1800" b="0" i="0" kern="1200" baseline="0" dirty="0"/>
            <a:t>s position in that cycle. E</a:t>
          </a:r>
          <a:r>
            <a:rPr lang="en-US" sz="1800" b="0" i="1" kern="1200" baseline="0" dirty="0"/>
            <a:t>xternalize</a:t>
          </a:r>
          <a:r>
            <a:rPr lang="en-US" sz="1800" b="0" i="0" kern="1200" baseline="0" dirty="0"/>
            <a:t> the problem as the cycle.</a:t>
          </a:r>
          <a:endParaRPr lang="en-US" sz="1800" kern="1200" dirty="0"/>
        </a:p>
      </dsp:txBody>
      <dsp:txXfrm>
        <a:off x="8300" y="561484"/>
        <a:ext cx="1956488" cy="1979006"/>
      </dsp:txXfrm>
    </dsp:sp>
    <dsp:sp modelId="{1447A346-0BA8-604F-8864-D222A55389AB}">
      <dsp:nvSpPr>
        <dsp:cNvPr id="0" name=""/>
        <dsp:cNvSpPr/>
      </dsp:nvSpPr>
      <dsp:spPr>
        <a:xfrm>
          <a:off x="4595068" y="1505267"/>
          <a:ext cx="436754" cy="91440"/>
        </a:xfrm>
        <a:custGeom>
          <a:avLst/>
          <a:gdLst/>
          <a:ahLst/>
          <a:cxnLst/>
          <a:rect l="0" t="0" r="0" b="0"/>
          <a:pathLst>
            <a:path>
              <a:moveTo>
                <a:pt x="0" y="45720"/>
              </a:moveTo>
              <a:lnTo>
                <a:pt x="154481" y="45720"/>
              </a:lnTo>
            </a:path>
            <a:path>
              <a:moveTo>
                <a:pt x="282273" y="45720"/>
              </a:moveTo>
              <a:lnTo>
                <a:pt x="436754" y="45720"/>
              </a:lnTo>
            </a:path>
          </a:pathLst>
        </a:custGeom>
        <a:noFill/>
        <a:ln w="6350" cap="flat" cmpd="sng" algn="ctr">
          <a:solidFill>
            <a:schemeClr val="accent2">
              <a:hueOff val="-4979090"/>
              <a:satOff val="26639"/>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r>
            <a:rPr lang="en-US" sz="1500" kern="1200"/>
            <a:t>2</a:t>
          </a:r>
        </a:p>
      </dsp:txBody>
      <dsp:txXfrm>
        <a:off x="4749549" y="1449458"/>
        <a:ext cx="127792" cy="203059"/>
      </dsp:txXfrm>
    </dsp:sp>
    <dsp:sp modelId="{FC1BBC95-CD2A-3742-B58C-1533A90AA637}">
      <dsp:nvSpPr>
        <dsp:cNvPr id="0" name=""/>
        <dsp:cNvSpPr/>
      </dsp:nvSpPr>
      <dsp:spPr>
        <a:xfrm>
          <a:off x="2432143" y="576535"/>
          <a:ext cx="2164724" cy="1948904"/>
        </a:xfrm>
        <a:prstGeom prst="rect">
          <a:avLst/>
        </a:prstGeom>
        <a:solidFill>
          <a:schemeClr val="accent2">
            <a:hueOff val="-3319393"/>
            <a:satOff val="17759"/>
            <a:lumOff val="13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9" tIns="104515" rIns="99569" bIns="104515"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4. </a:t>
          </a:r>
          <a:r>
            <a:rPr lang="en-US" sz="1800" b="0" i="1" kern="1200" baseline="0" dirty="0"/>
            <a:t>Identify</a:t>
          </a:r>
          <a:r>
            <a:rPr lang="en-US" sz="1800" b="0" i="0" kern="1200" baseline="0" dirty="0"/>
            <a:t> the unacknowledged attachment/ identity related emotions underlying the interactional positions</a:t>
          </a:r>
          <a:r>
            <a:rPr lang="en-US" sz="1300" b="0" i="0" kern="1200" baseline="0" dirty="0"/>
            <a:t>.</a:t>
          </a:r>
          <a:endParaRPr lang="en-US" sz="1300" kern="1200" dirty="0"/>
        </a:p>
      </dsp:txBody>
      <dsp:txXfrm>
        <a:off x="2432143" y="576535"/>
        <a:ext cx="2164724" cy="1948904"/>
      </dsp:txXfrm>
    </dsp:sp>
    <dsp:sp modelId="{69FBC6D8-F0CE-0641-B1A3-95AB4C9263B6}">
      <dsp:nvSpPr>
        <dsp:cNvPr id="0" name=""/>
        <dsp:cNvSpPr/>
      </dsp:nvSpPr>
      <dsp:spPr>
        <a:xfrm>
          <a:off x="7571547" y="1505267"/>
          <a:ext cx="426696" cy="91440"/>
        </a:xfrm>
        <a:custGeom>
          <a:avLst/>
          <a:gdLst/>
          <a:ahLst/>
          <a:cxnLst/>
          <a:rect l="0" t="0" r="0" b="0"/>
          <a:pathLst>
            <a:path>
              <a:moveTo>
                <a:pt x="0" y="45720"/>
              </a:moveTo>
              <a:lnTo>
                <a:pt x="230448" y="45720"/>
              </a:lnTo>
              <a:lnTo>
                <a:pt x="230448" y="51011"/>
              </a:lnTo>
              <a:lnTo>
                <a:pt x="426696" y="51011"/>
              </a:lnTo>
            </a:path>
          </a:pathLst>
        </a:custGeom>
        <a:noFill/>
        <a:ln w="6350" cap="flat" cmpd="sng" algn="ctr">
          <a:solidFill>
            <a:schemeClr val="accent2">
              <a:hueOff val="-9958180"/>
              <a:satOff val="53278"/>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r>
            <a:rPr lang="en-US" sz="1500" kern="1200"/>
            <a:t>3</a:t>
          </a:r>
        </a:p>
      </dsp:txBody>
      <dsp:txXfrm>
        <a:off x="7722370" y="1449458"/>
        <a:ext cx="125050" cy="203059"/>
      </dsp:txXfrm>
    </dsp:sp>
    <dsp:sp modelId="{07C4B9C4-E571-1B47-BD29-2251B3875F7C}">
      <dsp:nvSpPr>
        <dsp:cNvPr id="0" name=""/>
        <dsp:cNvSpPr/>
      </dsp:nvSpPr>
      <dsp:spPr>
        <a:xfrm>
          <a:off x="5064222" y="528225"/>
          <a:ext cx="2509124" cy="2045525"/>
        </a:xfrm>
        <a:prstGeom prst="rect">
          <a:avLst/>
        </a:prstGeom>
        <a:solidFill>
          <a:schemeClr val="accent2">
            <a:hueOff val="-6638787"/>
            <a:satOff val="35519"/>
            <a:lumOff val="261"/>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9" tIns="104515" rIns="99569" bIns="104515" numCol="1" spcCol="1270" anchor="ctr" anchorCtr="0">
          <a:noAutofit/>
        </a:bodyPr>
        <a:lstStyle/>
        <a:p>
          <a:pPr marL="0" lvl="0" indent="0" algn="ctr" defTabSz="800100">
            <a:lnSpc>
              <a:spcPct val="90000"/>
            </a:lnSpc>
            <a:spcBef>
              <a:spcPct val="0"/>
            </a:spcBef>
            <a:spcAft>
              <a:spcPct val="35000"/>
            </a:spcAft>
            <a:buNone/>
          </a:pPr>
          <a:r>
            <a:rPr lang="en-US" sz="1800" b="0" i="1" kern="1200" baseline="0" dirty="0"/>
            <a:t>5. Reframe</a:t>
          </a:r>
          <a:r>
            <a:rPr lang="en-US" sz="1800" b="0" i="0" kern="1200" baseline="0" dirty="0"/>
            <a:t> the problem in terms of cycle and underlying feelings and needs. </a:t>
          </a:r>
          <a:endParaRPr lang="en-US" sz="1800" kern="1200" dirty="0"/>
        </a:p>
      </dsp:txBody>
      <dsp:txXfrm>
        <a:off x="5064222" y="528225"/>
        <a:ext cx="2509124" cy="2045525"/>
      </dsp:txXfrm>
    </dsp:sp>
    <dsp:sp modelId="{A6E6B0A1-249B-684C-8501-FEA2BEC3B766}">
      <dsp:nvSpPr>
        <dsp:cNvPr id="0" name=""/>
        <dsp:cNvSpPr/>
      </dsp:nvSpPr>
      <dsp:spPr>
        <a:xfrm>
          <a:off x="8030643" y="515631"/>
          <a:ext cx="2249031" cy="2081296"/>
        </a:xfrm>
        <a:prstGeom prst="rect">
          <a:avLst/>
        </a:prstGeom>
        <a:solidFill>
          <a:schemeClr val="accent2">
            <a:hueOff val="-9958180"/>
            <a:satOff val="53278"/>
            <a:lumOff val="392"/>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569" tIns="104515" rIns="99569" bIns="104515" numCol="1" spcCol="1270" anchor="ctr" anchorCtr="0">
          <a:noAutofit/>
        </a:bodyPr>
        <a:lstStyle/>
        <a:p>
          <a:pPr marL="0" lvl="0" indent="0" algn="ctr" defTabSz="800100">
            <a:lnSpc>
              <a:spcPct val="90000"/>
            </a:lnSpc>
            <a:spcBef>
              <a:spcPct val="0"/>
            </a:spcBef>
            <a:spcAft>
              <a:spcPct val="35000"/>
            </a:spcAft>
            <a:buNone/>
          </a:pPr>
          <a:r>
            <a:rPr lang="en-US" sz="1800" b="0" i="0" kern="1200" baseline="0"/>
            <a:t>6. </a:t>
          </a:r>
          <a:r>
            <a:rPr lang="en-US" sz="1800" b="0" i="1" kern="1200" baseline="0"/>
            <a:t>Identify</a:t>
          </a:r>
          <a:r>
            <a:rPr lang="en-US" sz="1800" b="0" i="0" kern="1200" baseline="0"/>
            <a:t> historical origins of sensitivities and vulnerabilities with respect to primary negative interactional cycle.</a:t>
          </a:r>
          <a:endParaRPr lang="en-US" sz="1800" kern="1200"/>
        </a:p>
      </dsp:txBody>
      <dsp:txXfrm>
        <a:off x="8030643" y="515631"/>
        <a:ext cx="2249031" cy="208129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C0213-9EB2-5240-BA82-4F9F5D628B6A}" type="datetimeFigureOut">
              <a:rPr lang="en-US" smtClean="0"/>
              <a:t>8/11/25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E9B1F-48EE-1148-99DE-60D38AAA4C05}" type="slidenum">
              <a:rPr lang="en-US" smtClean="0"/>
              <a:t>‹#›</a:t>
            </a:fld>
            <a:endParaRPr lang="en-US"/>
          </a:p>
        </p:txBody>
      </p:sp>
    </p:spTree>
    <p:extLst>
      <p:ext uri="{BB962C8B-B14F-4D97-AF65-F5344CB8AC3E}">
        <p14:creationId xmlns:p14="http://schemas.microsoft.com/office/powerpoint/2010/main" val="121914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GDXN4H98u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5E9B1F-48EE-1148-99DE-60D38AAA4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00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dirty="0">
              <a:latin typeface="Times New Roman" charset="0"/>
            </a:endParaRPr>
          </a:p>
        </p:txBody>
      </p:sp>
      <p:sp>
        <p:nvSpPr>
          <p:cNvPr id="675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E7DF3A5-F25A-5F4E-85A1-F5C8D614B4E2}" type="slidenum">
              <a:rPr kumimoji="0" lang="zh-TW" altLang="en-US" sz="1200" b="0" i="0" u="none" strike="noStrike" kern="1200" cap="none" spc="0" normalizeH="0" baseline="0" noProof="0">
                <a:ln>
                  <a:noFill/>
                </a:ln>
                <a:solidFill>
                  <a:prstClr val="black"/>
                </a:solidFill>
                <a:effectLst/>
                <a:uLnTx/>
                <a:uFillTx/>
                <a:latin typeface="Times New Roman" charset="0"/>
                <a:ea typeface="PMingLiU" charset="0"/>
                <a:cs typeface="PMingLiU"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TW" sz="1200" b="0" i="0" u="none" strike="noStrike" kern="1200" cap="none" spc="0" normalizeH="0" baseline="0" noProof="0">
              <a:ln>
                <a:noFill/>
              </a:ln>
              <a:solidFill>
                <a:prstClr val="black"/>
              </a:solidFill>
              <a:effectLst/>
              <a:uLnTx/>
              <a:uFillTx/>
              <a:latin typeface="Times New Roman" charset="0"/>
              <a:ea typeface="PMingLiU" charset="0"/>
              <a:cs typeface="PMingLiU" charset="0"/>
            </a:endParaRPr>
          </a:p>
        </p:txBody>
      </p:sp>
    </p:spTree>
    <p:extLst>
      <p:ext uri="{BB962C8B-B14F-4D97-AF65-F5344CB8AC3E}">
        <p14:creationId xmlns:p14="http://schemas.microsoft.com/office/powerpoint/2010/main" val="94260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Conflict comes from threats to </a:t>
            </a:r>
            <a:r>
              <a:rPr lang="en-US" sz="1200" b="1" i="1" kern="1200" dirty="0">
                <a:solidFill>
                  <a:schemeClr val="tx1"/>
                </a:solidFill>
                <a:latin typeface="+mn-lt"/>
                <a:ea typeface="+mn-ea"/>
                <a:cs typeface="+mn-cs"/>
              </a:rPr>
              <a:t>attachment </a:t>
            </a:r>
            <a:r>
              <a:rPr lang="en-US" sz="1200" kern="1200" dirty="0">
                <a:solidFill>
                  <a:schemeClr val="tx1"/>
                </a:solidFill>
                <a:latin typeface="+mn-lt"/>
                <a:ea typeface="+mn-ea"/>
                <a:cs typeface="+mn-cs"/>
              </a:rPr>
              <a:t>and </a:t>
            </a:r>
            <a:r>
              <a:rPr lang="en-US" sz="1200" b="1" i="1" kern="1200" dirty="0">
                <a:solidFill>
                  <a:schemeClr val="tx1"/>
                </a:solidFill>
                <a:latin typeface="+mn-lt"/>
                <a:ea typeface="+mn-ea"/>
                <a:cs typeface="+mn-cs"/>
              </a:rPr>
              <a:t>identity, </a:t>
            </a:r>
            <a:r>
              <a:rPr lang="en-US" sz="1200" kern="1200" dirty="0">
                <a:solidFill>
                  <a:schemeClr val="tx1"/>
                </a:solidFill>
                <a:latin typeface="+mn-lt"/>
                <a:ea typeface="+mn-ea"/>
                <a:cs typeface="+mn-cs"/>
              </a:rPr>
              <a:t>and failures to solve struggles for security and validation.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3.Conflict results from secondary emotion-activated escalating interactions that rigidify into negative interactional cycles.</a:t>
            </a:r>
          </a:p>
          <a:p>
            <a:endParaRPr lang="en-US" dirty="0"/>
          </a:p>
        </p:txBody>
      </p:sp>
      <p:sp>
        <p:nvSpPr>
          <p:cNvPr id="4" name="Slide Number Placeholder 3"/>
          <p:cNvSpPr>
            <a:spLocks noGrp="1"/>
          </p:cNvSpPr>
          <p:nvPr>
            <p:ph type="sldNum" sz="quarter" idx="5"/>
          </p:nvPr>
        </p:nvSpPr>
        <p:spPr/>
        <p:txBody>
          <a:bodyPr/>
          <a:lstStyle/>
          <a:p>
            <a:fld id="{F003BA13-0791-E740-A1C3-F7C578E04B8D}" type="slidenum">
              <a:rPr lang="en-US" smtClean="0"/>
              <a:pPr/>
              <a:t>17</a:t>
            </a:fld>
            <a:endParaRPr lang="en-US"/>
          </a:p>
        </p:txBody>
      </p:sp>
    </p:spTree>
    <p:extLst>
      <p:ext uri="{BB962C8B-B14F-4D97-AF65-F5344CB8AC3E}">
        <p14:creationId xmlns:p14="http://schemas.microsoft.com/office/powerpoint/2010/main" val="3366257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CA"/>
          </a:p>
        </p:txBody>
      </p:sp>
      <p:sp>
        <p:nvSpPr>
          <p:cNvPr id="87044" name="Slide Number Placeholder 3"/>
          <p:cNvSpPr>
            <a:spLocks noGrp="1"/>
          </p:cNvSpPr>
          <p:nvPr>
            <p:ph type="sldNum" sz="quarter" idx="5"/>
          </p:nvPr>
        </p:nvSpPr>
        <p:spPr>
          <a:noFill/>
        </p:spPr>
        <p:txBody>
          <a:bodyPr/>
          <a:lstStyle/>
          <a:p>
            <a:fld id="{45724225-6E3B-4F72-AF8F-945DE70553C9}" type="slidenum">
              <a:rPr lang="zh-TW" altLang="en-US" smtClean="0"/>
              <a:pPr/>
              <a:t>18</a:t>
            </a:fld>
            <a:endParaRPr lang="en-US" altLang="zh-TW"/>
          </a:p>
        </p:txBody>
      </p:sp>
    </p:spTree>
    <p:extLst>
      <p:ext uri="{BB962C8B-B14F-4D97-AF65-F5344CB8AC3E}">
        <p14:creationId xmlns:p14="http://schemas.microsoft.com/office/powerpoint/2010/main" val="176252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CA"/>
          </a:p>
        </p:txBody>
      </p:sp>
      <p:sp>
        <p:nvSpPr>
          <p:cNvPr id="88068" name="Slide Number Placeholder 3"/>
          <p:cNvSpPr>
            <a:spLocks noGrp="1"/>
          </p:cNvSpPr>
          <p:nvPr>
            <p:ph type="sldNum" sz="quarter" idx="5"/>
          </p:nvPr>
        </p:nvSpPr>
        <p:spPr>
          <a:noFill/>
        </p:spPr>
        <p:txBody>
          <a:bodyPr/>
          <a:lstStyle/>
          <a:p>
            <a:fld id="{B26F73F4-0679-4CF7-BE92-78EAE1D24FF4}" type="slidenum">
              <a:rPr lang="zh-TW" altLang="en-US" smtClean="0"/>
              <a:pPr/>
              <a:t>19</a:t>
            </a:fld>
            <a:endParaRPr lang="en-US" altLang="zh-TW"/>
          </a:p>
        </p:txBody>
      </p:sp>
    </p:spTree>
    <p:extLst>
      <p:ext uri="{BB962C8B-B14F-4D97-AF65-F5344CB8AC3E}">
        <p14:creationId xmlns:p14="http://schemas.microsoft.com/office/powerpoint/2010/main" val="251096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a:p>
        </p:txBody>
      </p:sp>
      <p:sp>
        <p:nvSpPr>
          <p:cNvPr id="124932" name="Slide Number Placeholder 3"/>
          <p:cNvSpPr>
            <a:spLocks noGrp="1"/>
          </p:cNvSpPr>
          <p:nvPr>
            <p:ph type="sldNum" sz="quarter" idx="5"/>
          </p:nvPr>
        </p:nvSpPr>
        <p:spPr>
          <a:noFill/>
        </p:spPr>
        <p:txBody>
          <a:bodyPr/>
          <a:lstStyle/>
          <a:p>
            <a:fld id="{1963CE75-B136-4ED7-B93E-C81A2AEC6261}" type="slidenum">
              <a:rPr lang="en-US" altLang="zh-TW" smtClean="0"/>
              <a:pPr/>
              <a:t>20</a:t>
            </a:fld>
            <a:endParaRPr lang="en-US" altLang="zh-TW"/>
          </a:p>
        </p:txBody>
      </p:sp>
    </p:spTree>
    <p:extLst>
      <p:ext uri="{BB962C8B-B14F-4D97-AF65-F5344CB8AC3E}">
        <p14:creationId xmlns:p14="http://schemas.microsoft.com/office/powerpoint/2010/main" val="35936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statements are important,</a:t>
            </a:r>
            <a:r>
              <a:rPr lang="en-US" baseline="0" dirty="0"/>
              <a:t> not you did this and that.  TONE and Vocal quality are so important.</a:t>
            </a:r>
          </a:p>
          <a:p>
            <a:r>
              <a:rPr lang="en-US" baseline="0" dirty="0"/>
              <a:t>--This </a:t>
            </a:r>
            <a:r>
              <a:rPr lang="en-US" baseline="0" dirty="0" err="1"/>
              <a:t>Eg</a:t>
            </a:r>
            <a:r>
              <a:rPr lang="en-US" baseline="0" dirty="0"/>
              <a:t>.  </a:t>
            </a:r>
            <a:r>
              <a:rPr lang="en-US" u="sng" baseline="0" dirty="0"/>
              <a:t>Lack of congruence </a:t>
            </a:r>
            <a:r>
              <a:rPr lang="en-US" baseline="0" dirty="0"/>
              <a:t>between </a:t>
            </a:r>
            <a:r>
              <a:rPr lang="en-US" u="sng" baseline="0" dirty="0"/>
              <a:t>hurt words </a:t>
            </a:r>
            <a:r>
              <a:rPr lang="en-US" baseline="0" dirty="0"/>
              <a:t>and </a:t>
            </a:r>
            <a:r>
              <a:rPr lang="en-US" u="sng" baseline="0" dirty="0"/>
              <a:t>angry vocal tone </a:t>
            </a:r>
            <a:r>
              <a:rPr lang="en-US" baseline="0" dirty="0"/>
              <a:t>usually tells you it’s not primary (usually anger covers something vulnerable). </a:t>
            </a:r>
          </a:p>
          <a:p>
            <a:r>
              <a:rPr lang="en-US" baseline="0" dirty="0"/>
              <a:t>--Sometimes you think partner A has been vulnerable but partner B gets defensive and then you are surprised. </a:t>
            </a:r>
          </a:p>
          <a:p>
            <a:r>
              <a:rPr lang="en-US" baseline="0" dirty="0"/>
              <a:t>--Sometimes a partner’s reaction is appropriately not accepting and it makes you think, “what did I miss?”.  </a:t>
            </a:r>
            <a:endParaRPr lang="en-US" dirty="0"/>
          </a:p>
        </p:txBody>
      </p:sp>
      <p:sp>
        <p:nvSpPr>
          <p:cNvPr id="4" name="Slide Number Placeholder 3"/>
          <p:cNvSpPr>
            <a:spLocks noGrp="1"/>
          </p:cNvSpPr>
          <p:nvPr>
            <p:ph type="sldNum" sz="quarter" idx="10"/>
          </p:nvPr>
        </p:nvSpPr>
        <p:spPr/>
        <p:txBody>
          <a:bodyPr/>
          <a:lstStyle/>
          <a:p>
            <a:fld id="{F003BA13-0791-E740-A1C3-F7C578E04B8D}" type="slidenum">
              <a:rPr lang="en-US" smtClean="0"/>
              <a:pPr/>
              <a:t>22</a:t>
            </a:fld>
            <a:endParaRPr lang="en-US"/>
          </a:p>
        </p:txBody>
      </p:sp>
    </p:spTree>
    <p:extLst>
      <p:ext uri="{BB962C8B-B14F-4D97-AF65-F5344CB8AC3E}">
        <p14:creationId xmlns:p14="http://schemas.microsoft.com/office/powerpoint/2010/main" val="2398894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2014 EFT Conference</a:t>
            </a:r>
          </a:p>
        </p:txBody>
      </p:sp>
      <p:sp>
        <p:nvSpPr>
          <p:cNvPr id="5" name="Slide Number Placeholder 4"/>
          <p:cNvSpPr>
            <a:spLocks noGrp="1"/>
          </p:cNvSpPr>
          <p:nvPr>
            <p:ph type="sldNum" sz="quarter" idx="11"/>
          </p:nvPr>
        </p:nvSpPr>
        <p:spPr/>
        <p:txBody>
          <a:bodyPr/>
          <a:lstStyle/>
          <a:p>
            <a:fld id="{F003BA13-0791-E740-A1C3-F7C578E04B8D}" type="slidenum">
              <a:rPr lang="en-US" smtClean="0"/>
              <a:pPr/>
              <a:t>25</a:t>
            </a:fld>
            <a:endParaRPr lang="en-US"/>
          </a:p>
        </p:txBody>
      </p:sp>
    </p:spTree>
    <p:extLst>
      <p:ext uri="{BB962C8B-B14F-4D97-AF65-F5344CB8AC3E}">
        <p14:creationId xmlns:p14="http://schemas.microsoft.com/office/powerpoint/2010/main" val="4831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a:p>
        </p:txBody>
      </p:sp>
      <p:sp>
        <p:nvSpPr>
          <p:cNvPr id="125956" name="Slide Number Placeholder 3"/>
          <p:cNvSpPr>
            <a:spLocks noGrp="1"/>
          </p:cNvSpPr>
          <p:nvPr>
            <p:ph type="sldNum" sz="quarter" idx="5"/>
          </p:nvPr>
        </p:nvSpPr>
        <p:spPr>
          <a:noFill/>
        </p:spPr>
        <p:txBody>
          <a:bodyPr/>
          <a:lstStyle/>
          <a:p>
            <a:fld id="{6732A805-CA20-46EC-B8DE-AACDDD302D86}" type="slidenum">
              <a:rPr lang="en-US" altLang="zh-TW" smtClean="0"/>
              <a:pPr/>
              <a:t>26</a:t>
            </a:fld>
            <a:endParaRPr lang="en-US" altLang="zh-TW"/>
          </a:p>
        </p:txBody>
      </p:sp>
    </p:spTree>
    <p:extLst>
      <p:ext uri="{BB962C8B-B14F-4D97-AF65-F5344CB8AC3E}">
        <p14:creationId xmlns:p14="http://schemas.microsoft.com/office/powerpoint/2010/main" val="19379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FD8908F-C9B1-450F-90A1-57571BF7FFB4}" type="slidenum">
              <a:rPr lang="en-US" smtClean="0"/>
              <a:pPr/>
              <a:t>27</a:t>
            </a:fld>
            <a:endParaRPr lang="en-US"/>
          </a:p>
        </p:txBody>
      </p:sp>
    </p:spTree>
    <p:extLst>
      <p:ext uri="{BB962C8B-B14F-4D97-AF65-F5344CB8AC3E}">
        <p14:creationId xmlns:p14="http://schemas.microsoft.com/office/powerpoint/2010/main" val="9242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Partners engage in all sorts of behaviors in attempts to have their emotions attended to and corresponding needs met, not all of which are effective. Because one partner’s behaviors typically elicits a complimentary response from the other partner, over time ineffective attempts at getting these core needs met can result in the couple relating in a rigid, cyclical style that causes distress.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couples’ conflict is understood as emerging most fundamentally from the painful feelings emanating from unmet adult needs for attachment (proximity, availability and responsiveness), and identity (having one’s sense of self accepted and validated) and to be ameliorated by positive feelings of attraction and liking</a:t>
            </a:r>
            <a:r>
              <a:rPr lang="en-US" dirty="0">
                <a:effectLst/>
              </a:rPr>
              <a:t> </a:t>
            </a:r>
            <a:endParaRPr lang="en-US" dirty="0"/>
          </a:p>
        </p:txBody>
      </p:sp>
      <p:sp>
        <p:nvSpPr>
          <p:cNvPr id="4" name="Slide Number Placeholder 3"/>
          <p:cNvSpPr>
            <a:spLocks noGrp="1"/>
          </p:cNvSpPr>
          <p:nvPr>
            <p:ph type="sldNum" sz="quarter" idx="10"/>
          </p:nvPr>
        </p:nvSpPr>
        <p:spPr/>
        <p:txBody>
          <a:bodyPr/>
          <a:lstStyle/>
          <a:p>
            <a:fld id="{A01EABAC-6829-4CBA-8186-532FA93EA072}" type="slidenum">
              <a:rPr lang="fr-FR" smtClean="0"/>
              <a:t>5</a:t>
            </a:fld>
            <a:endParaRPr lang="fr-FR"/>
          </a:p>
        </p:txBody>
      </p:sp>
    </p:spTree>
    <p:extLst>
      <p:ext uri="{BB962C8B-B14F-4D97-AF65-F5344CB8AC3E}">
        <p14:creationId xmlns:p14="http://schemas.microsoft.com/office/powerpoint/2010/main" val="34433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25E9B1F-48EE-1148-99DE-60D38AAA4C05}" type="slidenum">
              <a:rPr lang="en-US" smtClean="0"/>
              <a:t>6</a:t>
            </a:fld>
            <a:endParaRPr lang="en-US"/>
          </a:p>
        </p:txBody>
      </p:sp>
    </p:spTree>
    <p:extLst>
      <p:ext uri="{BB962C8B-B14F-4D97-AF65-F5344CB8AC3E}">
        <p14:creationId xmlns:p14="http://schemas.microsoft.com/office/powerpoint/2010/main" val="213855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Vulnerable:</a:t>
            </a:r>
          </a:p>
          <a:p>
            <a:r>
              <a:rPr lang="en-US" dirty="0"/>
              <a:t>Letting go of self-protection and revealing sensitive or painful aspects of one’s experience.  (take a risk in being hurt)</a:t>
            </a:r>
          </a:p>
          <a:p>
            <a:endParaRPr lang="en-US" dirty="0"/>
          </a:p>
          <a:p>
            <a:r>
              <a:rPr lang="en-US" dirty="0"/>
              <a:t>Empirical evidence shows that C</a:t>
            </a:r>
            <a:r>
              <a:rPr lang="en-CA" dirty="0" err="1"/>
              <a:t>ouples</a:t>
            </a:r>
            <a:r>
              <a:rPr lang="en-CA" dirty="0"/>
              <a:t> consider sessions in which vulnerable emotion was expressed as being particularly helpful (McKinnon &amp; Greenberg, 2013).</a:t>
            </a:r>
            <a:endParaRPr lang="en-US" dirty="0"/>
          </a:p>
          <a:p>
            <a:endParaRPr lang="en-US" dirty="0"/>
          </a:p>
          <a:p>
            <a:endParaRPr lang="en-US" dirty="0"/>
          </a:p>
          <a:p>
            <a:endParaRPr lang="en-US" dirty="0"/>
          </a:p>
          <a:p>
            <a:endParaRPr lang="en-US" dirty="0"/>
          </a:p>
          <a:p>
            <a:r>
              <a:rPr lang="en-US" dirty="0"/>
              <a:t>Show video from </a:t>
            </a:r>
            <a:r>
              <a:rPr lang="en-US" dirty="0" err="1"/>
              <a:t>youtube</a:t>
            </a:r>
            <a:r>
              <a:rPr lang="en-US" dirty="0"/>
              <a:t> about how having communication skills does not solve the problem. </a:t>
            </a:r>
          </a:p>
          <a:p>
            <a:endParaRPr lang="en-US" dirty="0"/>
          </a:p>
          <a:p>
            <a:r>
              <a:rPr lang="en-US" dirty="0"/>
              <a:t>Ask them what they see in the video as needing to change between the two partners. </a:t>
            </a:r>
          </a:p>
          <a:p>
            <a:r>
              <a:rPr lang="en-US" dirty="0"/>
              <a:t>What’s she expressing? what's she feeling? </a:t>
            </a:r>
          </a:p>
          <a:p>
            <a:r>
              <a:rPr lang="en-US" dirty="0"/>
              <a:t>We will come back to discussing what we do in EFT-C. </a:t>
            </a:r>
          </a:p>
          <a:p>
            <a:endParaRPr lang="en-US" dirty="0"/>
          </a:p>
          <a:p>
            <a:r>
              <a:rPr lang="en-GB" b="1" dirty="0"/>
              <a:t>Solving relationship difficulties with communication skills</a:t>
            </a:r>
            <a:endParaRPr lang="en-GB" dirty="0"/>
          </a:p>
          <a:p>
            <a:r>
              <a:rPr lang="en-GB" dirty="0">
                <a:hlinkClick r:id="rId3"/>
              </a:rPr>
              <a:t>https://www.youtube.com/watch?v=nGDXN4H98uc</a:t>
            </a:r>
            <a:endParaRPr lang="en-GB" dirty="0"/>
          </a:p>
          <a:p>
            <a:r>
              <a:rPr lang="en-GB" dirty="0"/>
              <a:t>(About 3 min - watch until the end)</a:t>
            </a:r>
          </a:p>
          <a:p>
            <a:br>
              <a:rPr lang="en-GB" dirty="0"/>
            </a:br>
            <a:endParaRPr lang="en-GB" dirty="0"/>
          </a:p>
          <a:p>
            <a:r>
              <a:rPr lang="en-GB" dirty="0"/>
              <a:t>Scene of a couple fighting and highlights the depth of their conflict (seems like a dominance issue)</a:t>
            </a:r>
          </a:p>
          <a:p>
            <a:endParaRPr lang="en-US" dirty="0"/>
          </a:p>
        </p:txBody>
      </p:sp>
      <p:sp>
        <p:nvSpPr>
          <p:cNvPr id="4" name="Slide Number Placeholder 3"/>
          <p:cNvSpPr>
            <a:spLocks noGrp="1"/>
          </p:cNvSpPr>
          <p:nvPr>
            <p:ph type="sldNum" sz="quarter" idx="10"/>
          </p:nvPr>
        </p:nvSpPr>
        <p:spPr/>
        <p:txBody>
          <a:bodyPr/>
          <a:lstStyle/>
          <a:p>
            <a:fld id="{7F5ACE11-3BF9-41EB-B2DA-03C2FA70B7A9}" type="slidenum">
              <a:rPr lang="en-US" altLang="fr-FR" smtClean="0"/>
              <a:pPr/>
              <a:t>7</a:t>
            </a:fld>
            <a:endParaRPr lang="en-US" altLang="fr-FR"/>
          </a:p>
        </p:txBody>
      </p:sp>
    </p:spTree>
    <p:extLst>
      <p:ext uri="{BB962C8B-B14F-4D97-AF65-F5344CB8AC3E}">
        <p14:creationId xmlns:p14="http://schemas.microsoft.com/office/powerpoint/2010/main" val="281119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3BA13-0791-E740-A1C3-F7C578E04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189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dirty="0">
              <a:latin typeface="Times New Roman" charset="0"/>
            </a:endParaRPr>
          </a:p>
        </p:txBody>
      </p:sp>
      <p:sp>
        <p:nvSpPr>
          <p:cNvPr id="593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B87FFB-54C2-1347-8ACC-2F226D39D48A}" type="slidenum">
              <a:rPr kumimoji="0" lang="zh-TW" altLang="en-US" sz="1200" b="0" i="0" u="none" strike="noStrike" kern="1200" cap="none" spc="0" normalizeH="0" baseline="0" noProof="0">
                <a:ln>
                  <a:noFill/>
                </a:ln>
                <a:solidFill>
                  <a:prstClr val="black"/>
                </a:solidFill>
                <a:effectLst/>
                <a:uLnTx/>
                <a:uFillTx/>
                <a:latin typeface="Times New Roman" charset="0"/>
                <a:ea typeface="PMingLiU" charset="0"/>
                <a:cs typeface="PMingLiU"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TW" sz="1200" b="0" i="0" u="none" strike="noStrike" kern="1200" cap="none" spc="0" normalizeH="0" baseline="0" noProof="0">
              <a:ln>
                <a:noFill/>
              </a:ln>
              <a:solidFill>
                <a:prstClr val="black"/>
              </a:solidFill>
              <a:effectLst/>
              <a:uLnTx/>
              <a:uFillTx/>
              <a:latin typeface="Times New Roman" charset="0"/>
              <a:ea typeface="PMingLiU" charset="0"/>
              <a:cs typeface="PMingLiU" charset="0"/>
            </a:endParaRPr>
          </a:p>
        </p:txBody>
      </p:sp>
    </p:spTree>
    <p:extLst>
      <p:ext uri="{BB962C8B-B14F-4D97-AF65-F5344CB8AC3E}">
        <p14:creationId xmlns:p14="http://schemas.microsoft.com/office/powerpoint/2010/main" val="99784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dirty="0">
              <a:latin typeface="Times New Roman" charset="0"/>
            </a:endParaRPr>
          </a:p>
        </p:txBody>
      </p:sp>
      <p:sp>
        <p:nvSpPr>
          <p:cNvPr id="614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7EACA-7A4B-F344-B2E6-389F22B8BE5F}" type="slidenum">
              <a:rPr kumimoji="0" lang="zh-TW" altLang="en-US" sz="1200" b="0" i="0" u="none" strike="noStrike" kern="1200" cap="none" spc="0" normalizeH="0" baseline="0" noProof="0">
                <a:ln>
                  <a:noFill/>
                </a:ln>
                <a:solidFill>
                  <a:prstClr val="black"/>
                </a:solidFill>
                <a:effectLst/>
                <a:uLnTx/>
                <a:uFillTx/>
                <a:latin typeface="Times New Roman" charset="0"/>
                <a:ea typeface="PMingLiU" charset="0"/>
                <a:cs typeface="PMingLiU"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TW" sz="1200" b="0" i="0" u="none" strike="noStrike" kern="1200" cap="none" spc="0" normalizeH="0" baseline="0" noProof="0">
              <a:ln>
                <a:noFill/>
              </a:ln>
              <a:solidFill>
                <a:prstClr val="black"/>
              </a:solidFill>
              <a:effectLst/>
              <a:uLnTx/>
              <a:uFillTx/>
              <a:latin typeface="Times New Roman" charset="0"/>
              <a:ea typeface="PMingLiU" charset="0"/>
              <a:cs typeface="PMingLiU" charset="0"/>
            </a:endParaRPr>
          </a:p>
        </p:txBody>
      </p:sp>
    </p:spTree>
    <p:extLst>
      <p:ext uri="{BB962C8B-B14F-4D97-AF65-F5344CB8AC3E}">
        <p14:creationId xmlns:p14="http://schemas.microsoft.com/office/powerpoint/2010/main" val="250989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dirty="0">
              <a:latin typeface="Times New Roman" charset="0"/>
            </a:endParaRPr>
          </a:p>
        </p:txBody>
      </p:sp>
      <p:sp>
        <p:nvSpPr>
          <p:cNvPr id="634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6A34EA-B8FA-C948-AE7D-DD1579C40651}" type="slidenum">
              <a:rPr kumimoji="0" lang="zh-TW" altLang="en-US" sz="1200" b="0" i="0" u="none" strike="noStrike" kern="1200" cap="none" spc="0" normalizeH="0" baseline="0" noProof="0">
                <a:ln>
                  <a:noFill/>
                </a:ln>
                <a:solidFill>
                  <a:prstClr val="black"/>
                </a:solidFill>
                <a:effectLst/>
                <a:uLnTx/>
                <a:uFillTx/>
                <a:latin typeface="Times New Roman" charset="0"/>
                <a:ea typeface="PMingLiU" charset="0"/>
                <a:cs typeface="PMingLiU"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TW" sz="1200" b="0" i="0" u="none" strike="noStrike" kern="1200" cap="none" spc="0" normalizeH="0" baseline="0" noProof="0">
              <a:ln>
                <a:noFill/>
              </a:ln>
              <a:solidFill>
                <a:prstClr val="black"/>
              </a:solidFill>
              <a:effectLst/>
              <a:uLnTx/>
              <a:uFillTx/>
              <a:latin typeface="Times New Roman" charset="0"/>
              <a:ea typeface="PMingLiU" charset="0"/>
              <a:cs typeface="PMingLiU" charset="0"/>
            </a:endParaRPr>
          </a:p>
        </p:txBody>
      </p:sp>
    </p:spTree>
    <p:extLst>
      <p:ext uri="{BB962C8B-B14F-4D97-AF65-F5344CB8AC3E}">
        <p14:creationId xmlns:p14="http://schemas.microsoft.com/office/powerpoint/2010/main" val="291631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dirty="0">
              <a:latin typeface="Times New Roman"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6AEF58-E774-4041-90C7-A3DC85BE2980}" type="slidenum">
              <a:rPr kumimoji="0" lang="zh-TW" altLang="en-US" sz="1200" b="0" i="0" u="none" strike="noStrike" kern="1200" cap="none" spc="0" normalizeH="0" baseline="0" noProof="0">
                <a:ln>
                  <a:noFill/>
                </a:ln>
                <a:solidFill>
                  <a:prstClr val="black"/>
                </a:solidFill>
                <a:effectLst/>
                <a:uLnTx/>
                <a:uFillTx/>
                <a:latin typeface="Times New Roman" charset="0"/>
                <a:ea typeface="PMingLiU" charset="0"/>
                <a:cs typeface="PMingLiU"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TW" sz="1200" b="0" i="0" u="none" strike="noStrike" kern="1200" cap="none" spc="0" normalizeH="0" baseline="0" noProof="0">
              <a:ln>
                <a:noFill/>
              </a:ln>
              <a:solidFill>
                <a:prstClr val="black"/>
              </a:solidFill>
              <a:effectLst/>
              <a:uLnTx/>
              <a:uFillTx/>
              <a:latin typeface="Times New Roman" charset="0"/>
              <a:ea typeface="PMingLiU" charset="0"/>
              <a:cs typeface="PMingLiU" charset="0"/>
            </a:endParaRPr>
          </a:p>
        </p:txBody>
      </p:sp>
    </p:spTree>
    <p:extLst>
      <p:ext uri="{BB962C8B-B14F-4D97-AF65-F5344CB8AC3E}">
        <p14:creationId xmlns:p14="http://schemas.microsoft.com/office/powerpoint/2010/main" val="295657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F8CA9073-06DF-B34A-B44D-9D1897D35E36}" type="datetime1">
              <a:rPr lang="de-CH" smtClean="0"/>
              <a:t>11.08.25</a:t>
            </a:fld>
            <a:endParaRPr lang="fr-FR" dirty="0"/>
          </a:p>
        </p:txBody>
      </p:sp>
      <p:sp>
        <p:nvSpPr>
          <p:cNvPr id="8" name="Footer Placeholder 7"/>
          <p:cNvSpPr>
            <a:spLocks noGrp="1"/>
          </p:cNvSpPr>
          <p:nvPr>
            <p:ph type="ftr" sz="quarter" idx="11"/>
          </p:nvPr>
        </p:nvSpPr>
        <p:spPr/>
        <p:txBody>
          <a:bodyPr/>
          <a:lstStyle/>
          <a:p>
            <a:r>
              <a:rPr lang="fr-FR"/>
              <a:t>EFT-C module I, February 2021, WOLDARSKY</a:t>
            </a:r>
            <a:endParaRPr lang="fr-FR" dirty="0"/>
          </a:p>
        </p:txBody>
      </p:sp>
      <p:sp>
        <p:nvSpPr>
          <p:cNvPr id="9" name="Slide Number Placeholder 8"/>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3621321673"/>
      </p:ext>
    </p:extLst>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CA9073-06DF-B34A-B44D-9D1897D35E36}" type="datetime1">
              <a:rPr lang="de-CH" smtClean="0"/>
              <a:t>11.08.25</a:t>
            </a:fld>
            <a:endParaRPr lang="fr-FR" dirty="0"/>
          </a:p>
        </p:txBody>
      </p:sp>
      <p:sp>
        <p:nvSpPr>
          <p:cNvPr id="5" name="Footer Placeholder 4"/>
          <p:cNvSpPr>
            <a:spLocks noGrp="1"/>
          </p:cNvSpPr>
          <p:nvPr>
            <p:ph type="ftr" sz="quarter" idx="11"/>
          </p:nvPr>
        </p:nvSpPr>
        <p:spPr/>
        <p:txBody>
          <a:bodyPr/>
          <a:lstStyle/>
          <a:p>
            <a:r>
              <a:rPr lang="fr-FR"/>
              <a:t>EFT-C module I, February 2021, WOLDARSKY</a:t>
            </a:r>
            <a:endParaRPr lang="fr-FR" dirty="0"/>
          </a:p>
        </p:txBody>
      </p:sp>
      <p:sp>
        <p:nvSpPr>
          <p:cNvPr id="6" name="Slide Number Placeholder 5"/>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355623889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CA9073-06DF-B34A-B44D-9D1897D35E36}" type="datetime1">
              <a:rPr lang="de-CH" smtClean="0"/>
              <a:t>11.08.25</a:t>
            </a:fld>
            <a:endParaRPr lang="fr-FR" dirty="0"/>
          </a:p>
        </p:txBody>
      </p:sp>
      <p:sp>
        <p:nvSpPr>
          <p:cNvPr id="5" name="Footer Placeholder 4"/>
          <p:cNvSpPr>
            <a:spLocks noGrp="1"/>
          </p:cNvSpPr>
          <p:nvPr>
            <p:ph type="ftr" sz="quarter" idx="11"/>
          </p:nvPr>
        </p:nvSpPr>
        <p:spPr/>
        <p:txBody>
          <a:bodyPr/>
          <a:lstStyle/>
          <a:p>
            <a:r>
              <a:rPr lang="fr-FR"/>
              <a:t>EFT-C module I, February 2021, WOLDARSKY</a:t>
            </a:r>
            <a:endParaRPr lang="fr-FR" dirty="0"/>
          </a:p>
        </p:txBody>
      </p:sp>
      <p:sp>
        <p:nvSpPr>
          <p:cNvPr id="6" name="Slide Number Placeholder 5"/>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352220290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09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16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354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706110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47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52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048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83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8CA9073-06DF-B34A-B44D-9D1897D35E36}" type="datetime1">
              <a:rPr lang="de-CH" smtClean="0"/>
              <a:t>11.08.25</a:t>
            </a:fld>
            <a:endParaRPr lang="fr-FR" dirty="0"/>
          </a:p>
        </p:txBody>
      </p:sp>
      <p:sp>
        <p:nvSpPr>
          <p:cNvPr id="8" name="Footer Placeholder 7"/>
          <p:cNvSpPr>
            <a:spLocks noGrp="1"/>
          </p:cNvSpPr>
          <p:nvPr>
            <p:ph type="ftr" sz="quarter" idx="11"/>
          </p:nvPr>
        </p:nvSpPr>
        <p:spPr/>
        <p:txBody>
          <a:bodyPr/>
          <a:lstStyle/>
          <a:p>
            <a:r>
              <a:rPr lang="fr-FR"/>
              <a:t>EFT-C module I, February 2021, WOLDARSKY</a:t>
            </a:r>
            <a:endParaRPr lang="fr-FR" dirty="0"/>
          </a:p>
        </p:txBody>
      </p:sp>
      <p:sp>
        <p:nvSpPr>
          <p:cNvPr id="9" name="Slide Number Placeholder 8"/>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340168468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523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180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493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5229200"/>
            <a:ext cx="12192000" cy="779462"/>
          </a:xfrm>
        </p:spPr>
        <p:txBody>
          <a:bodyPr/>
          <a:lstStyle/>
          <a:p>
            <a:endParaRPr lang="en-US" dirty="0"/>
          </a:p>
        </p:txBody>
      </p:sp>
    </p:spTree>
    <p:extLst>
      <p:ext uri="{BB962C8B-B14F-4D97-AF65-F5344CB8AC3E}">
        <p14:creationId xmlns:p14="http://schemas.microsoft.com/office/powerpoint/2010/main" val="2411331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229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7526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F8CA9073-06DF-B34A-B44D-9D1897D35E36}" type="datetime1">
              <a:rPr lang="de-CH" smtClean="0"/>
              <a:t>11.08.25</a:t>
            </a:fld>
            <a:endParaRPr lang="fr-FR" dirty="0"/>
          </a:p>
        </p:txBody>
      </p:sp>
      <p:sp>
        <p:nvSpPr>
          <p:cNvPr id="8" name="Footer Placeholder 7"/>
          <p:cNvSpPr>
            <a:spLocks noGrp="1"/>
          </p:cNvSpPr>
          <p:nvPr>
            <p:ph type="ftr" sz="quarter" idx="11"/>
          </p:nvPr>
        </p:nvSpPr>
        <p:spPr/>
        <p:txBody>
          <a:bodyPr/>
          <a:lstStyle/>
          <a:p>
            <a:r>
              <a:rPr lang="fr-FR"/>
              <a:t>EFT-C module I, February 2021, WOLDARSKY</a:t>
            </a:r>
            <a:endParaRPr lang="fr-FR" dirty="0"/>
          </a:p>
        </p:txBody>
      </p:sp>
      <p:sp>
        <p:nvSpPr>
          <p:cNvPr id="9" name="Slide Number Placeholder 8"/>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2337876458"/>
      </p:ext>
    </p:extLst>
  </p:cSld>
  <p:clrMapOvr>
    <a:overrideClrMapping bg1="dk1" tx1="lt1" bg2="dk2" tx2="lt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F8CA9073-06DF-B34A-B44D-9D1897D35E36}" type="datetime1">
              <a:rPr lang="de-CH" smtClean="0"/>
              <a:t>11.08.25</a:t>
            </a:fld>
            <a:endParaRPr lang="fr-FR" dirty="0"/>
          </a:p>
        </p:txBody>
      </p:sp>
      <p:sp>
        <p:nvSpPr>
          <p:cNvPr id="9" name="Footer Placeholder 8"/>
          <p:cNvSpPr>
            <a:spLocks noGrp="1"/>
          </p:cNvSpPr>
          <p:nvPr>
            <p:ph type="ftr" sz="quarter" idx="11"/>
          </p:nvPr>
        </p:nvSpPr>
        <p:spPr/>
        <p:txBody>
          <a:bodyPr/>
          <a:lstStyle/>
          <a:p>
            <a:r>
              <a:rPr lang="fr-FR"/>
              <a:t>EFT-C module I, February 2021, WOLDARSKY</a:t>
            </a:r>
            <a:endParaRPr lang="fr-FR" dirty="0"/>
          </a:p>
        </p:txBody>
      </p:sp>
      <p:sp>
        <p:nvSpPr>
          <p:cNvPr id="10" name="Slide Number Placeholder 9"/>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119613189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F8CA9073-06DF-B34A-B44D-9D1897D35E36}" type="datetime1">
              <a:rPr lang="de-CH" smtClean="0"/>
              <a:t>11.08.25</a:t>
            </a:fld>
            <a:endParaRPr lang="fr-FR" dirty="0"/>
          </a:p>
        </p:txBody>
      </p:sp>
      <p:sp>
        <p:nvSpPr>
          <p:cNvPr id="8" name="Footer Placeholder 7"/>
          <p:cNvSpPr>
            <a:spLocks noGrp="1"/>
          </p:cNvSpPr>
          <p:nvPr>
            <p:ph type="ftr" sz="quarter" idx="11"/>
          </p:nvPr>
        </p:nvSpPr>
        <p:spPr/>
        <p:txBody>
          <a:bodyPr/>
          <a:lstStyle/>
          <a:p>
            <a:r>
              <a:rPr lang="fr-FR"/>
              <a:t>EFT-C module I, February 2021, WOLDARSKY</a:t>
            </a:r>
            <a:endParaRPr lang="fr-FR" dirty="0"/>
          </a:p>
        </p:txBody>
      </p:sp>
      <p:sp>
        <p:nvSpPr>
          <p:cNvPr id="9" name="Slide Number Placeholder 8"/>
          <p:cNvSpPr>
            <a:spLocks noGrp="1"/>
          </p:cNvSpPr>
          <p:nvPr>
            <p:ph type="sldNum" sz="quarter" idx="12"/>
          </p:nvPr>
        </p:nvSpPr>
        <p:spPr/>
        <p:txBody>
          <a:bodyPr/>
          <a:lstStyle/>
          <a:p>
            <a:fld id="{37835547-5C7D-47D7-9EED-E93C2B0BBA02}" type="slidenum">
              <a:rPr lang="fr-FR" smtClean="0"/>
              <a:t>‹#›</a:t>
            </a:fld>
            <a:endParaRPr lang="fr-FR" dirty="0"/>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60836612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8CA9073-06DF-B34A-B44D-9D1897D35E36}" type="datetime1">
              <a:rPr lang="de-CH" smtClean="0"/>
              <a:t>11.08.25</a:t>
            </a:fld>
            <a:endParaRPr lang="fr-FR" dirty="0"/>
          </a:p>
        </p:txBody>
      </p:sp>
      <p:sp>
        <p:nvSpPr>
          <p:cNvPr id="4" name="Footer Placeholder 3"/>
          <p:cNvSpPr>
            <a:spLocks noGrp="1"/>
          </p:cNvSpPr>
          <p:nvPr>
            <p:ph type="ftr" sz="quarter" idx="11"/>
          </p:nvPr>
        </p:nvSpPr>
        <p:spPr/>
        <p:txBody>
          <a:bodyPr/>
          <a:lstStyle/>
          <a:p>
            <a:r>
              <a:rPr lang="fr-FR"/>
              <a:t>EFT-C module I, February 2021, WOLDARSKY</a:t>
            </a:r>
            <a:endParaRPr lang="fr-FR" dirty="0"/>
          </a:p>
        </p:txBody>
      </p:sp>
      <p:sp>
        <p:nvSpPr>
          <p:cNvPr id="5" name="Slide Number Placeholder 4"/>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385165298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A9073-06DF-B34A-B44D-9D1897D35E36}" type="datetime1">
              <a:rPr lang="de-CH" smtClean="0"/>
              <a:t>11.08.25</a:t>
            </a:fld>
            <a:endParaRPr lang="fr-FR" dirty="0"/>
          </a:p>
        </p:txBody>
      </p:sp>
      <p:sp>
        <p:nvSpPr>
          <p:cNvPr id="3" name="Footer Placeholder 2"/>
          <p:cNvSpPr>
            <a:spLocks noGrp="1"/>
          </p:cNvSpPr>
          <p:nvPr>
            <p:ph type="ftr" sz="quarter" idx="11"/>
          </p:nvPr>
        </p:nvSpPr>
        <p:spPr/>
        <p:txBody>
          <a:bodyPr/>
          <a:lstStyle/>
          <a:p>
            <a:r>
              <a:rPr lang="fr-FR"/>
              <a:t>EFT-C module I, February 2021, WOLDARSKY</a:t>
            </a:r>
            <a:endParaRPr lang="fr-FR" dirty="0"/>
          </a:p>
        </p:txBody>
      </p:sp>
      <p:sp>
        <p:nvSpPr>
          <p:cNvPr id="4" name="Slide Number Placeholder 3"/>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269628207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CA9073-06DF-B34A-B44D-9D1897D35E36}" type="datetime1">
              <a:rPr lang="de-CH" smtClean="0"/>
              <a:t>11.08.25</a:t>
            </a:fld>
            <a:endParaRPr lang="fr-FR"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r>
              <a:rPr lang="fr-FR"/>
              <a:t>EFT-C module I, February 2021, WOLDARSKY</a:t>
            </a:r>
            <a:endParaRPr lang="fr-FR" dirty="0"/>
          </a:p>
        </p:txBody>
      </p:sp>
      <p:sp>
        <p:nvSpPr>
          <p:cNvPr id="7" name="Slide Number Placeholder 6"/>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385830247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F8CA9073-06DF-B34A-B44D-9D1897D35E36}" type="datetime1">
              <a:rPr lang="de-CH" smtClean="0"/>
              <a:t>11.08.25</a:t>
            </a:fld>
            <a:endParaRPr lang="fr-FR"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r>
              <a:rPr lang="fr-FR"/>
              <a:t>EFT-C module I, February 2021, WOLDARSKY</a:t>
            </a:r>
            <a:endParaRPr lang="fr-FR" dirty="0"/>
          </a:p>
        </p:txBody>
      </p:sp>
      <p:sp>
        <p:nvSpPr>
          <p:cNvPr id="7" name="Slide Number Placeholder 6"/>
          <p:cNvSpPr>
            <a:spLocks noGrp="1"/>
          </p:cNvSpPr>
          <p:nvPr>
            <p:ph type="sldNum" sz="quarter" idx="12"/>
          </p:nvPr>
        </p:nvSpPr>
        <p:spPr/>
        <p:txBody>
          <a:bodyPr/>
          <a:lstStyle/>
          <a:p>
            <a:fld id="{37835547-5C7D-47D7-9EED-E93C2B0BBA02}" type="slidenum">
              <a:rPr lang="fr-FR" smtClean="0"/>
              <a:t>‹#›</a:t>
            </a:fld>
            <a:endParaRPr lang="fr-FR" dirty="0"/>
          </a:p>
        </p:txBody>
      </p:sp>
    </p:spTree>
    <p:extLst>
      <p:ext uri="{BB962C8B-B14F-4D97-AF65-F5344CB8AC3E}">
        <p14:creationId xmlns:p14="http://schemas.microsoft.com/office/powerpoint/2010/main" val="10275709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8CA9073-06DF-B34A-B44D-9D1897D35E36}" type="datetime1">
              <a:rPr lang="de-CH" smtClean="0"/>
              <a:t>11.08.25</a:t>
            </a:fld>
            <a:endParaRPr lang="fr-FR"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fr-FR"/>
              <a:t>EFT-C module I, February 2021, WOLDARSKY</a:t>
            </a:r>
            <a:endParaRPr lang="fr-FR"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7835547-5C7D-47D7-9EED-E93C2B0BBA02}" type="slidenum">
              <a:rPr lang="fr-FR" smtClean="0"/>
              <a:t>‹#›</a:t>
            </a:fld>
            <a:endParaRPr lang="fr-FR" dirty="0"/>
          </a:p>
        </p:txBody>
      </p:sp>
    </p:spTree>
    <p:extLst>
      <p:ext uri="{BB962C8B-B14F-4D97-AF65-F5344CB8AC3E}">
        <p14:creationId xmlns:p14="http://schemas.microsoft.com/office/powerpoint/2010/main" val="31360822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72" r:id="rId12"/>
  </p:sldLayoutIdLst>
  <p:hf hd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000">
              <a:schemeClr val="bg1">
                <a:tint val="80000"/>
                <a:satMod val="250000"/>
              </a:schemeClr>
            </a:gs>
            <a:gs pos="77000">
              <a:schemeClr val="bg1">
                <a:tint val="90000"/>
                <a:shade val="90000"/>
                <a:satMod val="200000"/>
                <a:alpha val="54000"/>
              </a:schemeClr>
            </a:gs>
            <a:gs pos="100000">
              <a:schemeClr val="bg1">
                <a:tint val="90000"/>
                <a:shade val="70000"/>
                <a:satMod val="250000"/>
                <a:lumMod val="77000"/>
              </a:schemeClr>
            </a:gs>
          </a:gsLst>
          <a:lin ang="16200000" scaled="1"/>
          <a:tileRect/>
        </a:gradFill>
        <a:effectLst/>
      </p:bgPr>
    </p:bg>
    <p:spTree>
      <p:nvGrpSpPr>
        <p:cNvPr id="1" name=""/>
        <p:cNvGrpSpPr/>
        <p:nvPr/>
      </p:nvGrpSpPr>
      <p:grpSpPr>
        <a:xfrm>
          <a:off x="0" y="0"/>
          <a:ext cx="0" cy="0"/>
          <a:chOff x="0" y="0"/>
          <a:chExt cx="0" cy="0"/>
        </a:xfrm>
      </p:grpSpPr>
      <p:pic>
        <p:nvPicPr>
          <p:cNvPr id="14" name="Picture 13" descr="iseftlogo.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58389" y="6174495"/>
            <a:ext cx="2120279" cy="581442"/>
          </a:xfrm>
          <a:prstGeom prst="rect">
            <a:avLst/>
          </a:prstGeom>
        </p:spPr>
      </p:pic>
      <p:sp>
        <p:nvSpPr>
          <p:cNvPr id="15" name="Footer Placeholder 14"/>
          <p:cNvSpPr>
            <a:spLocks noGrp="1"/>
          </p:cNvSpPr>
          <p:nvPr>
            <p:ph type="ftr" sz="quarter" idx="3"/>
          </p:nvPr>
        </p:nvSpPr>
        <p:spPr>
          <a:xfrm>
            <a:off x="36896" y="6043592"/>
            <a:ext cx="12155105" cy="7794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iseftlogo.png">
            <a:extLst>
              <a:ext uri="{FF2B5EF4-FFF2-40B4-BE49-F238E27FC236}">
                <a16:creationId xmlns:a16="http://schemas.microsoft.com/office/drawing/2014/main" id="{AD7E210E-A5BB-D146-A09C-7A31E1ED9E6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631389" y="6142602"/>
            <a:ext cx="2247279" cy="581442"/>
          </a:xfrm>
          <a:prstGeom prst="rect">
            <a:avLst/>
          </a:prstGeom>
        </p:spPr>
      </p:pic>
      <p:sp>
        <p:nvSpPr>
          <p:cNvPr id="2" name="TextBox 1">
            <a:extLst>
              <a:ext uri="{FF2B5EF4-FFF2-40B4-BE49-F238E27FC236}">
                <a16:creationId xmlns:a16="http://schemas.microsoft.com/office/drawing/2014/main" id="{1C42C7F2-36B9-D34C-9F0E-0C7AC1E8C5FA}"/>
              </a:ext>
            </a:extLst>
          </p:cNvPr>
          <p:cNvSpPr txBox="1"/>
          <p:nvPr userDrawn="1"/>
        </p:nvSpPr>
        <p:spPr>
          <a:xfrm>
            <a:off x="9936427" y="6280550"/>
            <a:ext cx="1617133" cy="369332"/>
          </a:xfrm>
          <a:prstGeom prst="rect">
            <a:avLst/>
          </a:prstGeom>
          <a:noFill/>
        </p:spPr>
        <p:txBody>
          <a:bodyPr wrap="square" rtlCol="0">
            <a:spAutoFit/>
          </a:bodyPr>
          <a:lstStyle/>
          <a:p>
            <a:r>
              <a:rPr lang="en-US" sz="1800" b="0" dirty="0">
                <a:solidFill>
                  <a:schemeClr val="accent1"/>
                </a:solidFill>
                <a:latin typeface="+mn-lt"/>
                <a:cs typeface="Arial" panose="020B0604020202020204" pitchFamily="34" charset="0"/>
              </a:rPr>
              <a:t>ISEFT.ORG</a:t>
            </a:r>
          </a:p>
        </p:txBody>
      </p:sp>
    </p:spTree>
    <p:extLst>
      <p:ext uri="{BB962C8B-B14F-4D97-AF65-F5344CB8AC3E}">
        <p14:creationId xmlns:p14="http://schemas.microsoft.com/office/powerpoint/2010/main" val="229645649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3" r:id="rId11"/>
    <p:sldLayoutId id="2147483724" r:id="rId12"/>
    <p:sldLayoutId id="2147483725"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goodfreephotos.com/food/person-drinking-beverage.jpg.php"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en.wiktionary.org/wiki/tip_of_the_icebe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www.youtube.com/watch?v=nGDXN4H98uc"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pexels.com/photo/adult-archery-beautiful-beauty-413879/" TargetMode="External"/><Relationship Id="rId5" Type="http://schemas.openxmlformats.org/officeDocument/2006/relationships/image" Target="../media/image10.jpeg"/><Relationship Id="rId4" Type="http://schemas.openxmlformats.org/officeDocument/2006/relationships/hyperlink" Target="https://www.pexels.com/photo/man-sneaking-behind-white-louvered-wall-1527255/"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DC3616EB-D8CF-4C46-AA75-D8445EC35240}"/>
              </a:ext>
            </a:extLst>
          </p:cNvPr>
          <p:cNvSpPr>
            <a:spLocks noGrp="1"/>
          </p:cNvSpPr>
          <p:nvPr>
            <p:ph type="ctrTitle"/>
          </p:nvPr>
        </p:nvSpPr>
        <p:spPr>
          <a:xfrm>
            <a:off x="1600200" y="2567226"/>
            <a:ext cx="8991600" cy="1723549"/>
          </a:xfrm>
        </p:spPr>
        <p:txBody>
          <a:bodyPr>
            <a:normAutofit/>
          </a:bodyPr>
          <a:lstStyle/>
          <a:p>
            <a:r>
              <a:rPr lang="en-US" sz="4000" dirty="0"/>
              <a:t>Working With Emotion in EFT-C</a:t>
            </a:r>
          </a:p>
        </p:txBody>
      </p:sp>
      <p:sp>
        <p:nvSpPr>
          <p:cNvPr id="3" name="Subtitle 2">
            <a:extLst>
              <a:ext uri="{FF2B5EF4-FFF2-40B4-BE49-F238E27FC236}">
                <a16:creationId xmlns:a16="http://schemas.microsoft.com/office/drawing/2014/main" id="{47B473FC-CA4C-2548-8EEA-3143D0B5E038}"/>
              </a:ext>
            </a:extLst>
          </p:cNvPr>
          <p:cNvSpPr>
            <a:spLocks noGrp="1"/>
          </p:cNvSpPr>
          <p:nvPr>
            <p:ph type="subTitle" idx="1"/>
          </p:nvPr>
        </p:nvSpPr>
        <p:spPr>
          <a:xfrm>
            <a:off x="6595845" y="4730289"/>
            <a:ext cx="4644083" cy="1485576"/>
          </a:xfrm>
        </p:spPr>
        <p:txBody>
          <a:bodyPr>
            <a:normAutofit/>
          </a:bodyPr>
          <a:lstStyle/>
          <a:p>
            <a:pPr algn="r">
              <a:lnSpc>
                <a:spcPct val="90000"/>
              </a:lnSpc>
            </a:pPr>
            <a:r>
              <a:rPr lang="en-US" sz="2200" dirty="0">
                <a:solidFill>
                  <a:srgbClr val="FFFFFF"/>
                </a:solidFill>
              </a:rPr>
              <a:t>Rhonda Goldman, PhD </a:t>
            </a:r>
          </a:p>
          <a:p>
            <a:pPr algn="r">
              <a:lnSpc>
                <a:spcPct val="90000"/>
              </a:lnSpc>
            </a:pPr>
            <a:r>
              <a:rPr lang="en-US" dirty="0">
                <a:solidFill>
                  <a:srgbClr val="FFFFFF"/>
                </a:solidFill>
              </a:rPr>
              <a:t>The Chicago School </a:t>
            </a:r>
          </a:p>
          <a:p>
            <a:pPr algn="r">
              <a:lnSpc>
                <a:spcPct val="90000"/>
              </a:lnSpc>
            </a:pPr>
            <a:r>
              <a:rPr lang="en-US" dirty="0">
                <a:solidFill>
                  <a:schemeClr val="bg1"/>
                </a:solidFill>
              </a:rPr>
              <a:t>August 16 – 19, 2025</a:t>
            </a:r>
            <a:br>
              <a:rPr lang="en-US" dirty="0">
                <a:solidFill>
                  <a:schemeClr val="bg1"/>
                </a:solidFill>
              </a:rPr>
            </a:br>
            <a:r>
              <a:rPr lang="en-US" dirty="0">
                <a:solidFill>
                  <a:schemeClr val="bg1"/>
                </a:solidFill>
              </a:rPr>
              <a:t>Copenhagen, Denmark</a:t>
            </a:r>
          </a:p>
        </p:txBody>
      </p:sp>
      <p:pic>
        <p:nvPicPr>
          <p:cNvPr id="5" name="Picture 4">
            <a:extLst>
              <a:ext uri="{FF2B5EF4-FFF2-40B4-BE49-F238E27FC236}">
                <a16:creationId xmlns:a16="http://schemas.microsoft.com/office/drawing/2014/main" id="{A4884D4A-A5AE-A84A-A391-FB89E53D8DC9}"/>
              </a:ext>
            </a:extLst>
          </p:cNvPr>
          <p:cNvPicPr>
            <a:picLocks noChangeAspect="1"/>
          </p:cNvPicPr>
          <p:nvPr/>
        </p:nvPicPr>
        <p:blipFill>
          <a:blip r:embed="rId3"/>
          <a:stretch>
            <a:fillRect/>
          </a:stretch>
        </p:blipFill>
        <p:spPr>
          <a:xfrm>
            <a:off x="376518" y="4624062"/>
            <a:ext cx="3060402" cy="1188575"/>
          </a:xfrm>
          <a:prstGeom prst="rect">
            <a:avLst/>
          </a:prstGeom>
        </p:spPr>
      </p:pic>
    </p:spTree>
    <p:extLst>
      <p:ext uri="{BB962C8B-B14F-4D97-AF65-F5344CB8AC3E}">
        <p14:creationId xmlns:p14="http://schemas.microsoft.com/office/powerpoint/2010/main" val="29674975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31136" y="964692"/>
            <a:ext cx="7729728" cy="1188720"/>
          </a:xfrm>
        </p:spPr>
        <p:txBody>
          <a:bodyPr>
            <a:normAutofit/>
          </a:bodyPr>
          <a:lstStyle/>
          <a:p>
            <a:r>
              <a:rPr lang="en-US" altLang="zh-TW">
                <a:ea typeface="PMingLiU" charset="0"/>
                <a:cs typeface="PMingLiU" charset="0"/>
              </a:rPr>
              <a:t>Five stages of </a:t>
            </a:r>
            <a:r>
              <a:rPr lang="en-US" altLang="zh-TW" err="1">
                <a:ea typeface="PMingLiU" charset="0"/>
                <a:cs typeface="PMingLiU" charset="0"/>
              </a:rPr>
              <a:t>eft</a:t>
            </a:r>
            <a:r>
              <a:rPr lang="en-US" altLang="zh-TW">
                <a:ea typeface="PMingLiU" charset="0"/>
                <a:cs typeface="PMingLiU" charset="0"/>
              </a:rPr>
              <a:t>-C</a:t>
            </a:r>
            <a:endParaRPr lang="en-US"/>
          </a:p>
        </p:txBody>
      </p:sp>
      <p:sp>
        <p:nvSpPr>
          <p:cNvPr id="5" name="Footer Placeholder 4"/>
          <p:cNvSpPr>
            <a:spLocks noGrp="1"/>
          </p:cNvSpPr>
          <p:nvPr>
            <p:ph type="ftr" sz="quarter" idx="11"/>
          </p:nvPr>
        </p:nvSpPr>
        <p:spPr>
          <a:xfrm>
            <a:off x="1600200" y="6236208"/>
            <a:ext cx="5901189" cy="320040"/>
          </a:xfrm>
        </p:spPr>
        <p:txBody>
          <a:bodyPr>
            <a:normAutofit/>
          </a:bodyPr>
          <a:lstStyle/>
          <a:p>
            <a:pPr marL="0" marR="0" lvl="0" indent="0" defTabSz="914400" rtl="0" eaLnBrk="1" fontAlgn="auto" latinLnBrk="0" hangingPunct="1">
              <a:spcBef>
                <a:spcPts val="0"/>
              </a:spcBef>
              <a:spcAft>
                <a:spcPts val="0"/>
              </a:spcAft>
              <a:buClrTx/>
              <a:buSzTx/>
              <a:buFontTx/>
              <a:buNone/>
              <a:tabLst/>
              <a:defRPr/>
            </a:pPr>
            <a:endParaRPr kumimoji="0" lang="en-US" b="0" i="0" u="none" strike="noStrike" kern="1200" cap="none" spc="0" normalizeH="0" baseline="0" noProof="0">
              <a:ln>
                <a:noFill/>
              </a:ln>
              <a:effectLst/>
              <a:uLnTx/>
              <a:uFillTx/>
              <a:latin typeface="Century Schoolbook"/>
              <a:ea typeface="+mn-ea"/>
              <a:cs typeface="+mn-cs"/>
            </a:endParaRPr>
          </a:p>
        </p:txBody>
      </p:sp>
      <p:sp>
        <p:nvSpPr>
          <p:cNvPr id="6" name="Slide Number Placeholder 5"/>
          <p:cNvSpPr>
            <a:spLocks noGrp="1"/>
          </p:cNvSpPr>
          <p:nvPr>
            <p:ph type="sldNum" sz="quarter" idx="12"/>
          </p:nvPr>
        </p:nvSpPr>
        <p:spPr>
          <a:xfrm>
            <a:off x="10758922" y="6217920"/>
            <a:ext cx="365760" cy="365760"/>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fld id="{65C24AD8-A7AC-CD41-8962-1BCFFE201B1B}" type="slidenum">
              <a:rPr kumimoji="0" lang="en-US" b="0" i="0" u="none" strike="noStrike" kern="1200" cap="none" spc="0" normalizeH="0" baseline="0" noProof="0" smtClean="0">
                <a:ln>
                  <a:noFill/>
                </a:ln>
                <a:effectLst/>
                <a:uLnTx/>
                <a:uFillTx/>
                <a:latin typeface="Century Schoolbook"/>
                <a:ea typeface="+mn-ea"/>
                <a:cs typeface="+mn-cs"/>
              </a:rPr>
              <a:pPr marL="0" marR="0" lvl="0" indent="0" defTabSz="914400" rtl="0" eaLnBrk="1" fontAlgn="auto" latinLnBrk="0" hangingPunct="1">
                <a:lnSpc>
                  <a:spcPct val="90000"/>
                </a:lnSpc>
                <a:spcBef>
                  <a:spcPts val="0"/>
                </a:spcBef>
                <a:spcAft>
                  <a:spcPts val="600"/>
                </a:spcAft>
                <a:buClrTx/>
                <a:buSzTx/>
                <a:buFontTx/>
                <a:buNone/>
                <a:tabLst/>
                <a:defRPr/>
              </a:pPr>
              <a:t>10</a:t>
            </a:fld>
            <a:endParaRPr kumimoji="0" lang="en-US" b="0" i="0" u="none" strike="noStrike" kern="1200" cap="none" spc="0" normalizeH="0" baseline="0" noProof="0">
              <a:ln>
                <a:noFill/>
              </a:ln>
              <a:effectLst/>
              <a:uLnTx/>
              <a:uFillTx/>
              <a:latin typeface="Century Schoolbook"/>
              <a:ea typeface="+mn-ea"/>
              <a:cs typeface="+mn-cs"/>
            </a:endParaRPr>
          </a:p>
        </p:txBody>
      </p:sp>
      <p:graphicFrame>
        <p:nvGraphicFramePr>
          <p:cNvPr id="8" name="Content Placeholder 3">
            <a:extLst>
              <a:ext uri="{FF2B5EF4-FFF2-40B4-BE49-F238E27FC236}">
                <a16:creationId xmlns:a16="http://schemas.microsoft.com/office/drawing/2014/main" id="{59B57F41-EBBB-4C31-96E8-B5B22B15618B}"/>
              </a:ext>
            </a:extLst>
          </p:cNvPr>
          <p:cNvGraphicFramePr>
            <a:graphicFrameLocks noGrp="1"/>
          </p:cNvGraphicFramePr>
          <p:nvPr>
            <p:ph idx="1"/>
            <p:extLst>
              <p:ext uri="{D42A27DB-BD31-4B8C-83A1-F6EECF244321}">
                <p14:modId xmlns:p14="http://schemas.microsoft.com/office/powerpoint/2010/main" val="1812112715"/>
              </p:ext>
            </p:extLst>
          </p:nvPr>
        </p:nvGraphicFramePr>
        <p:xfrm>
          <a:off x="946984" y="2638425"/>
          <a:ext cx="10298034" cy="3101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68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600">
                <a:solidFill>
                  <a:srgbClr val="FFFFFF"/>
                </a:solidFill>
              </a:rPr>
              <a:t>Stage 1: Validation and alliance formation</a:t>
            </a:r>
          </a:p>
        </p:txBody>
      </p:sp>
      <p:sp>
        <p:nvSpPr>
          <p:cNvPr id="58369" name="Text Box 2"/>
          <p:cNvSpPr txBox="1">
            <a:spLocks noChangeArrowheads="1"/>
          </p:cNvSpPr>
          <p:nvPr/>
        </p:nvSpPr>
        <p:spPr bwMode="auto">
          <a:xfrm>
            <a:off x="5591695" y="1402080"/>
            <a:ext cx="5698606" cy="405384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R="0" lvl="0" defTabSz="914400" fontAlgn="auto">
              <a:spcBef>
                <a:spcPts val="1000"/>
              </a:spcBef>
              <a:spcAft>
                <a:spcPts val="0"/>
              </a:spcAft>
              <a:buClr>
                <a:schemeClr val="accent2"/>
              </a:buClr>
              <a:buSzTx/>
              <a:tabLst/>
              <a:defRPr/>
            </a:pPr>
            <a:endPar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endParaRP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1. </a:t>
            </a:r>
            <a:r>
              <a:rPr kumimoji="0" lang="en-US" b="0" i="1" u="none" strike="noStrike" cap="none" spc="0" normalizeH="0" baseline="0" noProof="0" dirty="0">
                <a:ln>
                  <a:noFill/>
                </a:ln>
                <a:solidFill>
                  <a:schemeClr val="tx1">
                    <a:lumMod val="85000"/>
                    <a:lumOff val="15000"/>
                  </a:schemeClr>
                </a:solidFill>
                <a:effectLst/>
                <a:uLnTx/>
                <a:uFillTx/>
                <a:latin typeface="+mn-lt"/>
                <a:ea typeface="+mn-ea"/>
                <a:cs typeface="+mn-cs"/>
              </a:rPr>
              <a:t>Empathize </a:t>
            </a: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with and validate each partner’s pain</a:t>
            </a:r>
          </a:p>
          <a:p>
            <a:pPr marR="0" lvl="0" defTabSz="914400" fontAlgn="auto">
              <a:spcBef>
                <a:spcPts val="1000"/>
              </a:spcBef>
              <a:spcAft>
                <a:spcPts val="0"/>
              </a:spcAft>
              <a:buClr>
                <a:schemeClr val="accent2"/>
              </a:buClr>
              <a:buSzTx/>
              <a:tabLst/>
              <a:defRPr/>
            </a:pPr>
            <a:endPar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endParaRP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2. </a:t>
            </a:r>
            <a:r>
              <a:rPr kumimoji="0" lang="en-US" b="0" i="1" u="none" strike="noStrike" cap="none" spc="0" normalizeH="0" baseline="0" noProof="0" dirty="0">
                <a:ln>
                  <a:noFill/>
                </a:ln>
                <a:solidFill>
                  <a:schemeClr val="tx1">
                    <a:lumMod val="85000"/>
                    <a:lumOff val="15000"/>
                  </a:schemeClr>
                </a:solidFill>
                <a:effectLst/>
                <a:uLnTx/>
                <a:uFillTx/>
                <a:latin typeface="+mn-lt"/>
                <a:ea typeface="+mn-ea"/>
                <a:cs typeface="+mn-cs"/>
              </a:rPr>
              <a:t>Delineate </a:t>
            </a: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conflict issues.  Assess how these issues reflect core problems in the areas of connectedness and identity.</a:t>
            </a: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endPar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endParaRP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endPar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Footer Placeholder 4"/>
          <p:cNvSpPr>
            <a:spLocks noGrp="1"/>
          </p:cNvSpPr>
          <p:nvPr>
            <p:ph type="ftr" sz="quarter" idx="11"/>
          </p:nvPr>
        </p:nvSpPr>
        <p:spPr>
          <a:xfrm>
            <a:off x="5591694" y="6236208"/>
            <a:ext cx="4853331" cy="320040"/>
          </a:xfrm>
        </p:spPr>
        <p:txBody>
          <a:bodyPr vert="horz" lIns="91440" tIns="45720" rIns="91440" bIns="45720" rtlCol="0" anchor="ctr">
            <a:normAutofit/>
          </a:bodyPr>
          <a:lstStyle/>
          <a:p>
            <a:pPr marR="0" lvl="0" indent="0" fontAlgn="auto">
              <a:spcBef>
                <a:spcPts val="0"/>
              </a:spcBef>
              <a:spcAft>
                <a:spcPts val="0"/>
              </a:spcAft>
              <a:buClrTx/>
              <a:buSzTx/>
              <a:buFontTx/>
              <a:buNone/>
              <a:tabLst/>
              <a:defRPr/>
            </a:pPr>
            <a:endParaRPr kumimoji="0" lang="en-US" b="0" i="0" u="none" strike="noStrike" cap="none" spc="0" normalizeH="0" baseline="0" noProof="0">
              <a:ln>
                <a:noFill/>
              </a:ln>
              <a:solidFill>
                <a:schemeClr val="tx2">
                  <a:alpha val="70000"/>
                </a:schemeClr>
              </a:solidFill>
              <a:effectLst/>
              <a:uLnTx/>
              <a:uFillTx/>
            </a:endParaRPr>
          </a:p>
        </p:txBody>
      </p:sp>
      <p:sp>
        <p:nvSpPr>
          <p:cNvPr id="6" name="Slide Number Placeholder 5"/>
          <p:cNvSpPr>
            <a:spLocks noGrp="1"/>
          </p:cNvSpPr>
          <p:nvPr>
            <p:ph type="sldNum" sz="quarter" idx="12"/>
          </p:nvPr>
        </p:nvSpPr>
        <p:spPr>
          <a:xfrm>
            <a:off x="10758922" y="6217920"/>
            <a:ext cx="365760" cy="365760"/>
          </a:xfrm>
        </p:spPr>
        <p:txBody>
          <a:bodyPr vert="horz" lIns="18288" tIns="45720" rIns="18288" bIns="45720" rtlCol="0" anchor="ctr">
            <a:normAutofit/>
          </a:bodyPr>
          <a:lstStyle/>
          <a:p>
            <a:pPr marR="0" lvl="0" indent="0" fontAlgn="auto">
              <a:lnSpc>
                <a:spcPct val="90000"/>
              </a:lnSpc>
              <a:spcBef>
                <a:spcPts val="0"/>
              </a:spcBef>
              <a:spcAft>
                <a:spcPts val="600"/>
              </a:spcAft>
              <a:buClrTx/>
              <a:buSzTx/>
              <a:buFontTx/>
              <a:buNone/>
              <a:tabLst/>
              <a:defRPr/>
            </a:pPr>
            <a:fld id="{65C24AD8-A7AC-CD41-8962-1BCFFE201B1B}" type="slidenum">
              <a:rPr kumimoji="0" lang="en-US" b="0" i="0" u="none" strike="noStrike" cap="none" normalizeH="0" noProof="0" smtClean="0">
                <a:ln>
                  <a:noFill/>
                </a:ln>
                <a:effectLst/>
                <a:uLnTx/>
                <a:uFillTx/>
              </a:rPr>
              <a:pPr marR="0" lvl="0" indent="0" fontAlgn="auto">
                <a:lnSpc>
                  <a:spcPct val="90000"/>
                </a:lnSpc>
                <a:spcBef>
                  <a:spcPts val="0"/>
                </a:spcBef>
                <a:spcAft>
                  <a:spcPts val="600"/>
                </a:spcAft>
                <a:buClrTx/>
                <a:buSzTx/>
                <a:buFontTx/>
                <a:buNone/>
                <a:tabLst/>
                <a:defRPr/>
              </a:pPr>
              <a:t>11</a:t>
            </a:fld>
            <a:endParaRPr kumimoji="0" lang="en-US" b="0" i="0" u="none" strike="noStrike" cap="none" normalizeH="0" noProof="0">
              <a:ln>
                <a:noFill/>
              </a:ln>
              <a:effectLst/>
              <a:uLnTx/>
              <a:uFillTx/>
            </a:endParaRPr>
          </a:p>
        </p:txBody>
      </p:sp>
    </p:spTree>
    <p:extLst>
      <p:ext uri="{BB962C8B-B14F-4D97-AF65-F5344CB8AC3E}">
        <p14:creationId xmlns:p14="http://schemas.microsoft.com/office/powerpoint/2010/main" val="785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31136" y="964692"/>
            <a:ext cx="7729728" cy="1188720"/>
          </a:xfrm>
        </p:spPr>
        <p:txBody>
          <a:bodyPr vert="horz" lIns="182880" tIns="182880" rIns="182880" bIns="182880" rtlCol="0" anchor="ctr">
            <a:normAutofit/>
          </a:bodyPr>
          <a:lstStyle/>
          <a:p>
            <a:r>
              <a:rPr lang="en-US"/>
              <a:t>Stage 2: Negative cycle de-escalation</a:t>
            </a:r>
          </a:p>
        </p:txBody>
      </p:sp>
      <p:sp>
        <p:nvSpPr>
          <p:cNvPr id="5" name="Footer Placeholder 4"/>
          <p:cNvSpPr>
            <a:spLocks noGrp="1"/>
          </p:cNvSpPr>
          <p:nvPr>
            <p:ph type="ftr" sz="quarter" idx="11"/>
          </p:nvPr>
        </p:nvSpPr>
        <p:spPr>
          <a:xfrm>
            <a:off x="1600200" y="6236208"/>
            <a:ext cx="5901189" cy="320040"/>
          </a:xfrm>
        </p:spPr>
        <p:txBody>
          <a:bodyPr vert="horz" lIns="91440" tIns="45720" rIns="91440" bIns="45720" rtlCol="0" anchor="ctr">
            <a:normAutofit/>
          </a:bodyPr>
          <a:lstStyle/>
          <a:p>
            <a:pPr marR="0" lvl="0" indent="0" fontAlgn="auto">
              <a:spcBef>
                <a:spcPts val="0"/>
              </a:spcBef>
              <a:spcAft>
                <a:spcPts val="0"/>
              </a:spcAft>
              <a:buClrTx/>
              <a:buSzTx/>
              <a:buFontTx/>
              <a:buNone/>
              <a:tabLst/>
              <a:defRPr/>
            </a:pPr>
            <a:endParaRPr kumimoji="0" lang="en-US" b="0" i="0" u="none" strike="noStrike" cap="none" spc="0" normalizeH="0" baseline="0" noProof="0">
              <a:ln>
                <a:noFill/>
              </a:ln>
              <a:effectLst/>
              <a:uLnTx/>
              <a:uFillTx/>
            </a:endParaRPr>
          </a:p>
        </p:txBody>
      </p:sp>
      <p:sp>
        <p:nvSpPr>
          <p:cNvPr id="6" name="Slide Number Placeholder 5"/>
          <p:cNvSpPr>
            <a:spLocks noGrp="1"/>
          </p:cNvSpPr>
          <p:nvPr>
            <p:ph type="sldNum" sz="quarter" idx="12"/>
          </p:nvPr>
        </p:nvSpPr>
        <p:spPr>
          <a:xfrm>
            <a:off x="10758922" y="6217920"/>
            <a:ext cx="365760" cy="365760"/>
          </a:xfrm>
        </p:spPr>
        <p:txBody>
          <a:bodyPr vert="horz" lIns="18288" tIns="45720" rIns="18288" bIns="45720" rtlCol="0" anchor="ctr">
            <a:normAutofit/>
          </a:bodyPr>
          <a:lstStyle/>
          <a:p>
            <a:pPr marR="0" lvl="0" indent="0" fontAlgn="auto">
              <a:lnSpc>
                <a:spcPct val="90000"/>
              </a:lnSpc>
              <a:spcBef>
                <a:spcPts val="0"/>
              </a:spcBef>
              <a:spcAft>
                <a:spcPts val="600"/>
              </a:spcAft>
              <a:buClrTx/>
              <a:buSzTx/>
              <a:buFontTx/>
              <a:buNone/>
              <a:tabLst/>
              <a:defRPr/>
            </a:pPr>
            <a:fld id="{65C24AD8-A7AC-CD41-8962-1BCFFE201B1B}" type="slidenum">
              <a:rPr kumimoji="0" lang="en-US" b="0" i="0" u="none" strike="noStrike" cap="none" normalizeH="0" noProof="0" smtClean="0">
                <a:ln>
                  <a:noFill/>
                </a:ln>
                <a:effectLst/>
                <a:uLnTx/>
                <a:uFillTx/>
              </a:rPr>
              <a:pPr marR="0" lvl="0" indent="0" fontAlgn="auto">
                <a:lnSpc>
                  <a:spcPct val="90000"/>
                </a:lnSpc>
                <a:spcBef>
                  <a:spcPts val="0"/>
                </a:spcBef>
                <a:spcAft>
                  <a:spcPts val="600"/>
                </a:spcAft>
                <a:buClrTx/>
                <a:buSzTx/>
                <a:buFontTx/>
                <a:buNone/>
                <a:tabLst/>
                <a:defRPr/>
              </a:pPr>
              <a:t>12</a:t>
            </a:fld>
            <a:endParaRPr kumimoji="0" lang="en-US" b="0" i="0" u="none" strike="noStrike" cap="none" normalizeH="0" noProof="0">
              <a:ln>
                <a:noFill/>
              </a:ln>
              <a:effectLst/>
              <a:uLnTx/>
              <a:uFillTx/>
            </a:endParaRPr>
          </a:p>
        </p:txBody>
      </p:sp>
      <p:graphicFrame>
        <p:nvGraphicFramePr>
          <p:cNvPr id="60423" name="Text Box 2">
            <a:extLst>
              <a:ext uri="{FF2B5EF4-FFF2-40B4-BE49-F238E27FC236}">
                <a16:creationId xmlns:a16="http://schemas.microsoft.com/office/drawing/2014/main" id="{D9EF9945-BC37-463D-957A-C25FB4F70173}"/>
              </a:ext>
            </a:extLst>
          </p:cNvPr>
          <p:cNvGraphicFramePr/>
          <p:nvPr>
            <p:extLst>
              <p:ext uri="{D42A27DB-BD31-4B8C-83A1-F6EECF244321}">
                <p14:modId xmlns:p14="http://schemas.microsoft.com/office/powerpoint/2010/main" val="4026476893"/>
              </p:ext>
            </p:extLst>
          </p:nvPr>
        </p:nvGraphicFramePr>
        <p:xfrm>
          <a:off x="946984" y="2638425"/>
          <a:ext cx="10298034" cy="3101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378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300">
                <a:solidFill>
                  <a:srgbClr val="FFFFFF"/>
                </a:solidFill>
              </a:rPr>
              <a:t>Stage 3: Accessing underlying feelings</a:t>
            </a:r>
          </a:p>
        </p:txBody>
      </p:sp>
      <p:sp>
        <p:nvSpPr>
          <p:cNvPr id="62465" name="Text Box 2"/>
          <p:cNvSpPr txBox="1">
            <a:spLocks noChangeArrowheads="1"/>
          </p:cNvSpPr>
          <p:nvPr/>
        </p:nvSpPr>
        <p:spPr bwMode="auto">
          <a:xfrm>
            <a:off x="5591695" y="1402080"/>
            <a:ext cx="5320696" cy="405384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lnSpcReduction="10000"/>
          </a:bodyPr>
          <a:lstStyle>
            <a:lvl1pPr marL="457200" indent="-457200">
              <a:defRPr sz="2400">
                <a:solidFill>
                  <a:schemeClr val="tx1"/>
                </a:solidFill>
                <a:latin typeface="Times New Roman" charset="0"/>
                <a:ea typeface="ＭＳ Ｐゴシック" charset="0"/>
                <a:cs typeface="ＭＳ Ｐゴシック" charset="0"/>
              </a:defRPr>
            </a:lvl1pPr>
            <a:lvl2pPr marL="914400" indent="-45720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228600" marR="0" lvl="0" indent="0" defTabSz="914400" fontAlgn="auto">
              <a:lnSpc>
                <a:spcPct val="90000"/>
              </a:lnSpc>
              <a:spcBef>
                <a:spcPts val="1000"/>
              </a:spcBef>
              <a:spcAft>
                <a:spcPts val="0"/>
              </a:spcAft>
              <a:buClr>
                <a:schemeClr val="accent2"/>
              </a:buClr>
              <a:buSzTx/>
              <a:tabLst/>
              <a:defRPr/>
            </a:pPr>
            <a:endParaRPr kumimoji="0" lang="en-US" sz="1700" b="0" i="0" u="none" strike="noStrike" cap="none" spc="0" normalizeH="0" baseline="0" noProof="0" dirty="0">
              <a:ln>
                <a:noFill/>
              </a:ln>
              <a:solidFill>
                <a:schemeClr val="tx1">
                  <a:lumMod val="85000"/>
                  <a:lumOff val="15000"/>
                </a:schemeClr>
              </a:solidFill>
              <a:effectLst/>
              <a:uLnTx/>
              <a:uFillTx/>
              <a:latin typeface="+mn-lt"/>
              <a:ea typeface="+mn-ea"/>
              <a:cs typeface="+mn-cs"/>
            </a:endParaRPr>
          </a:p>
          <a:p>
            <a:pPr marL="457200" marR="0" lvl="0" indent="-228600" defTabSz="914400" fontAlgn="auto">
              <a:lnSpc>
                <a:spcPct val="90000"/>
              </a:lnSpc>
              <a:spcBef>
                <a:spcPts val="1000"/>
              </a:spcBef>
              <a:spcAft>
                <a:spcPts val="0"/>
              </a:spcAft>
              <a:buClr>
                <a:schemeClr val="accent2"/>
              </a:buClr>
              <a:buSzTx/>
              <a:buFont typeface="Arial" panose="020B0604020202020204" pitchFamily="34" charset="0"/>
              <a:buChar char="•"/>
              <a:tabLst/>
              <a:defRPr/>
            </a:pP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7. </a:t>
            </a:r>
            <a:r>
              <a:rPr kumimoji="0" lang="en-US" sz="1800" b="0" i="1" u="none" strike="noStrike" cap="none" spc="0" normalizeH="0" baseline="0" noProof="0" dirty="0">
                <a:ln>
                  <a:noFill/>
                </a:ln>
                <a:solidFill>
                  <a:schemeClr val="tx1">
                    <a:lumMod val="85000"/>
                    <a:lumOff val="15000"/>
                  </a:schemeClr>
                </a:solidFill>
                <a:effectLst/>
                <a:uLnTx/>
                <a:uFillTx/>
                <a:latin typeface="+mn-lt"/>
                <a:ea typeface="+mn-ea"/>
                <a:cs typeface="+mn-cs"/>
              </a:rPr>
              <a:t>Access </a:t>
            </a: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unacknowledged feelings/needs underlying interactional positions and express them</a:t>
            </a:r>
          </a:p>
          <a:p>
            <a:pPr lvl="1" indent="-228600" defTabSz="914400">
              <a:lnSpc>
                <a:spcPct val="90000"/>
              </a:lnSpc>
              <a:spcBef>
                <a:spcPts val="1000"/>
              </a:spcBef>
              <a:buClr>
                <a:schemeClr val="accent2"/>
              </a:buClr>
              <a:buFont typeface="Arial" panose="020B0604020202020204" pitchFamily="34" charset="0"/>
              <a:buChar char="•"/>
              <a:defRPr/>
            </a:pP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Softening of blamer- sadness, loneliness, anxiety</a:t>
            </a:r>
          </a:p>
          <a:p>
            <a:pPr lvl="1" indent="-228600" defTabSz="914400">
              <a:lnSpc>
                <a:spcPct val="90000"/>
              </a:lnSpc>
              <a:spcBef>
                <a:spcPts val="1000"/>
              </a:spcBef>
              <a:buClr>
                <a:schemeClr val="accent2"/>
              </a:buClr>
              <a:buFont typeface="Arial" panose="020B0604020202020204" pitchFamily="34" charset="0"/>
              <a:buChar char="•"/>
              <a:defRPr/>
            </a:pP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Withdrawer re-engagement - anxiety, anger</a:t>
            </a:r>
          </a:p>
          <a:p>
            <a:pPr lvl="1" indent="-228600" defTabSz="914400">
              <a:lnSpc>
                <a:spcPct val="90000"/>
              </a:lnSpc>
              <a:spcBef>
                <a:spcPts val="1000"/>
              </a:spcBef>
              <a:buClr>
                <a:schemeClr val="accent2"/>
              </a:buClr>
              <a:buFont typeface="Arial" panose="020B0604020202020204" pitchFamily="34" charset="0"/>
              <a:buChar char="•"/>
              <a:defRPr/>
            </a:pP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Dominant goes one down – shame, fear </a:t>
            </a:r>
          </a:p>
          <a:p>
            <a:pPr lvl="1" indent="-228600" defTabSz="914400">
              <a:lnSpc>
                <a:spcPct val="90000"/>
              </a:lnSpc>
              <a:spcBef>
                <a:spcPts val="1000"/>
              </a:spcBef>
              <a:buClr>
                <a:schemeClr val="accent2"/>
              </a:buClr>
              <a:buFont typeface="Arial" panose="020B0604020202020204" pitchFamily="34" charset="0"/>
              <a:buChar char="•"/>
              <a:defRPr/>
            </a:pP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Submissive asserts – fear, inadequacy, anger</a:t>
            </a:r>
          </a:p>
          <a:p>
            <a:pPr marL="457200" marR="0" lvl="0" indent="-228600" defTabSz="914400" fontAlgn="auto">
              <a:lnSpc>
                <a:spcPct val="90000"/>
              </a:lnSpc>
              <a:spcBef>
                <a:spcPts val="1000"/>
              </a:spcBef>
              <a:spcAft>
                <a:spcPts val="0"/>
              </a:spcAft>
              <a:buClr>
                <a:schemeClr val="accent2"/>
              </a:buClr>
              <a:buSzTx/>
              <a:buFont typeface="Arial" panose="020B0604020202020204" pitchFamily="34" charset="0"/>
              <a:buChar char="•"/>
              <a:tabLst/>
              <a:defRPr/>
            </a:pPr>
            <a:r>
              <a:rPr kumimoji="0" lang="en-US" sz="1800" b="0" i="1" u="none" strike="noStrike" cap="none" spc="0" normalizeH="0" baseline="0" noProof="0" dirty="0">
                <a:ln>
                  <a:noFill/>
                </a:ln>
                <a:solidFill>
                  <a:schemeClr val="tx1">
                    <a:lumMod val="85000"/>
                    <a:lumOff val="15000"/>
                  </a:schemeClr>
                </a:solidFill>
                <a:effectLst/>
                <a:uLnTx/>
                <a:uFillTx/>
                <a:latin typeface="+mn-lt"/>
                <a:ea typeface="+mn-ea"/>
                <a:cs typeface="+mn-cs"/>
              </a:rPr>
              <a:t>8. Identify &amp; overcome</a:t>
            </a: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 blocks to accessing. </a:t>
            </a:r>
          </a:p>
          <a:p>
            <a:pPr marL="457200" marR="0" lvl="0" indent="-228600" defTabSz="914400" fontAlgn="auto">
              <a:lnSpc>
                <a:spcPct val="90000"/>
              </a:lnSpc>
              <a:spcBef>
                <a:spcPts val="1000"/>
              </a:spcBef>
              <a:spcAft>
                <a:spcPts val="0"/>
              </a:spcAft>
              <a:buClr>
                <a:schemeClr val="accent2"/>
              </a:buClr>
              <a:buSzTx/>
              <a:buFont typeface="Arial" panose="020B0604020202020204" pitchFamily="34" charset="0"/>
              <a:buChar char="•"/>
              <a:tabLst/>
              <a:defRPr/>
            </a:pP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9. </a:t>
            </a:r>
            <a:r>
              <a:rPr kumimoji="0" lang="en-US" sz="1800" b="0" i="1" u="none" strike="noStrike" cap="none" spc="0" normalizeH="0" baseline="0" noProof="0" dirty="0">
                <a:ln>
                  <a:noFill/>
                </a:ln>
                <a:solidFill>
                  <a:schemeClr val="tx1">
                    <a:lumMod val="85000"/>
                    <a:lumOff val="15000"/>
                  </a:schemeClr>
                </a:solidFill>
                <a:effectLst/>
                <a:uLnTx/>
                <a:uFillTx/>
                <a:latin typeface="+mn-lt"/>
                <a:ea typeface="+mn-ea"/>
                <a:cs typeface="+mn-cs"/>
              </a:rPr>
              <a:t>Promote </a:t>
            </a:r>
            <a:r>
              <a:rPr kumimoji="0" lang="en-US" sz="1800" b="0" i="0" u="none" strike="noStrike" cap="none" spc="0" normalizeH="0" baseline="0" noProof="0" dirty="0">
                <a:ln>
                  <a:noFill/>
                </a:ln>
                <a:solidFill>
                  <a:schemeClr val="tx1">
                    <a:lumMod val="85000"/>
                    <a:lumOff val="15000"/>
                  </a:schemeClr>
                </a:solidFill>
                <a:effectLst/>
                <a:uLnTx/>
                <a:uFillTx/>
                <a:latin typeface="+mn-lt"/>
                <a:ea typeface="+mn-ea"/>
                <a:cs typeface="+mn-cs"/>
              </a:rPr>
              <a:t>identification with disowned needs/aspects of self, integrating these into relationship interactions</a:t>
            </a:r>
            <a:r>
              <a:rPr kumimoji="0" lang="en-US" sz="1700" b="0" i="0" u="none" strike="noStrike" cap="none" spc="0" normalizeH="0" baseline="0" noProof="0" dirty="0">
                <a:ln>
                  <a:noFill/>
                </a:ln>
                <a:solidFill>
                  <a:schemeClr val="tx1">
                    <a:lumMod val="85000"/>
                    <a:lumOff val="15000"/>
                  </a:schemeClr>
                </a:solidFill>
                <a:effectLst/>
                <a:uLnTx/>
                <a:uFillTx/>
                <a:latin typeface="+mn-lt"/>
                <a:ea typeface="+mn-ea"/>
                <a:cs typeface="+mn-cs"/>
              </a:rPr>
              <a:t>.</a:t>
            </a:r>
          </a:p>
        </p:txBody>
      </p:sp>
      <p:sp>
        <p:nvSpPr>
          <p:cNvPr id="4" name="Footer Placeholder 3"/>
          <p:cNvSpPr>
            <a:spLocks noGrp="1"/>
          </p:cNvSpPr>
          <p:nvPr>
            <p:ph type="ftr" sz="quarter" idx="11"/>
          </p:nvPr>
        </p:nvSpPr>
        <p:spPr>
          <a:xfrm>
            <a:off x="5591694" y="6236208"/>
            <a:ext cx="4853331" cy="320040"/>
          </a:xfrm>
        </p:spPr>
        <p:txBody>
          <a:bodyPr vert="horz" lIns="91440" tIns="45720" rIns="91440" bIns="45720" rtlCol="0" anchor="ctr">
            <a:normAutofit/>
          </a:bodyPr>
          <a:lstStyle/>
          <a:p>
            <a:pPr marR="0" lvl="0" indent="0" fontAlgn="auto">
              <a:spcBef>
                <a:spcPts val="0"/>
              </a:spcBef>
              <a:spcAft>
                <a:spcPts val="0"/>
              </a:spcAft>
              <a:buClrTx/>
              <a:buSzTx/>
              <a:buFontTx/>
              <a:buNone/>
              <a:tabLst/>
              <a:defRPr/>
            </a:pPr>
            <a:endParaRPr kumimoji="0" lang="en-US" b="0" i="0" u="none" strike="noStrike" cap="none" spc="0" normalizeH="0" baseline="0" noProof="0">
              <a:ln>
                <a:noFill/>
              </a:ln>
              <a:solidFill>
                <a:schemeClr val="tx2">
                  <a:alpha val="70000"/>
                </a:schemeClr>
              </a:solidFill>
              <a:effectLst/>
              <a:uLnTx/>
              <a:uFillTx/>
            </a:endParaRPr>
          </a:p>
        </p:txBody>
      </p:sp>
      <p:sp>
        <p:nvSpPr>
          <p:cNvPr id="5" name="Slide Number Placeholder 4"/>
          <p:cNvSpPr>
            <a:spLocks noGrp="1"/>
          </p:cNvSpPr>
          <p:nvPr>
            <p:ph type="sldNum" sz="quarter" idx="12"/>
          </p:nvPr>
        </p:nvSpPr>
        <p:spPr>
          <a:xfrm>
            <a:off x="10758922" y="6217920"/>
            <a:ext cx="365760" cy="365760"/>
          </a:xfrm>
        </p:spPr>
        <p:txBody>
          <a:bodyPr vert="horz" lIns="18288" tIns="45720" rIns="18288" bIns="45720" rtlCol="0" anchor="ctr">
            <a:normAutofit/>
          </a:bodyPr>
          <a:lstStyle/>
          <a:p>
            <a:pPr marR="0" lvl="0" indent="0" fontAlgn="auto">
              <a:lnSpc>
                <a:spcPct val="90000"/>
              </a:lnSpc>
              <a:spcBef>
                <a:spcPts val="0"/>
              </a:spcBef>
              <a:spcAft>
                <a:spcPts val="600"/>
              </a:spcAft>
              <a:buClrTx/>
              <a:buSzTx/>
              <a:buFontTx/>
              <a:buNone/>
              <a:tabLst/>
              <a:defRPr/>
            </a:pPr>
            <a:fld id="{65C24AD8-A7AC-CD41-8962-1BCFFE201B1B}" type="slidenum">
              <a:rPr kumimoji="0" lang="en-US" b="0" i="0" u="none" strike="noStrike" cap="none" normalizeH="0" noProof="0" smtClean="0">
                <a:ln>
                  <a:noFill/>
                </a:ln>
                <a:effectLst/>
                <a:uLnTx/>
                <a:uFillTx/>
              </a:rPr>
              <a:pPr marR="0" lvl="0" indent="0" fontAlgn="auto">
                <a:lnSpc>
                  <a:spcPct val="90000"/>
                </a:lnSpc>
                <a:spcBef>
                  <a:spcPts val="0"/>
                </a:spcBef>
                <a:spcAft>
                  <a:spcPts val="600"/>
                </a:spcAft>
                <a:buClrTx/>
                <a:buSzTx/>
                <a:buFontTx/>
                <a:buNone/>
                <a:tabLst/>
                <a:defRPr/>
              </a:pPr>
              <a:t>13</a:t>
            </a:fld>
            <a:endParaRPr kumimoji="0" lang="en-US" b="0" i="0" u="none" strike="noStrike" cap="none" normalizeH="0" noProof="0">
              <a:ln>
                <a:noFill/>
              </a:ln>
              <a:effectLst/>
              <a:uLnTx/>
              <a:uFillTx/>
            </a:endParaRPr>
          </a:p>
        </p:txBody>
      </p:sp>
    </p:spTree>
    <p:extLst>
      <p:ext uri="{BB962C8B-B14F-4D97-AF65-F5344CB8AC3E}">
        <p14:creationId xmlns:p14="http://schemas.microsoft.com/office/powerpoint/2010/main" val="22705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AF5711D-F885-4D9C-A736-0CDADBD02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sz="2000">
                <a:solidFill>
                  <a:srgbClr val="262626"/>
                </a:solidFill>
              </a:rPr>
              <a:t>Stage 4: restructure the interaction and the bond</a:t>
            </a:r>
          </a:p>
        </p:txBody>
      </p:sp>
      <p:sp>
        <p:nvSpPr>
          <p:cNvPr id="64513" name="Text Box 2"/>
          <p:cNvSpPr txBox="1">
            <a:spLocks noChangeArrowheads="1"/>
          </p:cNvSpPr>
          <p:nvPr/>
        </p:nvSpPr>
        <p:spPr bwMode="auto">
          <a:xfrm>
            <a:off x="640080" y="2661007"/>
            <a:ext cx="4640484" cy="324024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fontScale="92500" lnSpcReduction="20000"/>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228600" marR="0" lvl="0" indent="0" defTabSz="914400" fontAlgn="auto">
              <a:lnSpc>
                <a:spcPct val="90000"/>
              </a:lnSpc>
              <a:spcBef>
                <a:spcPts val="1000"/>
              </a:spcBef>
              <a:spcAft>
                <a:spcPts val="0"/>
              </a:spcAft>
              <a:buClr>
                <a:schemeClr val="accent2"/>
              </a:buClr>
              <a:buSzTx/>
              <a:tabLst/>
              <a:defRPr/>
            </a:pPr>
            <a:r>
              <a:rPr kumimoji="0" lang="en-US" sz="2000" b="0" i="0" u="none" strike="noStrike" cap="none" spc="0" normalizeH="0" baseline="0" noProof="0" dirty="0">
                <a:ln>
                  <a:noFill/>
                </a:ln>
                <a:solidFill>
                  <a:srgbClr val="FFFFFF"/>
                </a:solidFill>
                <a:effectLst/>
                <a:uLnTx/>
                <a:uFillTx/>
                <a:latin typeface="+mn-lt"/>
                <a:ea typeface="+mn-ea"/>
                <a:cs typeface="+mn-cs"/>
              </a:rPr>
              <a:t>10.  </a:t>
            </a:r>
            <a:r>
              <a:rPr kumimoji="0" lang="en-US" sz="2000" b="0" i="1" u="none" strike="noStrike" cap="none" spc="0" normalizeH="0" baseline="0" noProof="0" dirty="0">
                <a:ln>
                  <a:noFill/>
                </a:ln>
                <a:solidFill>
                  <a:srgbClr val="FFFFFF"/>
                </a:solidFill>
                <a:effectLst/>
                <a:uLnTx/>
                <a:uFillTx/>
                <a:latin typeface="+mn-lt"/>
                <a:ea typeface="+mn-ea"/>
                <a:cs typeface="+mn-cs"/>
              </a:rPr>
              <a:t>Promote</a:t>
            </a:r>
            <a:r>
              <a:rPr kumimoji="0" lang="en-US" sz="2000" b="0" i="0" u="none" strike="noStrike" cap="none" spc="0" normalizeH="0" baseline="0" noProof="0" dirty="0">
                <a:ln>
                  <a:noFill/>
                </a:ln>
                <a:solidFill>
                  <a:srgbClr val="FFFFFF"/>
                </a:solidFill>
                <a:effectLst/>
                <a:uLnTx/>
                <a:uFillTx/>
                <a:latin typeface="+mn-lt"/>
                <a:ea typeface="+mn-ea"/>
                <a:cs typeface="+mn-cs"/>
              </a:rPr>
              <a:t> acceptance by the other of partner’</a:t>
            </a:r>
            <a:r>
              <a:rPr kumimoji="0" lang="en-US" altLang="ja-JP" sz="2000" b="0" i="0" u="none" strike="noStrike" cap="none" spc="0" normalizeH="0" baseline="0" noProof="0" dirty="0">
                <a:ln>
                  <a:noFill/>
                </a:ln>
                <a:solidFill>
                  <a:srgbClr val="FFFFFF"/>
                </a:solidFill>
                <a:effectLst/>
                <a:uLnTx/>
                <a:uFillTx/>
                <a:latin typeface="+mn-lt"/>
                <a:ea typeface="+mn-ea"/>
                <a:cs typeface="+mn-cs"/>
              </a:rPr>
              <a:t>s experience/aspects of self. </a:t>
            </a:r>
          </a:p>
          <a:p>
            <a:pPr marL="457200" marR="0" lvl="0" indent="-228600" defTabSz="914400" fontAlgn="auto">
              <a:lnSpc>
                <a:spcPct val="90000"/>
              </a:lnSpc>
              <a:spcBef>
                <a:spcPts val="1000"/>
              </a:spcBef>
              <a:spcAft>
                <a:spcPts val="0"/>
              </a:spcAft>
              <a:buClr>
                <a:schemeClr val="accent2"/>
              </a:buClr>
              <a:buSzTx/>
              <a:buFont typeface="Arial" panose="020B0604020202020204" pitchFamily="34" charset="0"/>
              <a:buChar char="•"/>
              <a:tabLst/>
              <a:defRPr/>
            </a:pPr>
            <a:endParaRPr kumimoji="0" lang="en-US" sz="2000" b="0" i="0" u="none" strike="noStrike" cap="none" spc="0" normalizeH="0" baseline="0" noProof="0" dirty="0">
              <a:ln>
                <a:noFill/>
              </a:ln>
              <a:solidFill>
                <a:srgbClr val="FFFFFF"/>
              </a:solidFill>
              <a:effectLst/>
              <a:uLnTx/>
              <a:uFillTx/>
              <a:latin typeface="+mn-lt"/>
              <a:ea typeface="+mn-ea"/>
              <a:cs typeface="+mn-cs"/>
            </a:endParaRPr>
          </a:p>
          <a:p>
            <a:pPr marL="228600" marR="0" lvl="0" indent="0" defTabSz="914400" fontAlgn="auto">
              <a:lnSpc>
                <a:spcPct val="90000"/>
              </a:lnSpc>
              <a:spcBef>
                <a:spcPts val="1000"/>
              </a:spcBef>
              <a:spcAft>
                <a:spcPts val="0"/>
              </a:spcAft>
              <a:buClr>
                <a:schemeClr val="accent2"/>
              </a:buClr>
              <a:buSzTx/>
              <a:tabLst/>
              <a:defRPr/>
            </a:pPr>
            <a:r>
              <a:rPr kumimoji="0" lang="en-US" sz="2000" b="0" i="0" u="none" strike="noStrike" cap="none" spc="0" normalizeH="0" baseline="0" noProof="0" dirty="0">
                <a:ln>
                  <a:noFill/>
                </a:ln>
                <a:solidFill>
                  <a:srgbClr val="FFFFFF"/>
                </a:solidFill>
                <a:effectLst/>
                <a:uLnTx/>
                <a:uFillTx/>
                <a:latin typeface="+mn-lt"/>
                <a:ea typeface="+mn-ea"/>
                <a:cs typeface="+mn-cs"/>
              </a:rPr>
              <a:t>11.  </a:t>
            </a:r>
            <a:r>
              <a:rPr kumimoji="0" lang="en-US" sz="2000" b="0" i="1" u="none" strike="noStrike" cap="none" spc="0" normalizeH="0" baseline="0" noProof="0" dirty="0">
                <a:ln>
                  <a:noFill/>
                </a:ln>
                <a:solidFill>
                  <a:srgbClr val="FFFFFF"/>
                </a:solidFill>
                <a:effectLst/>
                <a:uLnTx/>
                <a:uFillTx/>
                <a:latin typeface="+mn-lt"/>
                <a:ea typeface="+mn-ea"/>
                <a:cs typeface="+mn-cs"/>
              </a:rPr>
              <a:t>Facilitate</a:t>
            </a:r>
            <a:r>
              <a:rPr kumimoji="0" lang="en-US" sz="2000" b="0" i="0" u="none" strike="noStrike" cap="none" spc="0" normalizeH="0" baseline="0" noProof="0" dirty="0">
                <a:ln>
                  <a:noFill/>
                </a:ln>
                <a:solidFill>
                  <a:srgbClr val="FFFFFF"/>
                </a:solidFill>
                <a:effectLst/>
                <a:uLnTx/>
                <a:uFillTx/>
                <a:latin typeface="+mn-lt"/>
                <a:ea typeface="+mn-ea"/>
                <a:cs typeface="+mn-cs"/>
              </a:rPr>
              <a:t> the expression of needs and wants to restructure the interaction, and create emotional engagement. </a:t>
            </a:r>
          </a:p>
          <a:p>
            <a:pPr marL="457200" marR="0" lvl="0" indent="-228600" defTabSz="914400" fontAlgn="auto">
              <a:lnSpc>
                <a:spcPct val="90000"/>
              </a:lnSpc>
              <a:spcBef>
                <a:spcPts val="1000"/>
              </a:spcBef>
              <a:spcAft>
                <a:spcPts val="0"/>
              </a:spcAft>
              <a:buClr>
                <a:schemeClr val="accent2"/>
              </a:buClr>
              <a:buSzTx/>
              <a:buFont typeface="Arial" panose="020B0604020202020204" pitchFamily="34" charset="0"/>
              <a:buChar char="•"/>
              <a:tabLst/>
              <a:defRPr/>
            </a:pPr>
            <a:r>
              <a:rPr kumimoji="0" lang="en-US" sz="2000" b="0" i="0" u="none" strike="noStrike" cap="none" spc="0" normalizeH="0" baseline="0" noProof="0" dirty="0">
                <a:ln>
                  <a:noFill/>
                </a:ln>
                <a:solidFill>
                  <a:srgbClr val="FFFFFF"/>
                </a:solidFill>
                <a:effectLst/>
                <a:uLnTx/>
                <a:uFillTx/>
                <a:latin typeface="+mn-lt"/>
                <a:ea typeface="+mn-ea"/>
                <a:cs typeface="+mn-cs"/>
              </a:rPr>
              <a:t>- Promote softening events</a:t>
            </a:r>
          </a:p>
          <a:p>
            <a:pPr marL="457200" marR="0" lvl="0" indent="-228600" defTabSz="914400" fontAlgn="auto">
              <a:lnSpc>
                <a:spcPct val="90000"/>
              </a:lnSpc>
              <a:spcBef>
                <a:spcPts val="1000"/>
              </a:spcBef>
              <a:spcAft>
                <a:spcPts val="0"/>
              </a:spcAft>
              <a:buClr>
                <a:schemeClr val="accent2"/>
              </a:buClr>
              <a:buSzTx/>
              <a:buFont typeface="Arial" panose="020B0604020202020204" pitchFamily="34" charset="0"/>
              <a:buChar char="•"/>
              <a:tabLst/>
              <a:defRPr/>
            </a:pPr>
            <a:r>
              <a:rPr kumimoji="0" lang="en-US" sz="2000" b="0" i="0" u="none" strike="noStrike" cap="none" spc="0" normalizeH="0" baseline="0" noProof="0" dirty="0">
                <a:ln>
                  <a:noFill/>
                </a:ln>
                <a:solidFill>
                  <a:srgbClr val="FFFFFF"/>
                </a:solidFill>
                <a:effectLst/>
                <a:uLnTx/>
                <a:uFillTx/>
                <a:latin typeface="+mn-lt"/>
                <a:ea typeface="+mn-ea"/>
                <a:cs typeface="+mn-cs"/>
              </a:rPr>
              <a:t>- Structure emotional engagement- bonding and validating events.</a:t>
            </a:r>
          </a:p>
          <a:p>
            <a:pPr marL="228600" marR="0" lvl="0" indent="0" defTabSz="914400" fontAlgn="auto">
              <a:lnSpc>
                <a:spcPct val="90000"/>
              </a:lnSpc>
              <a:spcBef>
                <a:spcPts val="1000"/>
              </a:spcBef>
              <a:spcAft>
                <a:spcPts val="0"/>
              </a:spcAft>
              <a:buClr>
                <a:schemeClr val="accent2"/>
              </a:buClr>
              <a:buSzTx/>
              <a:tabLst/>
              <a:defRPr/>
            </a:pPr>
            <a:r>
              <a:rPr kumimoji="0" lang="en-US" sz="2000" b="0" i="0" u="none" strike="noStrike" cap="none" spc="0" normalizeH="0" baseline="0" noProof="0" dirty="0">
                <a:ln>
                  <a:noFill/>
                </a:ln>
                <a:solidFill>
                  <a:srgbClr val="FFFFFF"/>
                </a:solidFill>
                <a:effectLst/>
                <a:uLnTx/>
                <a:uFillTx/>
                <a:latin typeface="+mn-lt"/>
                <a:ea typeface="+mn-ea"/>
                <a:cs typeface="+mn-cs"/>
              </a:rPr>
              <a:t>12. </a:t>
            </a:r>
            <a:r>
              <a:rPr kumimoji="0" lang="en-US" sz="2000" b="0" i="1" u="none" strike="noStrike" cap="none" spc="0" normalizeH="0" baseline="0" noProof="0" dirty="0">
                <a:ln>
                  <a:noFill/>
                </a:ln>
                <a:solidFill>
                  <a:srgbClr val="FFFFFF"/>
                </a:solidFill>
                <a:effectLst/>
                <a:uLnTx/>
                <a:uFillTx/>
                <a:latin typeface="+mn-lt"/>
                <a:ea typeface="+mn-ea"/>
                <a:cs typeface="+mn-cs"/>
              </a:rPr>
              <a:t>Promote </a:t>
            </a:r>
            <a:r>
              <a:rPr kumimoji="0" lang="en-US" sz="2000" b="0" i="0" u="none" strike="noStrike" cap="none" spc="0" normalizeH="0" baseline="0" noProof="0" dirty="0">
                <a:ln>
                  <a:noFill/>
                </a:ln>
                <a:solidFill>
                  <a:srgbClr val="FFFFFF"/>
                </a:solidFill>
                <a:effectLst/>
                <a:uLnTx/>
                <a:uFillTx/>
                <a:latin typeface="+mn-lt"/>
                <a:ea typeface="+mn-ea"/>
                <a:cs typeface="+mn-cs"/>
              </a:rPr>
              <a:t>self soothing and emotion transformation in each partner.</a:t>
            </a:r>
          </a:p>
        </p:txBody>
      </p:sp>
      <p:sp>
        <p:nvSpPr>
          <p:cNvPr id="72" name="Rectangle 71">
            <a:extLst>
              <a:ext uri="{FF2B5EF4-FFF2-40B4-BE49-F238E27FC236}">
                <a16:creationId xmlns:a16="http://schemas.microsoft.com/office/drawing/2014/main" id="{7D1E115A-87CB-4627-9D20-1D9C4234F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4E457A0-E55E-4B4F-A727-BD61C631B7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personne, intérieur, homme&#10;&#10;Description générée automatiquement">
            <a:extLst>
              <a:ext uri="{FF2B5EF4-FFF2-40B4-BE49-F238E27FC236}">
                <a16:creationId xmlns:a16="http://schemas.microsoft.com/office/drawing/2014/main" id="{14BCE451-FC79-2549-AC96-FABF7915E76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5843" r="33423" b="-1"/>
          <a:stretch/>
        </p:blipFill>
        <p:spPr>
          <a:xfrm>
            <a:off x="7208520" y="1126397"/>
            <a:ext cx="3867912" cy="4288536"/>
          </a:xfrm>
          <a:prstGeom prst="rect">
            <a:avLst/>
          </a:prstGeom>
          <a:ln w="31750">
            <a:noFill/>
          </a:ln>
        </p:spPr>
      </p:pic>
      <p:sp>
        <p:nvSpPr>
          <p:cNvPr id="4" name="Footer Placeholder 3"/>
          <p:cNvSpPr>
            <a:spLocks noGrp="1"/>
          </p:cNvSpPr>
          <p:nvPr>
            <p:ph type="ftr" sz="quarter" idx="11"/>
          </p:nvPr>
        </p:nvSpPr>
        <p:spPr>
          <a:xfrm>
            <a:off x="804672" y="6224660"/>
            <a:ext cx="4671182" cy="313300"/>
          </a:xfrm>
        </p:spPr>
        <p:txBody>
          <a:bodyPr vert="horz" lIns="91440" tIns="45720" rIns="91440" bIns="45720" rtlCol="0" anchor="ctr">
            <a:normAutofit/>
          </a:bodyPr>
          <a:lstStyle/>
          <a:p>
            <a:pPr marR="0" lvl="0" indent="0" fontAlgn="auto">
              <a:spcBef>
                <a:spcPts val="0"/>
              </a:spcBef>
              <a:spcAft>
                <a:spcPts val="0"/>
              </a:spcAft>
              <a:buClrTx/>
              <a:buSzTx/>
              <a:buFontTx/>
              <a:buNone/>
              <a:tabLst/>
              <a:defRPr/>
            </a:pPr>
            <a:endParaRPr kumimoji="0" lang="en-US" b="0" i="0" u="none" strike="noStrike" cap="none" spc="0" normalizeH="0" baseline="0" noProof="0">
              <a:ln>
                <a:noFill/>
              </a:ln>
              <a:solidFill>
                <a:srgbClr val="FFFFFF">
                  <a:alpha val="70000"/>
                </a:srgbClr>
              </a:solidFill>
              <a:effectLst/>
              <a:uLnTx/>
              <a:uFillTx/>
            </a:endParaRPr>
          </a:p>
        </p:txBody>
      </p:sp>
      <p:sp>
        <p:nvSpPr>
          <p:cNvPr id="5" name="Slide Number Placeholder 4"/>
          <p:cNvSpPr>
            <a:spLocks noGrp="1"/>
          </p:cNvSpPr>
          <p:nvPr>
            <p:ph type="sldNum" sz="quarter" idx="12"/>
          </p:nvPr>
        </p:nvSpPr>
        <p:spPr>
          <a:xfrm>
            <a:off x="10758922" y="6217920"/>
            <a:ext cx="365760" cy="365760"/>
          </a:xfrm>
        </p:spPr>
        <p:txBody>
          <a:bodyPr vert="horz" lIns="18288" tIns="45720" rIns="18288" bIns="45720" rtlCol="0" anchor="ctr">
            <a:normAutofit/>
          </a:bodyPr>
          <a:lstStyle/>
          <a:p>
            <a:pPr marR="0" lvl="0" indent="0" fontAlgn="auto">
              <a:lnSpc>
                <a:spcPct val="90000"/>
              </a:lnSpc>
              <a:spcBef>
                <a:spcPts val="0"/>
              </a:spcBef>
              <a:spcAft>
                <a:spcPts val="600"/>
              </a:spcAft>
              <a:buClrTx/>
              <a:buSzTx/>
              <a:buFontTx/>
              <a:buNone/>
              <a:tabLst/>
              <a:defRPr/>
            </a:pPr>
            <a:fld id="{65C24AD8-A7AC-CD41-8962-1BCFFE201B1B}" type="slidenum">
              <a:rPr kumimoji="0" lang="en-US" b="0" i="0" u="none" strike="noStrike" cap="none" normalizeH="0" noProof="0" smtClean="0">
                <a:ln>
                  <a:noFill/>
                </a:ln>
                <a:effectLst/>
                <a:uLnTx/>
                <a:uFillTx/>
              </a:rPr>
              <a:pPr marR="0" lvl="0" indent="0" fontAlgn="auto">
                <a:lnSpc>
                  <a:spcPct val="90000"/>
                </a:lnSpc>
                <a:spcBef>
                  <a:spcPts val="0"/>
                </a:spcBef>
                <a:spcAft>
                  <a:spcPts val="600"/>
                </a:spcAft>
                <a:buClrTx/>
                <a:buSzTx/>
                <a:buFontTx/>
                <a:buNone/>
                <a:tabLst/>
                <a:defRPr/>
              </a:pPr>
              <a:t>14</a:t>
            </a:fld>
            <a:endParaRPr kumimoji="0" lang="en-US" b="0" i="0" u="none" strike="noStrike" cap="none" normalizeH="0" noProof="0">
              <a:ln>
                <a:noFill/>
              </a:ln>
              <a:effectLst/>
              <a:uLnTx/>
              <a:uFillTx/>
            </a:endParaRPr>
          </a:p>
        </p:txBody>
      </p:sp>
    </p:spTree>
    <p:extLst>
      <p:ext uri="{BB962C8B-B14F-4D97-AF65-F5344CB8AC3E}">
        <p14:creationId xmlns:p14="http://schemas.microsoft.com/office/powerpoint/2010/main" val="95573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7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700">
                <a:solidFill>
                  <a:srgbClr val="FFFFFF"/>
                </a:solidFill>
              </a:rPr>
              <a:t>Stage 5: consolidation and integration</a:t>
            </a:r>
          </a:p>
        </p:txBody>
      </p:sp>
      <p:sp>
        <p:nvSpPr>
          <p:cNvPr id="66561" name="Text Box 2"/>
          <p:cNvSpPr txBox="1">
            <a:spLocks noChangeArrowheads="1"/>
          </p:cNvSpPr>
          <p:nvPr/>
        </p:nvSpPr>
        <p:spPr bwMode="auto">
          <a:xfrm>
            <a:off x="5591695" y="1402080"/>
            <a:ext cx="5320696" cy="405384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norm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R="0" lvl="0" defTabSz="914400" fontAlgn="auto">
              <a:spcBef>
                <a:spcPts val="1000"/>
              </a:spcBef>
              <a:spcAft>
                <a:spcPts val="0"/>
              </a:spcAft>
              <a:buClr>
                <a:schemeClr val="accent2"/>
              </a:buClr>
              <a:buSzTx/>
              <a:tabLst/>
              <a:defRPr/>
            </a:pPr>
            <a:endPar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endParaRP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 13.  </a:t>
            </a:r>
            <a:r>
              <a:rPr kumimoji="0" lang="en-US" b="0" i="1" u="none" strike="noStrike" cap="none" spc="0" normalizeH="0" baseline="0" noProof="0" dirty="0">
                <a:ln>
                  <a:noFill/>
                </a:ln>
                <a:solidFill>
                  <a:schemeClr val="tx1">
                    <a:lumMod val="85000"/>
                    <a:lumOff val="15000"/>
                  </a:schemeClr>
                </a:solidFill>
                <a:effectLst/>
                <a:uLnTx/>
                <a:uFillTx/>
                <a:latin typeface="+mn-lt"/>
                <a:ea typeface="+mn-ea"/>
                <a:cs typeface="+mn-cs"/>
              </a:rPr>
              <a:t>Facilitate</a:t>
            </a: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 the emergence of new interactions and solutions to problematic interactions and issues. </a:t>
            </a: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 14.  </a:t>
            </a:r>
            <a:r>
              <a:rPr kumimoji="0" lang="en-US" b="0" i="1" u="none" strike="noStrike" cap="none" spc="0" normalizeH="0" baseline="0" noProof="0" dirty="0">
                <a:ln>
                  <a:noFill/>
                </a:ln>
                <a:solidFill>
                  <a:schemeClr val="tx1">
                    <a:lumMod val="85000"/>
                    <a:lumOff val="15000"/>
                  </a:schemeClr>
                </a:solidFill>
                <a:effectLst/>
                <a:uLnTx/>
                <a:uFillTx/>
                <a:latin typeface="+mn-lt"/>
                <a:ea typeface="+mn-ea"/>
                <a:cs typeface="+mn-cs"/>
              </a:rPr>
              <a:t>Enact</a:t>
            </a: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 new positions and consolidate new narratives.</a:t>
            </a: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sym typeface="Symbol" charset="0"/>
              </a:rPr>
              <a:t> </a:t>
            </a:r>
            <a:endPar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endParaRPr>
          </a:p>
          <a:p>
            <a:pPr marL="0" marR="0" lvl="0" indent="-228600" defTabSz="914400" fontAlgn="auto">
              <a:spcBef>
                <a:spcPts val="1000"/>
              </a:spcBef>
              <a:spcAft>
                <a:spcPts val="0"/>
              </a:spcAft>
              <a:buClr>
                <a:schemeClr val="accent2"/>
              </a:buClr>
              <a:buSzTx/>
              <a:buFont typeface="Arial" panose="020B0604020202020204" pitchFamily="34" charset="0"/>
              <a:buChar char="•"/>
              <a:tabLst/>
              <a:defRPr/>
            </a:pPr>
            <a:endPar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a:xfrm>
            <a:off x="10758922" y="6217920"/>
            <a:ext cx="365760" cy="365760"/>
          </a:xfrm>
        </p:spPr>
        <p:txBody>
          <a:bodyPr vert="horz" lIns="18288" tIns="45720" rIns="18288" bIns="45720" rtlCol="0" anchor="ctr">
            <a:normAutofit/>
          </a:bodyPr>
          <a:lstStyle/>
          <a:p>
            <a:pPr marR="0" lvl="0" indent="0" fontAlgn="auto">
              <a:lnSpc>
                <a:spcPct val="90000"/>
              </a:lnSpc>
              <a:spcBef>
                <a:spcPts val="0"/>
              </a:spcBef>
              <a:spcAft>
                <a:spcPts val="600"/>
              </a:spcAft>
              <a:buClrTx/>
              <a:buSzTx/>
              <a:buFontTx/>
              <a:buNone/>
              <a:tabLst/>
              <a:defRPr/>
            </a:pPr>
            <a:fld id="{65C24AD8-A7AC-CD41-8962-1BCFFE201B1B}" type="slidenum">
              <a:rPr kumimoji="0" lang="en-US" b="0" i="0" u="none" strike="noStrike" cap="none" normalizeH="0" noProof="0" smtClean="0">
                <a:ln>
                  <a:noFill/>
                </a:ln>
                <a:effectLst/>
                <a:uLnTx/>
                <a:uFillTx/>
              </a:rPr>
              <a:pPr marR="0" lvl="0" indent="0" fontAlgn="auto">
                <a:lnSpc>
                  <a:spcPct val="90000"/>
                </a:lnSpc>
                <a:spcBef>
                  <a:spcPts val="0"/>
                </a:spcBef>
                <a:spcAft>
                  <a:spcPts val="600"/>
                </a:spcAft>
                <a:buClrTx/>
                <a:buSzTx/>
                <a:buFontTx/>
                <a:buNone/>
                <a:tabLst/>
                <a:defRPr/>
              </a:pPr>
              <a:t>15</a:t>
            </a:fld>
            <a:endParaRPr kumimoji="0" lang="en-US" b="0" i="0" u="none" strike="noStrike" cap="none" normalizeH="0" noProof="0">
              <a:ln>
                <a:noFill/>
              </a:ln>
              <a:effectLst/>
              <a:uLnTx/>
              <a:uFillTx/>
            </a:endParaRPr>
          </a:p>
        </p:txBody>
      </p:sp>
    </p:spTree>
    <p:extLst>
      <p:ext uri="{BB962C8B-B14F-4D97-AF65-F5344CB8AC3E}">
        <p14:creationId xmlns:p14="http://schemas.microsoft.com/office/powerpoint/2010/main" val="468000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A3DFA8-55BC-E743-8AA5-27ACCFAB027F}"/>
              </a:ext>
            </a:extLst>
          </p:cNvPr>
          <p:cNvSpPr>
            <a:spLocks noGrp="1"/>
          </p:cNvSpPr>
          <p:nvPr>
            <p:ph type="title"/>
          </p:nvPr>
        </p:nvSpPr>
        <p:spPr/>
        <p:txBody>
          <a:bodyPr/>
          <a:lstStyle/>
          <a:p>
            <a:r>
              <a:rPr lang="en-US" dirty="0"/>
              <a:t>Basic Framework: Therapist Responses and </a:t>
            </a:r>
            <a:r>
              <a:rPr lang="en-US" dirty="0" err="1"/>
              <a:t>INterventions</a:t>
            </a:r>
            <a:r>
              <a:rPr lang="en-US" dirty="0"/>
              <a:t> </a:t>
            </a:r>
          </a:p>
        </p:txBody>
      </p:sp>
      <p:sp>
        <p:nvSpPr>
          <p:cNvPr id="6" name="Text Placeholder 5">
            <a:extLst>
              <a:ext uri="{FF2B5EF4-FFF2-40B4-BE49-F238E27FC236}">
                <a16:creationId xmlns:a16="http://schemas.microsoft.com/office/drawing/2014/main" id="{EC4707DE-23FD-5D47-A306-4DEC32551A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2B0F62-8202-DD49-9841-BCA81CEADFF0}"/>
              </a:ext>
            </a:extLst>
          </p:cNvPr>
          <p:cNvSpPr>
            <a:spLocks noGrp="1"/>
          </p:cNvSpPr>
          <p:nvPr>
            <p:ph type="sldNum" sz="quarter" idx="12"/>
          </p:nvPr>
        </p:nvSpPr>
        <p:spPr/>
        <p:txBody>
          <a:bodyPr/>
          <a:lstStyle/>
          <a:p>
            <a:fld id="{37835547-5C7D-47D7-9EED-E93C2B0BBA02}" type="slidenum">
              <a:rPr lang="fr-FR" smtClean="0"/>
              <a:t>16</a:t>
            </a:fld>
            <a:endParaRPr lang="fr-FR" dirty="0"/>
          </a:p>
        </p:txBody>
      </p:sp>
    </p:spTree>
    <p:extLst>
      <p:ext uri="{BB962C8B-B14F-4D97-AF65-F5344CB8AC3E}">
        <p14:creationId xmlns:p14="http://schemas.microsoft.com/office/powerpoint/2010/main" val="301743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ow Mindfulness Can Help Couples Cool Down">
            <a:extLst>
              <a:ext uri="{FF2B5EF4-FFF2-40B4-BE49-F238E27FC236}">
                <a16:creationId xmlns:a16="http://schemas.microsoft.com/office/drawing/2014/main" id="{BB23479A-80BE-6349-8769-E4DB2E3EC6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0200" y="1793472"/>
            <a:ext cx="4572000" cy="3042458"/>
          </a:xfrm>
          <a:prstGeom prst="rect">
            <a:avLst/>
          </a:prstGeom>
          <a:noFill/>
          <a:effectLst>
            <a:softEdge rad="224286"/>
          </a:effectLst>
        </p:spPr>
      </p:pic>
      <p:sp>
        <p:nvSpPr>
          <p:cNvPr id="4" name="Slide Number Placeholder 3">
            <a:extLst>
              <a:ext uri="{FF2B5EF4-FFF2-40B4-BE49-F238E27FC236}">
                <a16:creationId xmlns:a16="http://schemas.microsoft.com/office/drawing/2014/main" id="{5AA3DCB3-53B4-E64F-A6E5-63DA6A558563}"/>
              </a:ext>
            </a:extLst>
          </p:cNvPr>
          <p:cNvSpPr>
            <a:spLocks noGrp="1"/>
          </p:cNvSpPr>
          <p:nvPr>
            <p:ph type="sldNum" sz="quarter" idx="12"/>
          </p:nvPr>
        </p:nvSpPr>
        <p:spPr>
          <a:xfrm>
            <a:off x="8077200" y="6356351"/>
            <a:ext cx="2133600" cy="365125"/>
          </a:xfrm>
        </p:spPr>
        <p:txBody>
          <a:bodyPr anchor="ctr">
            <a:normAutofit lnSpcReduction="10000"/>
          </a:bodyPr>
          <a:lstStyle/>
          <a:p>
            <a:pPr>
              <a:spcAft>
                <a:spcPts val="600"/>
              </a:spcAft>
            </a:pPr>
            <a:fld id="{65C24AD8-A7AC-CD41-8962-1BCFFE201B1B}" type="slidenum">
              <a:rPr lang="en-US" smtClean="0"/>
              <a:pPr>
                <a:spcAft>
                  <a:spcPts val="600"/>
                </a:spcAft>
              </a:pPr>
              <a:t>17</a:t>
            </a:fld>
            <a:endParaRPr lang="en-US"/>
          </a:p>
        </p:txBody>
      </p:sp>
      <p:sp>
        <p:nvSpPr>
          <p:cNvPr id="3" name="Content Placeholder 2">
            <a:extLst>
              <a:ext uri="{FF2B5EF4-FFF2-40B4-BE49-F238E27FC236}">
                <a16:creationId xmlns:a16="http://schemas.microsoft.com/office/drawing/2014/main" id="{8E85A65E-C937-E547-A6FE-C1D61EA8C259}"/>
              </a:ext>
            </a:extLst>
          </p:cNvPr>
          <p:cNvSpPr>
            <a:spLocks noGrp="1"/>
          </p:cNvSpPr>
          <p:nvPr>
            <p:ph type="body" sz="half" idx="2"/>
          </p:nvPr>
        </p:nvSpPr>
        <p:spPr>
          <a:xfrm>
            <a:off x="2293000" y="2971800"/>
            <a:ext cx="2298634" cy="1752600"/>
          </a:xfrm>
        </p:spPr>
        <p:txBody>
          <a:bodyPr>
            <a:normAutofit/>
          </a:bodyPr>
          <a:lstStyle/>
          <a:p>
            <a:r>
              <a:rPr lang="en-US" dirty="0"/>
              <a:t>Automatic, amygdala based, emergency emotions, are at the core of threats to </a:t>
            </a:r>
            <a:r>
              <a:rPr lang="en-US" b="1" dirty="0"/>
              <a:t>identity and security</a:t>
            </a:r>
            <a:r>
              <a:rPr lang="en-US" dirty="0"/>
              <a:t> and are key generators of conflict.</a:t>
            </a:r>
          </a:p>
          <a:p>
            <a:pPr marL="114300"/>
            <a:endParaRPr lang="en-US" dirty="0"/>
          </a:p>
          <a:p>
            <a:endParaRPr lang="en-US" dirty="0"/>
          </a:p>
          <a:p>
            <a:endParaRPr lang="en-US" dirty="0"/>
          </a:p>
        </p:txBody>
      </p:sp>
      <p:sp>
        <p:nvSpPr>
          <p:cNvPr id="2" name="Title 1">
            <a:extLst>
              <a:ext uri="{FF2B5EF4-FFF2-40B4-BE49-F238E27FC236}">
                <a16:creationId xmlns:a16="http://schemas.microsoft.com/office/drawing/2014/main" id="{23BCA2C5-9C9A-5C49-AD85-74C4D98A7290}"/>
              </a:ext>
            </a:extLst>
          </p:cNvPr>
          <p:cNvSpPr>
            <a:spLocks noGrp="1"/>
          </p:cNvSpPr>
          <p:nvPr>
            <p:ph type="title"/>
          </p:nvPr>
        </p:nvSpPr>
        <p:spPr>
          <a:xfrm>
            <a:off x="2293000" y="1734312"/>
            <a:ext cx="2298634" cy="1191620"/>
          </a:xfrm>
        </p:spPr>
        <p:txBody>
          <a:bodyPr anchor="b">
            <a:normAutofit fontScale="90000"/>
          </a:bodyPr>
          <a:lstStyle/>
          <a:p>
            <a:r>
              <a:rPr lang="en-US" dirty="0"/>
              <a:t>Rapid and automatic response</a:t>
            </a:r>
          </a:p>
        </p:txBody>
      </p:sp>
    </p:spTree>
    <p:extLst>
      <p:ext uri="{BB962C8B-B14F-4D97-AF65-F5344CB8AC3E}">
        <p14:creationId xmlns:p14="http://schemas.microsoft.com/office/powerpoint/2010/main" val="1355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712042" y="1405979"/>
            <a:ext cx="6709225" cy="4406206"/>
          </a:xfrm>
          <a:prstGeom prst="rect">
            <a:avLst/>
          </a:prstGeom>
          <a:noFill/>
          <a:ln w="9525">
            <a:noFill/>
            <a:miter lim="800000"/>
            <a:headEnd/>
            <a:tailEnd/>
          </a:ln>
        </p:spPr>
        <p:txBody>
          <a:bodyPr wrap="square">
            <a:spAutoFit/>
          </a:bodyPr>
          <a:lstStyle/>
          <a:p>
            <a:pPr>
              <a:lnSpc>
                <a:spcPts val="2800"/>
              </a:lnSpc>
            </a:pPr>
            <a:r>
              <a:rPr lang="en-US" altLang="zh-TW" sz="2800" spc="-50" dirty="0">
                <a:solidFill>
                  <a:schemeClr val="tx2"/>
                </a:solidFill>
              </a:rPr>
              <a:t>A) The Therapeutic relationship</a:t>
            </a:r>
          </a:p>
          <a:p>
            <a:pPr>
              <a:lnSpc>
                <a:spcPts val="2800"/>
              </a:lnSpc>
            </a:pPr>
            <a:r>
              <a:rPr lang="en-US" altLang="zh-TW" sz="2800" spc="-50" dirty="0">
                <a:solidFill>
                  <a:schemeClr val="tx2"/>
                </a:solidFill>
              </a:rPr>
              <a:t>	1. Presence</a:t>
            </a:r>
          </a:p>
          <a:p>
            <a:pPr>
              <a:lnSpc>
                <a:spcPts val="2800"/>
              </a:lnSpc>
            </a:pPr>
            <a:r>
              <a:rPr lang="en-US" altLang="zh-TW" sz="2800" spc="-50" dirty="0">
                <a:solidFill>
                  <a:schemeClr val="tx2"/>
                </a:solidFill>
              </a:rPr>
              <a:t> 	2. Empathy</a:t>
            </a:r>
          </a:p>
          <a:p>
            <a:pPr>
              <a:lnSpc>
                <a:spcPts val="2800"/>
              </a:lnSpc>
            </a:pPr>
            <a:r>
              <a:rPr lang="en-US" altLang="zh-TW" sz="2800" spc="-50" dirty="0">
                <a:solidFill>
                  <a:schemeClr val="tx2"/>
                </a:solidFill>
              </a:rPr>
              <a:t>	3. The Alliance</a:t>
            </a:r>
          </a:p>
          <a:p>
            <a:pPr>
              <a:lnSpc>
                <a:spcPts val="2800"/>
              </a:lnSpc>
            </a:pPr>
            <a:endParaRPr lang="en-US" altLang="zh-TW" sz="2800" spc="-50" dirty="0">
              <a:solidFill>
                <a:schemeClr val="tx2"/>
              </a:solidFill>
            </a:endParaRPr>
          </a:p>
          <a:p>
            <a:pPr>
              <a:lnSpc>
                <a:spcPts val="2800"/>
              </a:lnSpc>
            </a:pPr>
            <a:r>
              <a:rPr lang="en-US" altLang="zh-TW" sz="2800" spc="-50" dirty="0">
                <a:solidFill>
                  <a:schemeClr val="tx2"/>
                </a:solidFill>
              </a:rPr>
              <a:t>B) Access  reformulate emotional experiencing</a:t>
            </a:r>
          </a:p>
          <a:p>
            <a:pPr>
              <a:lnSpc>
                <a:spcPts val="2800"/>
              </a:lnSpc>
            </a:pPr>
            <a:r>
              <a:rPr lang="en-US" altLang="zh-TW" sz="2800" spc="-50" dirty="0">
                <a:solidFill>
                  <a:schemeClr val="tx2"/>
                </a:solidFill>
              </a:rPr>
              <a:t>	1.  Responding</a:t>
            </a:r>
          </a:p>
          <a:p>
            <a:pPr>
              <a:lnSpc>
                <a:spcPts val="2800"/>
              </a:lnSpc>
            </a:pPr>
            <a:r>
              <a:rPr lang="en-US" altLang="zh-TW" sz="2800" spc="-50" dirty="0">
                <a:solidFill>
                  <a:schemeClr val="tx2"/>
                </a:solidFill>
              </a:rPr>
              <a:t>	2.  Directing/Guiding</a:t>
            </a:r>
          </a:p>
          <a:p>
            <a:pPr>
              <a:lnSpc>
                <a:spcPts val="2800"/>
              </a:lnSpc>
            </a:pPr>
            <a:endParaRPr lang="en-US" altLang="zh-TW" sz="2800" spc="-50" dirty="0">
              <a:solidFill>
                <a:schemeClr val="tx2"/>
              </a:solidFill>
            </a:endParaRPr>
          </a:p>
          <a:p>
            <a:pPr>
              <a:lnSpc>
                <a:spcPts val="2800"/>
              </a:lnSpc>
            </a:pPr>
            <a:r>
              <a:rPr lang="en-US" altLang="zh-TW" sz="2800" spc="-50" dirty="0">
                <a:solidFill>
                  <a:schemeClr val="tx2"/>
                </a:solidFill>
              </a:rPr>
              <a:t>C)  Changing interactional positions</a:t>
            </a:r>
          </a:p>
          <a:p>
            <a:pPr>
              <a:lnSpc>
                <a:spcPts val="2800"/>
              </a:lnSpc>
            </a:pPr>
            <a:r>
              <a:rPr lang="en-US" altLang="zh-TW" sz="2800" spc="-50" dirty="0">
                <a:solidFill>
                  <a:schemeClr val="tx2"/>
                </a:solidFill>
              </a:rPr>
              <a:t>	1.  Reframing</a:t>
            </a:r>
          </a:p>
          <a:p>
            <a:pPr>
              <a:lnSpc>
                <a:spcPts val="2800"/>
              </a:lnSpc>
            </a:pPr>
            <a:r>
              <a:rPr lang="en-US" altLang="zh-TW" sz="2800" spc="-50" dirty="0">
                <a:solidFill>
                  <a:schemeClr val="tx2"/>
                </a:solidFill>
              </a:rPr>
              <a:t>	2.  Restructuring</a:t>
            </a:r>
          </a:p>
        </p:txBody>
      </p:sp>
      <p:sp>
        <p:nvSpPr>
          <p:cNvPr id="43011" name="Text Box 3"/>
          <p:cNvSpPr txBox="1">
            <a:spLocks noChangeArrowheads="1"/>
          </p:cNvSpPr>
          <p:nvPr/>
        </p:nvSpPr>
        <p:spPr bwMode="auto">
          <a:xfrm>
            <a:off x="505609" y="96820"/>
            <a:ext cx="8649149" cy="1061829"/>
          </a:xfrm>
          <a:prstGeom prst="rect">
            <a:avLst/>
          </a:prstGeom>
          <a:noFill/>
          <a:ln w="9525">
            <a:noFill/>
            <a:miter lim="800000"/>
            <a:headEnd/>
            <a:tailEnd/>
          </a:ln>
        </p:spPr>
        <p:txBody>
          <a:bodyPr wrap="square">
            <a:spAutoFit/>
          </a:bodyPr>
          <a:lstStyle/>
          <a:p>
            <a:pPr>
              <a:spcBef>
                <a:spcPct val="50000"/>
              </a:spcBef>
            </a:pPr>
            <a:r>
              <a:rPr lang="en-US" altLang="zh-TW" sz="3600" b="1" dirty="0">
                <a:solidFill>
                  <a:schemeClr val="tx2"/>
                </a:solidFill>
              </a:rPr>
              <a:t>The Basics of EFT Intervention</a:t>
            </a:r>
          </a:p>
          <a:p>
            <a:pPr>
              <a:spcBef>
                <a:spcPct val="50000"/>
              </a:spcBef>
            </a:pPr>
            <a:endParaRPr lang="zh-TW" altLang="en-US" dirty="0">
              <a:solidFill>
                <a:schemeClr val="tx2"/>
              </a:solidFill>
            </a:endParaRPr>
          </a:p>
        </p:txBody>
      </p:sp>
    </p:spTree>
    <p:extLst>
      <p:ext uri="{BB962C8B-B14F-4D97-AF65-F5344CB8AC3E}">
        <p14:creationId xmlns:p14="http://schemas.microsoft.com/office/powerpoint/2010/main" val="292030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021486" y="2720651"/>
            <a:ext cx="6010222" cy="2062103"/>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
            </a:pPr>
            <a:r>
              <a:rPr lang="en-US" altLang="zh-TW" sz="3200" dirty="0">
                <a:solidFill>
                  <a:schemeClr val="tx2"/>
                </a:solidFill>
              </a:rPr>
              <a:t>Lean in. Warm close.</a:t>
            </a:r>
          </a:p>
          <a:p>
            <a:pPr marL="457200" indent="-457200">
              <a:spcBef>
                <a:spcPct val="50000"/>
              </a:spcBef>
              <a:buFont typeface="Wingdings" pitchFamily="2" charset="2"/>
              <a:buChar char="§"/>
            </a:pPr>
            <a:r>
              <a:rPr lang="en-US" altLang="zh-TW" sz="3200" dirty="0">
                <a:solidFill>
                  <a:schemeClr val="tx2"/>
                </a:solidFill>
              </a:rPr>
              <a:t>Sit back. Distant and descriptive</a:t>
            </a:r>
          </a:p>
          <a:p>
            <a:pPr marL="457200" indent="-457200">
              <a:spcBef>
                <a:spcPct val="50000"/>
              </a:spcBef>
              <a:buFont typeface="Wingdings" pitchFamily="2" charset="2"/>
              <a:buChar char="§"/>
            </a:pPr>
            <a:r>
              <a:rPr lang="en-US" altLang="zh-TW" sz="3200" dirty="0">
                <a:solidFill>
                  <a:schemeClr val="tx2"/>
                </a:solidFill>
              </a:rPr>
              <a:t>Direct. Guide enactments   </a:t>
            </a:r>
          </a:p>
        </p:txBody>
      </p:sp>
      <p:sp>
        <p:nvSpPr>
          <p:cNvPr id="2" name="TextBox 1">
            <a:extLst>
              <a:ext uri="{FF2B5EF4-FFF2-40B4-BE49-F238E27FC236}">
                <a16:creationId xmlns:a16="http://schemas.microsoft.com/office/drawing/2014/main" id="{75E0E092-87CC-CF43-8269-07BABD88A977}"/>
              </a:ext>
            </a:extLst>
          </p:cNvPr>
          <p:cNvSpPr txBox="1"/>
          <p:nvPr/>
        </p:nvSpPr>
        <p:spPr>
          <a:xfrm>
            <a:off x="3839328" y="492038"/>
            <a:ext cx="4476466" cy="1200329"/>
          </a:xfrm>
          <a:prstGeom prst="rect">
            <a:avLst/>
          </a:prstGeom>
          <a:noFill/>
        </p:spPr>
        <p:txBody>
          <a:bodyPr wrap="square" rtlCol="0">
            <a:spAutoFit/>
          </a:bodyPr>
          <a:lstStyle/>
          <a:p>
            <a:pPr algn="ctr"/>
            <a:r>
              <a:rPr lang="en-US" altLang="zh-TW" sz="3600" b="1" dirty="0">
                <a:solidFill>
                  <a:schemeClr val="tx2"/>
                </a:solidFill>
                <a:latin typeface="+mj-lt"/>
              </a:rPr>
              <a:t>Interactional Stances</a:t>
            </a:r>
          </a:p>
        </p:txBody>
      </p:sp>
    </p:spTree>
    <p:extLst>
      <p:ext uri="{BB962C8B-B14F-4D97-AF65-F5344CB8AC3E}">
        <p14:creationId xmlns:p14="http://schemas.microsoft.com/office/powerpoint/2010/main" val="118037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57D5-E8EC-054D-9ACC-FDAD9E09E085}"/>
              </a:ext>
            </a:extLst>
          </p:cNvPr>
          <p:cNvSpPr>
            <a:spLocks noGrp="1"/>
          </p:cNvSpPr>
          <p:nvPr>
            <p:ph type="title"/>
          </p:nvPr>
        </p:nvSpPr>
        <p:spPr>
          <a:xfrm>
            <a:off x="2231136" y="185758"/>
            <a:ext cx="7729728" cy="1188720"/>
          </a:xfrm>
        </p:spPr>
        <p:txBody>
          <a:bodyPr/>
          <a:lstStyle/>
          <a:p>
            <a:r>
              <a:rPr lang="en-US" dirty="0"/>
              <a:t>Plan for Workshop</a:t>
            </a:r>
          </a:p>
        </p:txBody>
      </p:sp>
      <p:graphicFrame>
        <p:nvGraphicFramePr>
          <p:cNvPr id="6" name="Content Placeholder 5">
            <a:extLst>
              <a:ext uri="{FF2B5EF4-FFF2-40B4-BE49-F238E27FC236}">
                <a16:creationId xmlns:a16="http://schemas.microsoft.com/office/drawing/2014/main" id="{8FA688F6-868B-2B47-B9B6-0F3B04AEE235}"/>
              </a:ext>
            </a:extLst>
          </p:cNvPr>
          <p:cNvGraphicFramePr>
            <a:graphicFrameLocks noGrp="1"/>
          </p:cNvGraphicFramePr>
          <p:nvPr>
            <p:ph idx="1"/>
            <p:extLst>
              <p:ext uri="{D42A27DB-BD31-4B8C-83A1-F6EECF244321}">
                <p14:modId xmlns:p14="http://schemas.microsoft.com/office/powerpoint/2010/main" val="3254362818"/>
              </p:ext>
            </p:extLst>
          </p:nvPr>
        </p:nvGraphicFramePr>
        <p:xfrm>
          <a:off x="2230438" y="1848199"/>
          <a:ext cx="7731124" cy="3479800"/>
        </p:xfrm>
        <a:graphic>
          <a:graphicData uri="http://schemas.openxmlformats.org/drawingml/2006/table">
            <a:tbl>
              <a:tblPr firstRow="1" bandRow="1">
                <a:tableStyleId>{5C22544A-7EE6-4342-B048-85BDC9FD1C3A}</a:tableStyleId>
              </a:tblPr>
              <a:tblGrid>
                <a:gridCol w="1932781">
                  <a:extLst>
                    <a:ext uri="{9D8B030D-6E8A-4147-A177-3AD203B41FA5}">
                      <a16:colId xmlns:a16="http://schemas.microsoft.com/office/drawing/2014/main" val="3153572446"/>
                    </a:ext>
                  </a:extLst>
                </a:gridCol>
                <a:gridCol w="1932781">
                  <a:extLst>
                    <a:ext uri="{9D8B030D-6E8A-4147-A177-3AD203B41FA5}">
                      <a16:colId xmlns:a16="http://schemas.microsoft.com/office/drawing/2014/main" val="1432955673"/>
                    </a:ext>
                  </a:extLst>
                </a:gridCol>
                <a:gridCol w="1932781">
                  <a:extLst>
                    <a:ext uri="{9D8B030D-6E8A-4147-A177-3AD203B41FA5}">
                      <a16:colId xmlns:a16="http://schemas.microsoft.com/office/drawing/2014/main" val="3752940241"/>
                    </a:ext>
                  </a:extLst>
                </a:gridCol>
                <a:gridCol w="1932781">
                  <a:extLst>
                    <a:ext uri="{9D8B030D-6E8A-4147-A177-3AD203B41FA5}">
                      <a16:colId xmlns:a16="http://schemas.microsoft.com/office/drawing/2014/main" val="416448636"/>
                    </a:ext>
                  </a:extLst>
                </a:gridCol>
              </a:tblGrid>
              <a:tr h="370840">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3563927939"/>
                  </a:ext>
                </a:extLst>
              </a:tr>
              <a:tr h="370840">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Review and setting the stage for 4 days</a:t>
                      </a:r>
                    </a:p>
                    <a:p>
                      <a:pPr marL="285750" indent="-285750">
                        <a:buFont typeface="Arial" panose="020B0604020202020204" pitchFamily="34" charset="0"/>
                        <a:buChar char="•"/>
                      </a:pPr>
                      <a:r>
                        <a:rPr lang="en-US" dirty="0"/>
                        <a:t>Emotional Deepening</a:t>
                      </a:r>
                    </a:p>
                    <a:p>
                      <a:pPr marL="285750" indent="-285750">
                        <a:buFont typeface="Arial" panose="020B0604020202020204" pitchFamily="34" charset="0"/>
                        <a:buChar char="•"/>
                      </a:pPr>
                      <a:r>
                        <a:rPr lang="en-US" dirty="0"/>
                        <a:t>Reactivity and Escalation</a:t>
                      </a:r>
                    </a:p>
                    <a:p>
                      <a:pPr marL="285750" indent="-285750">
                        <a:buFont typeface="Arial" panose="020B0604020202020204" pitchFamily="34" charset="0"/>
                        <a:buChar char="•"/>
                      </a:pPr>
                      <a:endParaRPr lang="en-US" dirty="0"/>
                    </a:p>
                  </a:txBody>
                  <a:tcPr/>
                </a:tc>
                <a:tc>
                  <a:txBody>
                    <a:bodyPr/>
                    <a:lstStyle/>
                    <a:p>
                      <a:r>
                        <a:rPr lang="en-CA" sz="1800" u="sng" dirty="0"/>
                        <a:t>Stage 4:</a:t>
                      </a:r>
                      <a:r>
                        <a:rPr lang="en-CA" sz="1800" dirty="0"/>
                        <a:t>  </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Restructuring </a:t>
                      </a:r>
                      <a:endParaRPr lang="en-US" sz="1800" dirty="0"/>
                    </a:p>
                    <a:p>
                      <a:pPr marL="285750" indent="-285750">
                        <a:buFont typeface="Arial" panose="020B0604020202020204" pitchFamily="34" charset="0"/>
                        <a:buChar char="•"/>
                      </a:pPr>
                      <a:r>
                        <a:rPr lang="en-CA" sz="1800" dirty="0"/>
                        <a:t>Enactments</a:t>
                      </a:r>
                    </a:p>
                    <a:p>
                      <a:pPr marL="285750" indent="-285750">
                        <a:buFont typeface="Arial" panose="020B0604020202020204" pitchFamily="34" charset="0"/>
                        <a:buChar char="•"/>
                      </a:pPr>
                      <a:r>
                        <a:rPr lang="en-CA" sz="1800" dirty="0"/>
                        <a:t>Blocks &amp; Shame spirals</a:t>
                      </a:r>
                    </a:p>
                    <a:p>
                      <a:pPr marL="285750" indent="-285750">
                        <a:buFont typeface="Arial" panose="020B0604020202020204" pitchFamily="34" charset="0"/>
                        <a:buChar char="•"/>
                      </a:pPr>
                      <a:r>
                        <a:rPr lang="en-CA" sz="1800" dirty="0"/>
                        <a:t> Homework</a:t>
                      </a:r>
                    </a:p>
                    <a:p>
                      <a:pPr marL="285750" indent="-285750">
                        <a:buFont typeface="Arial" panose="020B0604020202020204" pitchFamily="34" charset="0"/>
                        <a:buChar char="•"/>
                      </a:pPr>
                      <a:r>
                        <a:rPr lang="en-CA" sz="1800" dirty="0"/>
                        <a:t>Emotional injuries</a:t>
                      </a:r>
                      <a:endParaRPr lang="en-US" sz="1800" dirty="0"/>
                    </a:p>
                    <a:p>
                      <a:pPr marL="0" indent="0">
                        <a:buNone/>
                      </a:pPr>
                      <a:r>
                        <a:rPr lang="en-CA" sz="1800" dirty="0"/>
                        <a:t> </a:t>
                      </a:r>
                      <a:endParaRPr lang="en-US" sz="1800" dirty="0"/>
                    </a:p>
                    <a:p>
                      <a:endParaRPr lang="en-US" dirty="0"/>
                    </a:p>
                  </a:txBody>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Emotional Injuries</a:t>
                      </a:r>
                    </a:p>
                    <a:p>
                      <a:pPr marL="285750" indent="-285750">
                        <a:buFont typeface="Arial" panose="020B0604020202020204" pitchFamily="34" charset="0"/>
                        <a:buChar char="•"/>
                      </a:pPr>
                      <a:r>
                        <a:rPr lang="en-US" dirty="0"/>
                        <a:t>Working with Identity-related issues such as dominance  </a:t>
                      </a:r>
                    </a:p>
                  </a:txBody>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Self-soothing and individual processes</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601509386"/>
                  </a:ext>
                </a:extLst>
              </a:tr>
            </a:tbl>
          </a:graphicData>
        </a:graphic>
      </p:graphicFrame>
      <p:sp>
        <p:nvSpPr>
          <p:cNvPr id="5" name="Slide Number Placeholder 4">
            <a:extLst>
              <a:ext uri="{FF2B5EF4-FFF2-40B4-BE49-F238E27FC236}">
                <a16:creationId xmlns:a16="http://schemas.microsoft.com/office/drawing/2014/main" id="{7E468E7F-8A27-DA41-B176-EE8EBCE0FFC6}"/>
              </a:ext>
            </a:extLst>
          </p:cNvPr>
          <p:cNvSpPr>
            <a:spLocks noGrp="1"/>
          </p:cNvSpPr>
          <p:nvPr>
            <p:ph type="sldNum" sz="quarter" idx="12"/>
          </p:nvPr>
        </p:nvSpPr>
        <p:spPr/>
        <p:txBody>
          <a:bodyPr/>
          <a:lstStyle/>
          <a:p>
            <a:fld id="{37835547-5C7D-47D7-9EED-E93C2B0BBA02}" type="slidenum">
              <a:rPr lang="fr-FR" smtClean="0"/>
              <a:t>2</a:t>
            </a:fld>
            <a:endParaRPr lang="fr-FR" dirty="0"/>
          </a:p>
        </p:txBody>
      </p:sp>
      <p:sp>
        <p:nvSpPr>
          <p:cNvPr id="7" name="TextBox 6">
            <a:extLst>
              <a:ext uri="{FF2B5EF4-FFF2-40B4-BE49-F238E27FC236}">
                <a16:creationId xmlns:a16="http://schemas.microsoft.com/office/drawing/2014/main" id="{7746E931-90F6-2949-AC12-1C4992DB1783}"/>
              </a:ext>
            </a:extLst>
          </p:cNvPr>
          <p:cNvSpPr txBox="1"/>
          <p:nvPr/>
        </p:nvSpPr>
        <p:spPr>
          <a:xfrm>
            <a:off x="2314222" y="5734756"/>
            <a:ext cx="8208081" cy="646331"/>
          </a:xfrm>
          <a:prstGeom prst="rect">
            <a:avLst/>
          </a:prstGeom>
          <a:solidFill>
            <a:schemeClr val="accent2">
              <a:lumMod val="60000"/>
              <a:lumOff val="40000"/>
            </a:schemeClr>
          </a:solidFill>
        </p:spPr>
        <p:txBody>
          <a:bodyPr wrap="none" rtlCol="0">
            <a:spAutoFit/>
          </a:bodyPr>
          <a:lstStyle/>
          <a:p>
            <a:r>
              <a:rPr lang="en-US" dirty="0"/>
              <a:t>General Format of Didactic Lecture and Discussion, Observation through Videotaped </a:t>
            </a:r>
          </a:p>
          <a:p>
            <a:r>
              <a:rPr lang="en-US" dirty="0"/>
              <a:t>Demonstration, and Small group practice. </a:t>
            </a:r>
          </a:p>
        </p:txBody>
      </p:sp>
    </p:spTree>
    <p:extLst>
      <p:ext uri="{BB962C8B-B14F-4D97-AF65-F5344CB8AC3E}">
        <p14:creationId xmlns:p14="http://schemas.microsoft.com/office/powerpoint/2010/main" val="1170756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667436" y="1"/>
            <a:ext cx="8487222" cy="1253374"/>
          </a:xfrm>
          <a:prstGeom prst="rect">
            <a:avLst/>
          </a:prstGeom>
        </p:spPr>
        <p:txBody>
          <a:bodyPr>
            <a:noAutofit/>
          </a:bodyPr>
          <a:lstStyle/>
          <a:p>
            <a:pPr eaLnBrk="1" hangingPunct="1">
              <a:defRPr/>
            </a:pPr>
            <a:r>
              <a:rPr lang="en-US" altLang="zh-CN" sz="3600" b="1" dirty="0">
                <a:ea typeface="SimSun" pitchFamily="2" charset="-122"/>
              </a:rPr>
              <a:t>Basic Interactional Interventions</a:t>
            </a:r>
            <a:endParaRPr lang="en-US" altLang="zh-TW" sz="3600" b="1" dirty="0">
              <a:ea typeface="PMingLiU" pitchFamily="18" charset="-120"/>
            </a:endParaRPr>
          </a:p>
        </p:txBody>
      </p:sp>
      <p:sp>
        <p:nvSpPr>
          <p:cNvPr id="36867" name="Rectangle 3"/>
          <p:cNvSpPr>
            <a:spLocks noGrp="1" noChangeArrowheads="1"/>
          </p:cNvSpPr>
          <p:nvPr>
            <p:ph idx="4294967295"/>
          </p:nvPr>
        </p:nvSpPr>
        <p:spPr>
          <a:xfrm>
            <a:off x="2035343" y="1586247"/>
            <a:ext cx="8080375" cy="3295650"/>
          </a:xfrm>
          <a:prstGeom prst="rect">
            <a:avLst/>
          </a:prstGeom>
        </p:spPr>
        <p:txBody>
          <a:bodyPr>
            <a:noAutofit/>
          </a:bodyPr>
          <a:lstStyle/>
          <a:p>
            <a:pPr marL="514350" indent="-514350">
              <a:buFont typeface="+mj-lt"/>
              <a:buAutoNum type="arabicPeriod"/>
            </a:pPr>
            <a:r>
              <a:rPr lang="en-US" altLang="zh-CN" sz="2800" spc="-50" dirty="0">
                <a:solidFill>
                  <a:schemeClr val="tx2"/>
                </a:solidFill>
                <a:ea typeface="SimSun" pitchFamily="2" charset="-122"/>
              </a:rPr>
              <a:t>Tracking &amp; reflecting patterns &amp; cycles of interactions</a:t>
            </a:r>
          </a:p>
          <a:p>
            <a:pPr marL="514350" indent="-514350">
              <a:lnSpc>
                <a:spcPts val="1000"/>
              </a:lnSpc>
              <a:buFont typeface="+mj-lt"/>
              <a:buAutoNum type="arabicPeriod"/>
            </a:pPr>
            <a:endParaRPr lang="en-US" altLang="zh-CN" sz="2800" spc="-50" dirty="0">
              <a:solidFill>
                <a:schemeClr val="tx2"/>
              </a:solidFill>
              <a:ea typeface="SimSun" pitchFamily="2" charset="-122"/>
            </a:endParaRPr>
          </a:p>
          <a:p>
            <a:pPr marL="514350" indent="-514350">
              <a:lnSpc>
                <a:spcPts val="2800"/>
              </a:lnSpc>
              <a:buFont typeface="+mj-lt"/>
              <a:buAutoNum type="arabicPeriod"/>
            </a:pPr>
            <a:r>
              <a:rPr lang="en-US" altLang="zh-CN" sz="2800" spc="-50" dirty="0">
                <a:solidFill>
                  <a:schemeClr val="tx2"/>
                </a:solidFill>
                <a:ea typeface="SimSun" pitchFamily="2" charset="-122"/>
              </a:rPr>
              <a:t>Framing &amp; reframing problems in terms of negative cycles (attachment/identity) responses.</a:t>
            </a:r>
          </a:p>
          <a:p>
            <a:pPr marL="514350" indent="-514350">
              <a:lnSpc>
                <a:spcPts val="1000"/>
              </a:lnSpc>
              <a:buFont typeface="+mj-lt"/>
              <a:buAutoNum type="arabicPeriod"/>
            </a:pPr>
            <a:endParaRPr lang="en-US" altLang="zh-CN" sz="2800" spc="-50" dirty="0">
              <a:solidFill>
                <a:schemeClr val="tx2"/>
              </a:solidFill>
              <a:ea typeface="SimSun" pitchFamily="2" charset="-122"/>
            </a:endParaRPr>
          </a:p>
          <a:p>
            <a:pPr marL="514350" indent="-514350">
              <a:lnSpc>
                <a:spcPts val="2800"/>
              </a:lnSpc>
              <a:buFont typeface="+mj-lt"/>
              <a:buAutoNum type="arabicPeriod"/>
            </a:pPr>
            <a:r>
              <a:rPr lang="en-US" altLang="zh-CN" sz="2800" spc="-50" dirty="0">
                <a:solidFill>
                  <a:schemeClr val="tx2"/>
                </a:solidFill>
                <a:ea typeface="SimSun" pitchFamily="2" charset="-122"/>
              </a:rPr>
              <a:t>Using enactments to shape interactions:</a:t>
            </a:r>
          </a:p>
          <a:p>
            <a:pPr indent="0">
              <a:lnSpc>
                <a:spcPts val="2800"/>
              </a:lnSpc>
              <a:buNone/>
            </a:pPr>
            <a:r>
              <a:rPr lang="en-US" altLang="zh-CN" sz="2800" spc="-50" dirty="0">
                <a:solidFill>
                  <a:schemeClr val="tx2"/>
                </a:solidFill>
              </a:rPr>
              <a:t>  plan and oversee events to modify, step by step, each</a:t>
            </a:r>
          </a:p>
          <a:p>
            <a:pPr indent="0">
              <a:lnSpc>
                <a:spcPts val="2800"/>
              </a:lnSpc>
              <a:buNone/>
            </a:pPr>
            <a:r>
              <a:rPr lang="en-US" altLang="zh-CN" sz="2800" spc="-50" dirty="0">
                <a:solidFill>
                  <a:schemeClr val="tx2"/>
                </a:solidFill>
              </a:rPr>
              <a:t>  partner’s interactional position.</a:t>
            </a:r>
          </a:p>
        </p:txBody>
      </p:sp>
    </p:spTree>
    <p:extLst>
      <p:ext uri="{BB962C8B-B14F-4D97-AF65-F5344CB8AC3E}">
        <p14:creationId xmlns:p14="http://schemas.microsoft.com/office/powerpoint/2010/main" val="3713662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930" y="1364683"/>
            <a:ext cx="8371974" cy="5262979"/>
          </a:xfrm>
          <a:prstGeom prst="rect">
            <a:avLst/>
          </a:prstGeom>
        </p:spPr>
        <p:txBody>
          <a:bodyPr wrap="square">
            <a:spAutoFit/>
          </a:bodyPr>
          <a:lstStyle/>
          <a:p>
            <a:r>
              <a:rPr lang="en-US" sz="2800" dirty="0">
                <a:solidFill>
                  <a:schemeClr val="tx2"/>
                </a:solidFill>
              </a:rPr>
              <a:t>Work with the couple to describe the cycle </a:t>
            </a:r>
          </a:p>
          <a:p>
            <a:pPr marL="457200" indent="-457200">
              <a:buFont typeface="Arial"/>
              <a:buChar char="•"/>
            </a:pPr>
            <a:r>
              <a:rPr lang="en-US" sz="2800" dirty="0">
                <a:solidFill>
                  <a:schemeClr val="tx2"/>
                </a:solidFill>
              </a:rPr>
              <a:t>Identify who is pursuing for emotional closeness or dominating and who is protecting against intrusion or submitting </a:t>
            </a:r>
          </a:p>
          <a:p>
            <a:pPr marL="457200" indent="-457200">
              <a:buFont typeface="Arial"/>
              <a:buChar char="•"/>
            </a:pPr>
            <a:r>
              <a:rPr lang="en-US" sz="2800" dirty="0">
                <a:solidFill>
                  <a:schemeClr val="tx2"/>
                </a:solidFill>
              </a:rPr>
              <a:t>Identify the Cycle as well as Interactional Positions</a:t>
            </a:r>
          </a:p>
          <a:p>
            <a:endParaRPr lang="en-US" sz="2800" dirty="0">
              <a:solidFill>
                <a:schemeClr val="tx2"/>
              </a:solidFill>
            </a:endParaRPr>
          </a:p>
          <a:p>
            <a:r>
              <a:rPr lang="en-US" sz="2800" b="1" dirty="0">
                <a:solidFill>
                  <a:schemeClr val="tx2"/>
                </a:solidFill>
              </a:rPr>
              <a:t>In both partners</a:t>
            </a:r>
            <a:r>
              <a:rPr lang="en-US" sz="2800" dirty="0">
                <a:solidFill>
                  <a:schemeClr val="tx2"/>
                </a:solidFill>
              </a:rPr>
              <a:t>: </a:t>
            </a:r>
          </a:p>
          <a:p>
            <a:pPr marL="1428750" lvl="2" indent="-514350">
              <a:buFont typeface="+mj-lt"/>
              <a:buAutoNum type="arabicPeriod"/>
            </a:pPr>
            <a:r>
              <a:rPr lang="en-US" sz="2800" dirty="0">
                <a:solidFill>
                  <a:schemeClr val="tx2"/>
                </a:solidFill>
              </a:rPr>
              <a:t>Behaviours</a:t>
            </a:r>
          </a:p>
          <a:p>
            <a:pPr marL="1428750" lvl="2" indent="-514350">
              <a:buFont typeface="+mj-lt"/>
              <a:buAutoNum type="arabicPeriod"/>
            </a:pPr>
            <a:r>
              <a:rPr lang="en-US" sz="2800" dirty="0">
                <a:solidFill>
                  <a:schemeClr val="tx2"/>
                </a:solidFill>
              </a:rPr>
              <a:t>Perceptions - View of Self and of Partner </a:t>
            </a:r>
          </a:p>
          <a:p>
            <a:pPr marL="1428750" lvl="2" indent="-514350">
              <a:buFont typeface="+mj-lt"/>
              <a:buAutoNum type="arabicPeriod"/>
            </a:pPr>
            <a:r>
              <a:rPr lang="en-US" sz="2800" dirty="0">
                <a:solidFill>
                  <a:schemeClr val="tx2"/>
                </a:solidFill>
              </a:rPr>
              <a:t>Secondary – Reactive Emotions</a:t>
            </a:r>
          </a:p>
          <a:p>
            <a:pPr marL="1428750" lvl="2" indent="-514350">
              <a:buFont typeface="+mj-lt"/>
              <a:buAutoNum type="arabicPeriod"/>
            </a:pPr>
            <a:r>
              <a:rPr lang="en-US" sz="2800" dirty="0">
                <a:solidFill>
                  <a:schemeClr val="tx2"/>
                </a:solidFill>
              </a:rPr>
              <a:t>Primary Emotions</a:t>
            </a:r>
          </a:p>
          <a:p>
            <a:pPr marL="1428750" lvl="2" indent="-514350">
              <a:buFont typeface="+mj-lt"/>
              <a:buAutoNum type="arabicPeriod"/>
            </a:pPr>
            <a:r>
              <a:rPr lang="en-US" sz="2800" dirty="0">
                <a:solidFill>
                  <a:schemeClr val="tx2"/>
                </a:solidFill>
              </a:rPr>
              <a:t>Attachment and Identity Needs</a:t>
            </a:r>
          </a:p>
        </p:txBody>
      </p:sp>
      <p:sp>
        <p:nvSpPr>
          <p:cNvPr id="3" name="TextBox 2">
            <a:extLst>
              <a:ext uri="{FF2B5EF4-FFF2-40B4-BE49-F238E27FC236}">
                <a16:creationId xmlns:a16="http://schemas.microsoft.com/office/drawing/2014/main" id="{0E9E6C05-0DC5-C92D-03DC-8DC39277F69D}"/>
              </a:ext>
            </a:extLst>
          </p:cNvPr>
          <p:cNvSpPr txBox="1"/>
          <p:nvPr/>
        </p:nvSpPr>
        <p:spPr>
          <a:xfrm>
            <a:off x="3336754" y="497304"/>
            <a:ext cx="5470358" cy="646331"/>
          </a:xfrm>
          <a:prstGeom prst="rect">
            <a:avLst/>
          </a:prstGeom>
          <a:noFill/>
        </p:spPr>
        <p:txBody>
          <a:bodyPr wrap="square" rtlCol="0">
            <a:spAutoFit/>
          </a:bodyPr>
          <a:lstStyle/>
          <a:p>
            <a:pPr algn="ctr"/>
            <a:r>
              <a:rPr lang="en-US" sz="3600" b="1" dirty="0">
                <a:solidFill>
                  <a:schemeClr val="tx2"/>
                </a:solidFill>
              </a:rPr>
              <a:t>Identify Negative Cycle</a:t>
            </a:r>
            <a:endParaRPr lang="en-US" sz="3600" dirty="0">
              <a:solidFill>
                <a:schemeClr val="tx2"/>
              </a:solidFill>
            </a:endParaRPr>
          </a:p>
        </p:txBody>
      </p:sp>
    </p:spTree>
    <p:extLst>
      <p:ext uri="{BB962C8B-B14F-4D97-AF65-F5344CB8AC3E}">
        <p14:creationId xmlns:p14="http://schemas.microsoft.com/office/powerpoint/2010/main" val="2991286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6049"/>
            <a:ext cx="7729728" cy="1188720"/>
          </a:xfrm>
        </p:spPr>
        <p:txBody>
          <a:bodyPr>
            <a:normAutofit/>
          </a:bodyPr>
          <a:lstStyle/>
          <a:p>
            <a:r>
              <a:rPr lang="en-US" sz="3000" dirty="0"/>
              <a:t>Importance and subtly of </a:t>
            </a:r>
            <a:br>
              <a:rPr lang="en-US" sz="3000" dirty="0"/>
            </a:br>
            <a:r>
              <a:rPr lang="en-US" sz="3000" dirty="0"/>
              <a:t>language, vocal quality</a:t>
            </a:r>
          </a:p>
        </p:txBody>
      </p:sp>
      <p:sp>
        <p:nvSpPr>
          <p:cNvPr id="3" name="Content Placeholder 2"/>
          <p:cNvSpPr>
            <a:spLocks noGrp="1"/>
          </p:cNvSpPr>
          <p:nvPr>
            <p:ph idx="1"/>
          </p:nvPr>
        </p:nvSpPr>
        <p:spPr>
          <a:xfrm>
            <a:off x="1118795" y="1752600"/>
            <a:ext cx="9854005" cy="4787900"/>
          </a:xfrm>
        </p:spPr>
        <p:txBody>
          <a:bodyPr>
            <a:normAutofit/>
          </a:bodyPr>
          <a:lstStyle/>
          <a:p>
            <a:pPr marL="114300" indent="0">
              <a:lnSpc>
                <a:spcPct val="110000"/>
              </a:lnSpc>
              <a:buNone/>
            </a:pPr>
            <a:r>
              <a:rPr lang="en-US" sz="2700" dirty="0">
                <a:latin typeface="+mj-lt"/>
              </a:rPr>
              <a:t>Are Clients Expressing Primary Vulnerable, Adaptive Emotions? Maladaptive Emotions that need to be transformed? Secondary Emotions that need to be bypassed? </a:t>
            </a:r>
          </a:p>
          <a:p>
            <a:pPr marL="114300" indent="0">
              <a:buNone/>
            </a:pPr>
            <a:endParaRPr lang="en-US" sz="2700" dirty="0">
              <a:latin typeface="+mj-lt"/>
            </a:endParaRPr>
          </a:p>
          <a:p>
            <a:pPr marL="114300" indent="0">
              <a:buNone/>
            </a:pPr>
            <a:r>
              <a:rPr lang="en-US" sz="2700" b="1" dirty="0">
                <a:latin typeface="+mj-lt"/>
              </a:rPr>
              <a:t>C:</a:t>
            </a:r>
            <a:r>
              <a:rPr lang="en-US" sz="2700" dirty="0">
                <a:latin typeface="+mj-lt"/>
              </a:rPr>
              <a:t> “</a:t>
            </a:r>
            <a:r>
              <a:rPr lang="en-US" sz="2700" i="1" dirty="0">
                <a:latin typeface="+mj-lt"/>
              </a:rPr>
              <a:t>How could you hurt me like that? I was so hurt!” </a:t>
            </a:r>
            <a:r>
              <a:rPr lang="en-US" sz="2700" dirty="0">
                <a:latin typeface="+mj-lt"/>
              </a:rPr>
              <a:t>(crying but sound angry, expressing it in a blaming way)</a:t>
            </a:r>
          </a:p>
          <a:p>
            <a:pPr marL="114300" indent="0">
              <a:buNone/>
            </a:pPr>
            <a:endParaRPr lang="en-US" sz="2700" dirty="0">
              <a:latin typeface="+mj-lt"/>
            </a:endParaRPr>
          </a:p>
          <a:p>
            <a:pPr marL="114300" indent="0">
              <a:buNone/>
            </a:pPr>
            <a:r>
              <a:rPr lang="en-US" sz="2700" b="1" dirty="0">
                <a:latin typeface="+mj-lt"/>
              </a:rPr>
              <a:t>C:</a:t>
            </a:r>
            <a:r>
              <a:rPr lang="en-US" sz="2700" dirty="0">
                <a:latin typeface="+mj-lt"/>
              </a:rPr>
              <a:t> </a:t>
            </a:r>
            <a:r>
              <a:rPr lang="en-US" sz="2700" i="1" dirty="0">
                <a:latin typeface="+mj-lt"/>
              </a:rPr>
              <a:t>“That was so awful, you just left me!”  </a:t>
            </a:r>
            <a:r>
              <a:rPr lang="en-US" sz="2700" dirty="0">
                <a:latin typeface="+mj-lt"/>
              </a:rPr>
              <a:t>(crying but accusing tone)</a:t>
            </a:r>
          </a:p>
          <a:p>
            <a:pPr marL="114300" indent="0">
              <a:buNone/>
            </a:pPr>
            <a:endParaRPr lang="en-US" sz="2700" dirty="0">
              <a:latin typeface="+mj-lt"/>
            </a:endParaRPr>
          </a:p>
          <a:p>
            <a:pPr marL="114300" indent="0">
              <a:buNone/>
            </a:pPr>
            <a:endParaRPr lang="en-US" dirty="0"/>
          </a:p>
        </p:txBody>
      </p:sp>
      <p:sp>
        <p:nvSpPr>
          <p:cNvPr id="6" name="Slide Number Placeholder 5">
            <a:extLst>
              <a:ext uri="{FF2B5EF4-FFF2-40B4-BE49-F238E27FC236}">
                <a16:creationId xmlns:a16="http://schemas.microsoft.com/office/drawing/2014/main" id="{26D56FDE-8CD4-8247-819D-94B5B78F8351}"/>
              </a:ext>
            </a:extLst>
          </p:cNvPr>
          <p:cNvSpPr>
            <a:spLocks noGrp="1"/>
          </p:cNvSpPr>
          <p:nvPr>
            <p:ph type="sldNum" sz="quarter" idx="12"/>
          </p:nvPr>
        </p:nvSpPr>
        <p:spPr/>
        <p:txBody>
          <a:bodyPr/>
          <a:lstStyle/>
          <a:p>
            <a:fld id="{65C24AD8-A7AC-CD41-8962-1BCFFE201B1B}" type="slidenum">
              <a:rPr lang="en-US" smtClean="0"/>
              <a:pPr/>
              <a:t>22</a:t>
            </a:fld>
            <a:endParaRPr lang="en-US"/>
          </a:p>
        </p:txBody>
      </p:sp>
    </p:spTree>
    <p:extLst>
      <p:ext uri="{BB962C8B-B14F-4D97-AF65-F5344CB8AC3E}">
        <p14:creationId xmlns:p14="http://schemas.microsoft.com/office/powerpoint/2010/main" val="3853333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363577"/>
            <a:ext cx="8991600" cy="5262979"/>
          </a:xfrm>
          <a:prstGeom prst="rect">
            <a:avLst/>
          </a:prstGeom>
        </p:spPr>
        <p:txBody>
          <a:bodyPr wrap="square">
            <a:spAutoFit/>
          </a:bodyPr>
          <a:lstStyle/>
          <a:p>
            <a:r>
              <a:rPr lang="en-US" sz="2400" dirty="0">
                <a:solidFill>
                  <a:srgbClr val="4A4A4A"/>
                </a:solidFill>
              </a:rPr>
              <a:t>Perceptions/Meaning (see?)            			Perceptions/Meaning</a:t>
            </a:r>
          </a:p>
          <a:p>
            <a:endParaRPr lang="en-US" sz="2400" dirty="0">
              <a:solidFill>
                <a:srgbClr val="4A4A4A"/>
              </a:solidFill>
            </a:endParaRPr>
          </a:p>
          <a:p>
            <a:endParaRPr lang="en-US" sz="2400" dirty="0">
              <a:solidFill>
                <a:srgbClr val="4A4A4A"/>
              </a:solidFill>
            </a:endParaRPr>
          </a:p>
          <a:p>
            <a:endParaRPr lang="en-US" sz="2400" dirty="0">
              <a:solidFill>
                <a:srgbClr val="4A4A4A"/>
              </a:solidFill>
            </a:endParaRPr>
          </a:p>
          <a:p>
            <a:endParaRPr lang="en-US" sz="2400" dirty="0">
              <a:solidFill>
                <a:srgbClr val="4A4A4A"/>
              </a:solidFill>
            </a:endParaRPr>
          </a:p>
          <a:p>
            <a:endParaRPr lang="en-US" sz="2400" dirty="0">
              <a:solidFill>
                <a:srgbClr val="4A4A4A"/>
              </a:solidFill>
            </a:endParaRPr>
          </a:p>
          <a:p>
            <a:endParaRPr lang="en-US" sz="2400" dirty="0">
              <a:solidFill>
                <a:srgbClr val="4A4A4A"/>
              </a:solidFill>
            </a:endParaRPr>
          </a:p>
          <a:p>
            <a:r>
              <a:rPr lang="en-US" sz="2400" dirty="0">
                <a:solidFill>
                  <a:srgbClr val="4A4A4A"/>
                </a:solidFill>
              </a:rPr>
              <a:t>Behaviour (do?)                                             		Behaviour                          Secondary Emotion (feel?)                        			Secondary Emotion</a:t>
            </a:r>
          </a:p>
          <a:p>
            <a:r>
              <a:rPr lang="en-US" sz="2400" dirty="0">
                <a:solidFill>
                  <a:srgbClr val="4A4A4A"/>
                </a:solidFill>
              </a:rPr>
              <a:t>Primary Emotion (emotion?)                     			Primary Emotion</a:t>
            </a:r>
          </a:p>
          <a:p>
            <a:r>
              <a:rPr lang="en-US" sz="2400" dirty="0">
                <a:solidFill>
                  <a:srgbClr val="4A4A4A"/>
                </a:solidFill>
              </a:rPr>
              <a:t>Unmet Attachment &amp;                               			Unmet Attachment &amp; Identity Needs(need?)                                         Identity Needs 																	</a:t>
            </a:r>
          </a:p>
        </p:txBody>
      </p:sp>
      <p:pic>
        <p:nvPicPr>
          <p:cNvPr id="52226" name="Picture 2" descr="http://upload.wikimedia.org/wikipedia/commons/thumb/1/19/Simple_Feedback_02.png/220px-Simple_Feedback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1977187"/>
            <a:ext cx="2971800" cy="2285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6D92F-0E05-78C2-C70F-F9DD2B66B396}"/>
              </a:ext>
            </a:extLst>
          </p:cNvPr>
          <p:cNvSpPr txBox="1"/>
          <p:nvPr/>
        </p:nvSpPr>
        <p:spPr>
          <a:xfrm>
            <a:off x="3336754" y="481262"/>
            <a:ext cx="5470358" cy="646331"/>
          </a:xfrm>
          <a:prstGeom prst="rect">
            <a:avLst/>
          </a:prstGeom>
          <a:noFill/>
        </p:spPr>
        <p:txBody>
          <a:bodyPr wrap="square" rtlCol="0">
            <a:spAutoFit/>
          </a:bodyPr>
          <a:lstStyle/>
          <a:p>
            <a:pPr algn="ctr"/>
            <a:r>
              <a:rPr lang="en-US" sz="3600" b="1" dirty="0">
                <a:solidFill>
                  <a:schemeClr val="tx2"/>
                </a:solidFill>
              </a:rPr>
              <a:t>The EFT Cycle</a:t>
            </a:r>
            <a:endParaRPr lang="en-US" sz="3600" dirty="0">
              <a:solidFill>
                <a:schemeClr val="tx2"/>
              </a:solidFill>
            </a:endParaRPr>
          </a:p>
        </p:txBody>
      </p:sp>
    </p:spTree>
    <p:extLst>
      <p:ext uri="{BB962C8B-B14F-4D97-AF65-F5344CB8AC3E}">
        <p14:creationId xmlns:p14="http://schemas.microsoft.com/office/powerpoint/2010/main" val="40078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8116" y="1322671"/>
            <a:ext cx="8991600" cy="4893647"/>
          </a:xfrm>
          <a:prstGeom prst="rect">
            <a:avLst/>
          </a:prstGeom>
        </p:spPr>
        <p:txBody>
          <a:bodyPr wrap="square">
            <a:spAutoFit/>
          </a:bodyPr>
          <a:lstStyle/>
          <a:p>
            <a:pPr marL="457200" indent="-457200">
              <a:buFont typeface="Wingdings" pitchFamily="2" charset="2"/>
              <a:buChar char="§"/>
            </a:pPr>
            <a:r>
              <a:rPr lang="en-US" sz="2800" dirty="0">
                <a:solidFill>
                  <a:srgbClr val="4A4A4A"/>
                </a:solidFill>
              </a:rPr>
              <a:t>Continually return to identification of the cycle and naming the position that the partners rely on when they are feeling threatened, vulnerable or confronted i.e. when their attachment or identity needs are activated. </a:t>
            </a:r>
          </a:p>
          <a:p>
            <a:pPr marL="285750" indent="-285750">
              <a:buFont typeface="Wingdings" pitchFamily="2" charset="2"/>
              <a:buChar char="§"/>
            </a:pPr>
            <a:endParaRPr lang="en-US" sz="1600" dirty="0">
              <a:solidFill>
                <a:srgbClr val="4A4A4A"/>
              </a:solidFill>
            </a:endParaRPr>
          </a:p>
          <a:p>
            <a:pPr marL="457200" indent="-457200">
              <a:buFont typeface="Wingdings" pitchFamily="2" charset="2"/>
              <a:buChar char="§"/>
            </a:pPr>
            <a:r>
              <a:rPr lang="en-US" sz="2800" dirty="0">
                <a:solidFill>
                  <a:srgbClr val="4A4A4A"/>
                </a:solidFill>
              </a:rPr>
              <a:t>Need to continually attune to underlying attachment and identity needs and conceptualize the partners’ experience from their unmet needs. </a:t>
            </a:r>
          </a:p>
          <a:p>
            <a:pPr marL="285750" indent="-285750">
              <a:buFont typeface="Wingdings" pitchFamily="2" charset="2"/>
              <a:buChar char="§"/>
            </a:pPr>
            <a:endParaRPr lang="en-US" sz="1600" dirty="0">
              <a:solidFill>
                <a:srgbClr val="4A4A4A"/>
              </a:solidFill>
            </a:endParaRPr>
          </a:p>
          <a:p>
            <a:pPr marL="457200" indent="-457200">
              <a:buFont typeface="Wingdings" pitchFamily="2" charset="2"/>
              <a:buChar char="§"/>
            </a:pPr>
            <a:r>
              <a:rPr lang="en-US" sz="2800" b="1" dirty="0">
                <a:solidFill>
                  <a:srgbClr val="4A4A4A"/>
                </a:solidFill>
              </a:rPr>
              <a:t>Access unacknowledged feelings </a:t>
            </a:r>
            <a:r>
              <a:rPr lang="en-US" sz="2800" dirty="0">
                <a:solidFill>
                  <a:srgbClr val="4A4A4A"/>
                </a:solidFill>
              </a:rPr>
              <a:t>that underlie their position in the cycle. Ask yourself what would you feel in response to partners’ positions </a:t>
            </a:r>
            <a:r>
              <a:rPr lang="en-US" sz="2800" i="1" dirty="0">
                <a:solidFill>
                  <a:srgbClr val="4A4A4A"/>
                </a:solidFill>
              </a:rPr>
              <a:t>and </a:t>
            </a:r>
            <a:r>
              <a:rPr lang="en-US" sz="2800" dirty="0">
                <a:solidFill>
                  <a:srgbClr val="4A4A4A"/>
                </a:solidFill>
              </a:rPr>
              <a:t>conjecture</a:t>
            </a:r>
          </a:p>
        </p:txBody>
      </p:sp>
      <p:sp>
        <p:nvSpPr>
          <p:cNvPr id="3" name="TextBox 2">
            <a:extLst>
              <a:ext uri="{FF2B5EF4-FFF2-40B4-BE49-F238E27FC236}">
                <a16:creationId xmlns:a16="http://schemas.microsoft.com/office/drawing/2014/main" id="{50AEDD75-FE25-0E82-9247-C1F631DE4F8E}"/>
              </a:ext>
            </a:extLst>
          </p:cNvPr>
          <p:cNvSpPr txBox="1"/>
          <p:nvPr/>
        </p:nvSpPr>
        <p:spPr>
          <a:xfrm>
            <a:off x="3657600" y="465222"/>
            <a:ext cx="4828674" cy="646331"/>
          </a:xfrm>
          <a:prstGeom prst="rect">
            <a:avLst/>
          </a:prstGeom>
          <a:noFill/>
        </p:spPr>
        <p:txBody>
          <a:bodyPr wrap="square" rtlCol="0">
            <a:spAutoFit/>
          </a:bodyPr>
          <a:lstStyle/>
          <a:p>
            <a:pPr algn="ctr"/>
            <a:r>
              <a:rPr lang="en-US" sz="3600" b="1" dirty="0">
                <a:solidFill>
                  <a:srgbClr val="4A4A4A"/>
                </a:solidFill>
              </a:rPr>
              <a:t>Identifying the Cycle</a:t>
            </a:r>
            <a:endParaRPr lang="en-US" sz="3600" dirty="0"/>
          </a:p>
        </p:txBody>
      </p:sp>
    </p:spTree>
    <p:extLst>
      <p:ext uri="{BB962C8B-B14F-4D97-AF65-F5344CB8AC3E}">
        <p14:creationId xmlns:p14="http://schemas.microsoft.com/office/powerpoint/2010/main" val="133668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245" y="1263317"/>
            <a:ext cx="8561427" cy="5627053"/>
          </a:xfrm>
          <a:prstGeom prst="rect">
            <a:avLst/>
          </a:prstGeom>
        </p:spPr>
        <p:txBody>
          <a:bodyPr wrap="square">
            <a:spAutoFit/>
          </a:bodyPr>
          <a:lstStyle/>
          <a:p>
            <a:pPr marL="457200" indent="-457200">
              <a:buFont typeface="Wingdings" pitchFamily="2" charset="2"/>
              <a:buChar char="§"/>
            </a:pPr>
            <a:r>
              <a:rPr lang="en-US" sz="2800" dirty="0">
                <a:solidFill>
                  <a:srgbClr val="4A4A4A"/>
                </a:solidFill>
              </a:rPr>
              <a:t>Look for examples and stories that describe who is pursuing for emotional closeness who distances, who defines who defers? </a:t>
            </a:r>
          </a:p>
          <a:p>
            <a:pPr marL="457200" indent="-457200">
              <a:lnSpc>
                <a:spcPct val="110000"/>
              </a:lnSpc>
              <a:buFont typeface="Wingdings" pitchFamily="2" charset="2"/>
              <a:buChar char="§"/>
            </a:pPr>
            <a:r>
              <a:rPr lang="en-US" sz="2800" dirty="0">
                <a:solidFill>
                  <a:srgbClr val="4A4A4A"/>
                </a:solidFill>
              </a:rPr>
              <a:t>You will be observing reactive behaviors and secondary emotions, so you must find search behind the protective/defensive stances at the underlying emotions to find the positions and the original cycle.</a:t>
            </a:r>
          </a:p>
          <a:p>
            <a:pPr>
              <a:lnSpc>
                <a:spcPct val="110000"/>
              </a:lnSpc>
            </a:pPr>
            <a:r>
              <a:rPr lang="en-US" sz="2800" dirty="0">
                <a:solidFill>
                  <a:srgbClr val="4A4A4A"/>
                </a:solidFill>
              </a:rPr>
              <a:t>There can be two cycles.</a:t>
            </a:r>
          </a:p>
          <a:p>
            <a:pPr marL="514350" indent="-514350">
              <a:lnSpc>
                <a:spcPct val="110000"/>
              </a:lnSpc>
              <a:buFont typeface="+mj-lt"/>
              <a:buAutoNum type="arabicPeriod"/>
            </a:pPr>
            <a:r>
              <a:rPr lang="en-US" sz="2800" dirty="0">
                <a:solidFill>
                  <a:srgbClr val="4A4A4A"/>
                </a:solidFill>
              </a:rPr>
              <a:t>The basic cycle and then a reactive cycle given the circumstances of the relationship.</a:t>
            </a:r>
          </a:p>
          <a:p>
            <a:pPr marL="514350" indent="-514350">
              <a:lnSpc>
                <a:spcPct val="110000"/>
              </a:lnSpc>
              <a:buFont typeface="+mj-lt"/>
              <a:buAutoNum type="arabicPeriod"/>
            </a:pPr>
            <a:r>
              <a:rPr lang="en-US" sz="2800" dirty="0">
                <a:solidFill>
                  <a:srgbClr val="4A4A4A"/>
                </a:solidFill>
              </a:rPr>
              <a:t>A second less dominant cycle which is not the presenting problem </a:t>
            </a:r>
          </a:p>
        </p:txBody>
      </p:sp>
      <p:sp>
        <p:nvSpPr>
          <p:cNvPr id="3" name="TextBox 2">
            <a:extLst>
              <a:ext uri="{FF2B5EF4-FFF2-40B4-BE49-F238E27FC236}">
                <a16:creationId xmlns:a16="http://schemas.microsoft.com/office/drawing/2014/main" id="{39B8532F-D7A6-4F01-D61C-7EC6A7D25530}"/>
              </a:ext>
            </a:extLst>
          </p:cNvPr>
          <p:cNvSpPr txBox="1"/>
          <p:nvPr/>
        </p:nvSpPr>
        <p:spPr>
          <a:xfrm>
            <a:off x="1655930" y="465222"/>
            <a:ext cx="8839200" cy="646331"/>
          </a:xfrm>
          <a:prstGeom prst="rect">
            <a:avLst/>
          </a:prstGeom>
          <a:noFill/>
        </p:spPr>
        <p:txBody>
          <a:bodyPr wrap="square" rtlCol="0">
            <a:spAutoFit/>
          </a:bodyPr>
          <a:lstStyle/>
          <a:p>
            <a:pPr algn="ctr"/>
            <a:r>
              <a:rPr lang="en-US" sz="3600" b="1" dirty="0">
                <a:solidFill>
                  <a:srgbClr val="4A4A4A"/>
                </a:solidFill>
              </a:rPr>
              <a:t>Identifying the Pursuer and Withdrawer</a:t>
            </a:r>
            <a:endParaRPr lang="en-US" sz="3600" dirty="0"/>
          </a:p>
        </p:txBody>
      </p:sp>
    </p:spTree>
    <p:extLst>
      <p:ext uri="{BB962C8B-B14F-4D97-AF65-F5344CB8AC3E}">
        <p14:creationId xmlns:p14="http://schemas.microsoft.com/office/powerpoint/2010/main" val="251597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129553" y="204395"/>
            <a:ext cx="9329901" cy="1282173"/>
          </a:xfrm>
          <a:prstGeom prst="rect">
            <a:avLst/>
          </a:prstGeom>
        </p:spPr>
        <p:txBody>
          <a:bodyPr>
            <a:noAutofit/>
          </a:bodyPr>
          <a:lstStyle/>
          <a:p>
            <a:pPr>
              <a:lnSpc>
                <a:spcPts val="3600"/>
              </a:lnSpc>
              <a:defRPr/>
            </a:pPr>
            <a:r>
              <a:rPr lang="en-US" altLang="zh-CN" sz="3600" b="1" dirty="0">
                <a:ea typeface="SimSun" pitchFamily="2" charset="-122"/>
              </a:rPr>
              <a:t>Reframing Problems </a:t>
            </a:r>
            <a:br>
              <a:rPr lang="en-US" altLang="zh-CN" sz="3600" b="1" dirty="0">
                <a:ea typeface="SimSun" pitchFamily="2" charset="-122"/>
              </a:rPr>
            </a:br>
            <a:r>
              <a:rPr lang="en-US" altLang="zh-CN" sz="3600" b="1" dirty="0">
                <a:ea typeface="SimSun" pitchFamily="2" charset="-122"/>
              </a:rPr>
              <a:t>in terms of Negative Cycles</a:t>
            </a:r>
            <a:endParaRPr lang="en-US" altLang="zh-TW" sz="3600" b="1" dirty="0">
              <a:ea typeface="PMingLiU" pitchFamily="18" charset="-120"/>
            </a:endParaRPr>
          </a:p>
        </p:txBody>
      </p:sp>
      <p:sp>
        <p:nvSpPr>
          <p:cNvPr id="37891" name="Rectangle 3"/>
          <p:cNvSpPr>
            <a:spLocks noGrp="1" noChangeArrowheads="1"/>
          </p:cNvSpPr>
          <p:nvPr>
            <p:ph idx="4294967295"/>
          </p:nvPr>
        </p:nvSpPr>
        <p:spPr>
          <a:xfrm>
            <a:off x="2461213" y="1555750"/>
            <a:ext cx="7196137" cy="4800600"/>
          </a:xfrm>
          <a:prstGeom prst="rect">
            <a:avLst/>
          </a:prstGeom>
        </p:spPr>
        <p:txBody>
          <a:bodyPr>
            <a:noAutofit/>
          </a:bodyPr>
          <a:lstStyle/>
          <a:p>
            <a:pPr algn="ctr">
              <a:lnSpc>
                <a:spcPts val="2800"/>
              </a:lnSpc>
              <a:buNone/>
            </a:pPr>
            <a:r>
              <a:rPr lang="en-US" altLang="zh-CN" sz="2800" b="1" spc="-50" dirty="0">
                <a:solidFill>
                  <a:schemeClr val="tx2"/>
                </a:solidFill>
                <a:ea typeface="SimSun" pitchFamily="2" charset="-122"/>
              </a:rPr>
              <a:t>3 PERSPECTIVES</a:t>
            </a:r>
          </a:p>
          <a:p>
            <a:pPr algn="ctr">
              <a:lnSpc>
                <a:spcPts val="1000"/>
              </a:lnSpc>
              <a:buNone/>
            </a:pPr>
            <a:endParaRPr lang="en-US" altLang="zh-CN" sz="1400" b="1" spc="-50" dirty="0">
              <a:solidFill>
                <a:schemeClr val="tx2"/>
              </a:solidFill>
              <a:ea typeface="SimSun" pitchFamily="2" charset="-122"/>
            </a:endParaRPr>
          </a:p>
          <a:p>
            <a:pPr marL="514350" indent="-514350">
              <a:lnSpc>
                <a:spcPts val="2800"/>
              </a:lnSpc>
              <a:buFont typeface="+mj-lt"/>
              <a:buAutoNum type="arabicPeriod"/>
            </a:pPr>
            <a:r>
              <a:rPr lang="en-US" altLang="zh-CN" sz="2800" b="1" spc="-50" dirty="0">
                <a:solidFill>
                  <a:schemeClr val="tx2"/>
                </a:solidFill>
                <a:ea typeface="SimSun" pitchFamily="2" charset="-122"/>
              </a:rPr>
              <a:t>Systemic</a:t>
            </a:r>
            <a:r>
              <a:rPr lang="en-US" altLang="zh-CN" sz="2800" b="1" spc="-50">
                <a:solidFill>
                  <a:schemeClr val="tx2"/>
                </a:solidFill>
                <a:ea typeface="SimSun" pitchFamily="2" charset="-122"/>
              </a:rPr>
              <a:t>/Interactional </a:t>
            </a:r>
            <a:r>
              <a:rPr lang="en-US" altLang="zh-CN" sz="2800" b="1" spc="-50" dirty="0">
                <a:solidFill>
                  <a:schemeClr val="tx2"/>
                </a:solidFill>
                <a:ea typeface="SimSun" pitchFamily="2" charset="-122"/>
              </a:rPr>
              <a:t>Perspective:</a:t>
            </a:r>
          </a:p>
          <a:p>
            <a:pPr marL="400050" lvl="1" indent="0">
              <a:lnSpc>
                <a:spcPts val="2800"/>
              </a:lnSpc>
              <a:buNone/>
            </a:pPr>
            <a:r>
              <a:rPr lang="en-US" altLang="zh-CN" sz="2800" spc="-50" dirty="0">
                <a:solidFill>
                  <a:schemeClr val="tx2"/>
                </a:solidFill>
                <a:ea typeface="SimSun" pitchFamily="2" charset="-122"/>
              </a:rPr>
              <a:t> each partner helps create and is a victim of the</a:t>
            </a:r>
          </a:p>
          <a:p>
            <a:pPr marL="400050" lvl="1" indent="0">
              <a:lnSpc>
                <a:spcPts val="2800"/>
              </a:lnSpc>
              <a:buNone/>
            </a:pPr>
            <a:r>
              <a:rPr lang="en-US" altLang="zh-CN" sz="2800" spc="-50" dirty="0">
                <a:solidFill>
                  <a:schemeClr val="tx2"/>
                </a:solidFill>
                <a:ea typeface="SimSun" pitchFamily="2" charset="-122"/>
              </a:rPr>
              <a:t> other’s behavior (affiliation/influence) </a:t>
            </a:r>
          </a:p>
          <a:p>
            <a:pPr marL="514350" indent="-514350">
              <a:lnSpc>
                <a:spcPts val="2800"/>
              </a:lnSpc>
              <a:buFont typeface="+mj-lt"/>
              <a:buAutoNum type="arabicPeriod"/>
            </a:pPr>
            <a:r>
              <a:rPr lang="en-US" altLang="zh-CN" sz="2800" b="1" spc="-50" dirty="0">
                <a:solidFill>
                  <a:schemeClr val="tx2"/>
                </a:solidFill>
                <a:ea typeface="SimSun" pitchFamily="2" charset="-122"/>
              </a:rPr>
              <a:t>Emotion Perspective:</a:t>
            </a:r>
          </a:p>
          <a:p>
            <a:pPr lvl="1" indent="0">
              <a:lnSpc>
                <a:spcPts val="2800"/>
              </a:lnSpc>
              <a:buNone/>
            </a:pPr>
            <a:r>
              <a:rPr lang="en-US" altLang="zh-CN" sz="2800" spc="-50" dirty="0">
                <a:solidFill>
                  <a:schemeClr val="tx2"/>
                </a:solidFill>
                <a:ea typeface="SimSun" pitchFamily="2" charset="-122"/>
              </a:rPr>
              <a:t> secondary emotions</a:t>
            </a:r>
          </a:p>
          <a:p>
            <a:pPr lvl="1" indent="0">
              <a:lnSpc>
                <a:spcPts val="2800"/>
              </a:lnSpc>
              <a:buNone/>
            </a:pPr>
            <a:r>
              <a:rPr lang="en-US" altLang="zh-CN" sz="2800" spc="-50" dirty="0">
                <a:solidFill>
                  <a:schemeClr val="tx2"/>
                </a:solidFill>
                <a:ea typeface="SimSun" pitchFamily="2" charset="-122"/>
              </a:rPr>
              <a:t> primary underlying emotional experience</a:t>
            </a:r>
          </a:p>
          <a:p>
            <a:pPr marL="514350" indent="-514350">
              <a:lnSpc>
                <a:spcPts val="2800"/>
              </a:lnSpc>
              <a:buFont typeface="+mj-lt"/>
              <a:buAutoNum type="arabicPeriod"/>
            </a:pPr>
            <a:r>
              <a:rPr lang="en-US" altLang="zh-CN" sz="2800" b="1" spc="-50" dirty="0">
                <a:solidFill>
                  <a:schemeClr val="tx2"/>
                </a:solidFill>
                <a:ea typeface="SimSun" pitchFamily="2" charset="-122"/>
              </a:rPr>
              <a:t>Motivational Perspective </a:t>
            </a:r>
          </a:p>
          <a:p>
            <a:pPr lvl="1">
              <a:lnSpc>
                <a:spcPts val="2800"/>
              </a:lnSpc>
              <a:buNone/>
            </a:pPr>
            <a:r>
              <a:rPr lang="en-US" altLang="zh-CN" sz="2800" spc="-50" dirty="0">
                <a:solidFill>
                  <a:schemeClr val="tx2"/>
                </a:solidFill>
                <a:ea typeface="SimSun" pitchFamily="2" charset="-122"/>
              </a:rPr>
              <a:t> attachment/identity perspective/affection</a:t>
            </a:r>
          </a:p>
          <a:p>
            <a:pPr lvl="1">
              <a:lnSpc>
                <a:spcPts val="2800"/>
              </a:lnSpc>
              <a:buNone/>
            </a:pPr>
            <a:r>
              <a:rPr lang="en-US" altLang="zh-TW" sz="2800" spc="-50" dirty="0">
                <a:solidFill>
                  <a:schemeClr val="tx2"/>
                </a:solidFill>
                <a:ea typeface="PMingLiU" pitchFamily="18" charset="-120"/>
              </a:rPr>
              <a:t> closeness</a:t>
            </a:r>
            <a:r>
              <a:rPr lang="en-US" altLang="zh-TW" sz="2000" spc="-50" dirty="0">
                <a:solidFill>
                  <a:schemeClr val="tx2"/>
                </a:solidFill>
                <a:ea typeface="PMingLiU" pitchFamily="18" charset="-120"/>
              </a:rPr>
              <a:t>/</a:t>
            </a:r>
            <a:r>
              <a:rPr lang="en-US" altLang="zh-TW" sz="2800" spc="-50" dirty="0">
                <a:solidFill>
                  <a:schemeClr val="tx2"/>
                </a:solidFill>
                <a:ea typeface="PMingLiU" pitchFamily="18" charset="-120"/>
              </a:rPr>
              <a:t>self esteem or worth/liking</a:t>
            </a:r>
          </a:p>
        </p:txBody>
      </p:sp>
    </p:spTree>
    <p:extLst>
      <p:ext uri="{BB962C8B-B14F-4D97-AF65-F5344CB8AC3E}">
        <p14:creationId xmlns:p14="http://schemas.microsoft.com/office/powerpoint/2010/main" val="2554229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935915" y="0"/>
            <a:ext cx="10854465" cy="1471027"/>
          </a:xfrm>
          <a:prstGeom prst="rect">
            <a:avLst/>
          </a:prstGeom>
        </p:spPr>
        <p:txBody>
          <a:bodyPr>
            <a:noAutofit/>
          </a:bodyPr>
          <a:lstStyle/>
          <a:p>
            <a:pPr>
              <a:lnSpc>
                <a:spcPts val="3600"/>
              </a:lnSpc>
            </a:pPr>
            <a:r>
              <a:rPr lang="en-US" sz="3600" b="1" dirty="0">
                <a:cs typeface="Times New Roman" pitchFamily="18" charset="0"/>
              </a:rPr>
              <a:t>Reframe in terms of </a:t>
            </a:r>
            <a:br>
              <a:rPr lang="en-US" sz="3600" b="1" dirty="0">
                <a:cs typeface="Times New Roman" pitchFamily="18" charset="0"/>
              </a:rPr>
            </a:br>
            <a:r>
              <a:rPr lang="en-US" sz="3600" b="1" dirty="0">
                <a:cs typeface="Times New Roman" pitchFamily="18" charset="0"/>
              </a:rPr>
              <a:t>underlying feelings and needs</a:t>
            </a:r>
          </a:p>
        </p:txBody>
      </p:sp>
      <p:sp>
        <p:nvSpPr>
          <p:cNvPr id="48131" name="Content Placeholder 2"/>
          <p:cNvSpPr>
            <a:spLocks noGrp="1"/>
          </p:cNvSpPr>
          <p:nvPr>
            <p:ph idx="4294967295"/>
          </p:nvPr>
        </p:nvSpPr>
        <p:spPr>
          <a:xfrm>
            <a:off x="2301082" y="1805992"/>
            <a:ext cx="7516812" cy="4105275"/>
          </a:xfrm>
          <a:prstGeom prst="rect">
            <a:avLst/>
          </a:prstGeom>
        </p:spPr>
        <p:txBody>
          <a:bodyPr>
            <a:noAutofit/>
          </a:bodyPr>
          <a:lstStyle/>
          <a:p>
            <a:pPr>
              <a:lnSpc>
                <a:spcPts val="2800"/>
              </a:lnSpc>
              <a:buFont typeface="Wingdings" pitchFamily="2" charset="2"/>
              <a:buChar char="§"/>
            </a:pPr>
            <a:r>
              <a:rPr lang="en-US" sz="2800" dirty="0">
                <a:solidFill>
                  <a:schemeClr val="tx2"/>
                </a:solidFill>
              </a:rPr>
              <a:t>C: </a:t>
            </a:r>
            <a:r>
              <a:rPr lang="en-US" sz="2800" dirty="0">
                <a:solidFill>
                  <a:schemeClr val="tx2"/>
                </a:solidFill>
                <a:sym typeface="Wingdings" pitchFamily="2" charset="2"/>
              </a:rPr>
              <a:t>(wife who is running into husband’s lack of responsiveness): </a:t>
            </a:r>
            <a:r>
              <a:rPr lang="en-US" sz="2800" i="1" dirty="0">
                <a:solidFill>
                  <a:schemeClr val="tx2"/>
                </a:solidFill>
                <a:sym typeface="Wingdings" pitchFamily="2" charset="2"/>
              </a:rPr>
              <a:t>It’s like you try this one and boom, there’s a wall. Another one, another wall. I have run out of avenues. I cannot get through to him.</a:t>
            </a:r>
          </a:p>
          <a:p>
            <a:pPr>
              <a:lnSpc>
                <a:spcPts val="1400"/>
              </a:lnSpc>
              <a:buFont typeface="Wingdings" pitchFamily="2" charset="2"/>
              <a:buChar char="§"/>
            </a:pPr>
            <a:endParaRPr lang="en-US" sz="2800" dirty="0">
              <a:solidFill>
                <a:schemeClr val="tx2"/>
              </a:solidFill>
              <a:sym typeface="Wingdings" pitchFamily="2" charset="2"/>
            </a:endParaRPr>
          </a:p>
          <a:p>
            <a:pPr>
              <a:lnSpc>
                <a:spcPts val="2800"/>
              </a:lnSpc>
              <a:buFont typeface="Wingdings" pitchFamily="2" charset="2"/>
              <a:buChar char="§"/>
            </a:pPr>
            <a:r>
              <a:rPr lang="en-US" sz="2800" dirty="0">
                <a:solidFill>
                  <a:schemeClr val="tx2"/>
                </a:solidFill>
                <a:sym typeface="Wingdings" pitchFamily="2" charset="2"/>
              </a:rPr>
              <a:t>T: </a:t>
            </a:r>
            <a:r>
              <a:rPr lang="en-US" sz="2800" i="1" dirty="0">
                <a:solidFill>
                  <a:schemeClr val="tx2"/>
                </a:solidFill>
                <a:sym typeface="Wingdings" pitchFamily="2" charset="2"/>
              </a:rPr>
              <a:t>It’s like you end up feeling so hurt and alone and needy </a:t>
            </a:r>
            <a:r>
              <a:rPr lang="en-US" sz="2800" dirty="0">
                <a:solidFill>
                  <a:schemeClr val="tx2"/>
                </a:solidFill>
                <a:sym typeface="Wingdings" pitchFamily="2" charset="2"/>
              </a:rPr>
              <a:t>(reframing in terms of underlying feelings and needs.)</a:t>
            </a:r>
            <a:endParaRPr lang="en-US" sz="2800" dirty="0">
              <a:solidFill>
                <a:schemeClr val="tx2"/>
              </a:solidFill>
            </a:endParaRPr>
          </a:p>
        </p:txBody>
      </p:sp>
    </p:spTree>
    <p:extLst>
      <p:ext uri="{BB962C8B-B14F-4D97-AF65-F5344CB8AC3E}">
        <p14:creationId xmlns:p14="http://schemas.microsoft.com/office/powerpoint/2010/main" val="905148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222" y="1347537"/>
            <a:ext cx="8915400" cy="5570756"/>
          </a:xfrm>
          <a:prstGeom prst="rect">
            <a:avLst/>
          </a:prstGeom>
        </p:spPr>
        <p:txBody>
          <a:bodyPr wrap="square">
            <a:spAutoFit/>
          </a:bodyPr>
          <a:lstStyle/>
          <a:p>
            <a:pPr marL="457200" indent="-457200">
              <a:buFont typeface="Arial" pitchFamily="34" charset="0"/>
              <a:buChar char="•"/>
            </a:pPr>
            <a:r>
              <a:rPr lang="en-US" sz="2800" dirty="0">
                <a:solidFill>
                  <a:srgbClr val="4A4A4A"/>
                </a:solidFill>
              </a:rPr>
              <a:t>Validate each partner’s position before you reframe as it is a challenge to their reality </a:t>
            </a:r>
          </a:p>
          <a:p>
            <a:pPr marL="457200" indent="-457200">
              <a:buFont typeface="Arial" pitchFamily="34" charset="0"/>
              <a:buChar char="•"/>
            </a:pPr>
            <a:endParaRPr lang="en-US" sz="1600" dirty="0">
              <a:solidFill>
                <a:srgbClr val="4A4A4A"/>
              </a:solidFill>
            </a:endParaRPr>
          </a:p>
          <a:p>
            <a:pPr marL="457200" indent="-457200">
              <a:buFont typeface="Arial" pitchFamily="34" charset="0"/>
              <a:buChar char="•"/>
            </a:pPr>
            <a:r>
              <a:rPr lang="en-US" sz="2800" dirty="0">
                <a:solidFill>
                  <a:srgbClr val="4A4A4A"/>
                </a:solidFill>
              </a:rPr>
              <a:t>Each partner needs to have started to name their underlying emotions.</a:t>
            </a:r>
          </a:p>
          <a:p>
            <a:endParaRPr lang="en-US" sz="1600" dirty="0">
              <a:solidFill>
                <a:srgbClr val="4A4A4A"/>
              </a:solidFill>
            </a:endParaRPr>
          </a:p>
          <a:p>
            <a:pPr marL="457200" indent="-457200">
              <a:buFont typeface="Arial" pitchFamily="34" charset="0"/>
              <a:buChar char="•"/>
            </a:pPr>
            <a:r>
              <a:rPr lang="en-US" sz="2800" dirty="0">
                <a:solidFill>
                  <a:srgbClr val="4A4A4A"/>
                </a:solidFill>
              </a:rPr>
              <a:t>Highlight underlying adaptive feelings and needs “I distance because I am afraid of failing you or being criticized.” and “I become enraged with you because I can’t get you to respond to me at all.”</a:t>
            </a:r>
          </a:p>
          <a:p>
            <a:pPr marL="457200" indent="-457200">
              <a:buFont typeface="Arial" pitchFamily="34" charset="0"/>
              <a:buChar char="•"/>
            </a:pPr>
            <a:endParaRPr lang="en-US" sz="1600" dirty="0">
              <a:solidFill>
                <a:schemeClr val="bg1"/>
              </a:solidFill>
            </a:endParaRPr>
          </a:p>
          <a:p>
            <a:pPr marL="457200" indent="-457200">
              <a:buFont typeface="Arial" pitchFamily="34" charset="0"/>
              <a:buChar char="•"/>
            </a:pPr>
            <a:r>
              <a:rPr lang="en-US" sz="2800" dirty="0">
                <a:solidFill>
                  <a:srgbClr val="4A4A4A"/>
                </a:solidFill>
              </a:rPr>
              <a:t>Reframes help partners see themselves and their partner differently</a:t>
            </a:r>
          </a:p>
          <a:p>
            <a:pPr marL="457200" indent="-457200">
              <a:buFont typeface="Arial" pitchFamily="34" charset="0"/>
              <a:buChar char="•"/>
            </a:pPr>
            <a:endParaRPr lang="en-US" sz="2800" dirty="0">
              <a:solidFill>
                <a:srgbClr val="4A4A4A"/>
              </a:solidFill>
            </a:endParaRPr>
          </a:p>
        </p:txBody>
      </p:sp>
      <p:sp>
        <p:nvSpPr>
          <p:cNvPr id="3" name="TextBox 2">
            <a:extLst>
              <a:ext uri="{FF2B5EF4-FFF2-40B4-BE49-F238E27FC236}">
                <a16:creationId xmlns:a16="http://schemas.microsoft.com/office/drawing/2014/main" id="{E63E0177-1F9B-B0B9-0A73-914CE0518883}"/>
              </a:ext>
            </a:extLst>
          </p:cNvPr>
          <p:cNvSpPr txBox="1"/>
          <p:nvPr/>
        </p:nvSpPr>
        <p:spPr>
          <a:xfrm>
            <a:off x="4154908" y="465220"/>
            <a:ext cx="3834063" cy="646331"/>
          </a:xfrm>
          <a:prstGeom prst="rect">
            <a:avLst/>
          </a:prstGeom>
          <a:noFill/>
        </p:spPr>
        <p:txBody>
          <a:bodyPr wrap="square" rtlCol="0">
            <a:spAutoFit/>
          </a:bodyPr>
          <a:lstStyle/>
          <a:p>
            <a:pPr algn="ctr"/>
            <a:r>
              <a:rPr lang="en-US" sz="3600" b="1" dirty="0">
                <a:solidFill>
                  <a:schemeClr val="bg1"/>
                </a:solidFill>
              </a:rPr>
              <a:t> </a:t>
            </a:r>
            <a:r>
              <a:rPr lang="en-US" sz="3600" b="1" dirty="0">
                <a:solidFill>
                  <a:srgbClr val="4A4A4A"/>
                </a:solidFill>
              </a:rPr>
              <a:t>EFT Reframes</a:t>
            </a:r>
            <a:endParaRPr lang="en-US" sz="3600" dirty="0"/>
          </a:p>
        </p:txBody>
      </p:sp>
    </p:spTree>
    <p:extLst>
      <p:ext uri="{BB962C8B-B14F-4D97-AF65-F5344CB8AC3E}">
        <p14:creationId xmlns:p14="http://schemas.microsoft.com/office/powerpoint/2010/main" val="91106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1682755"/>
            <a:ext cx="4572000" cy="3970318"/>
          </a:xfrm>
          <a:prstGeom prst="rect">
            <a:avLst/>
          </a:prstGeom>
        </p:spPr>
        <p:txBody>
          <a:bodyPr wrap="square">
            <a:spAutoFit/>
          </a:bodyPr>
          <a:lstStyle/>
          <a:p>
            <a:pPr algn="ctr"/>
            <a:r>
              <a:rPr lang="en-US" sz="2800" b="1" u="sng" dirty="0">
                <a:solidFill>
                  <a:srgbClr val="4A4A4A"/>
                </a:solidFill>
              </a:rPr>
              <a:t>Distancer</a:t>
            </a:r>
          </a:p>
          <a:p>
            <a:pPr algn="ctr"/>
            <a:r>
              <a:rPr lang="en-US" sz="2800" dirty="0">
                <a:solidFill>
                  <a:srgbClr val="4A4A4A"/>
                </a:solidFill>
              </a:rPr>
              <a:t>Rejected </a:t>
            </a:r>
          </a:p>
          <a:p>
            <a:pPr algn="ctr"/>
            <a:r>
              <a:rPr lang="en-US" sz="2800" dirty="0">
                <a:solidFill>
                  <a:srgbClr val="4A4A4A"/>
                </a:solidFill>
              </a:rPr>
              <a:t>Overwhelmed </a:t>
            </a:r>
          </a:p>
          <a:p>
            <a:pPr algn="ctr"/>
            <a:r>
              <a:rPr lang="en-US" sz="2800" dirty="0">
                <a:solidFill>
                  <a:srgbClr val="4A4A4A"/>
                </a:solidFill>
              </a:rPr>
              <a:t>Numb, Frozen </a:t>
            </a:r>
          </a:p>
          <a:p>
            <a:pPr algn="ctr"/>
            <a:r>
              <a:rPr lang="en-US" sz="2800" dirty="0">
                <a:solidFill>
                  <a:srgbClr val="4A4A4A"/>
                </a:solidFill>
              </a:rPr>
              <a:t>Afraid, Scared</a:t>
            </a:r>
          </a:p>
          <a:p>
            <a:pPr algn="ctr"/>
            <a:r>
              <a:rPr lang="en-US" sz="2800" dirty="0">
                <a:solidFill>
                  <a:srgbClr val="4A4A4A"/>
                </a:solidFill>
              </a:rPr>
              <a:t>Not Wanted or Desired</a:t>
            </a:r>
          </a:p>
          <a:p>
            <a:pPr algn="ctr"/>
            <a:r>
              <a:rPr lang="en-US" sz="2800" dirty="0">
                <a:solidFill>
                  <a:srgbClr val="4A4A4A"/>
                </a:solidFill>
              </a:rPr>
              <a:t>Empty</a:t>
            </a:r>
          </a:p>
          <a:p>
            <a:pPr algn="ctr"/>
            <a:r>
              <a:rPr lang="en-US" sz="2800" dirty="0">
                <a:solidFill>
                  <a:srgbClr val="4A4A4A"/>
                </a:solidFill>
              </a:rPr>
              <a:t>Walled off </a:t>
            </a:r>
          </a:p>
          <a:p>
            <a:pPr algn="ctr"/>
            <a:endParaRPr lang="en-US" sz="2800" dirty="0">
              <a:solidFill>
                <a:srgbClr val="4A4A4A"/>
              </a:solidFill>
            </a:endParaRPr>
          </a:p>
        </p:txBody>
      </p:sp>
      <p:sp>
        <p:nvSpPr>
          <p:cNvPr id="3" name="Rectangle 2"/>
          <p:cNvSpPr/>
          <p:nvPr/>
        </p:nvSpPr>
        <p:spPr>
          <a:xfrm>
            <a:off x="1524000" y="1672095"/>
            <a:ext cx="4535488" cy="4832092"/>
          </a:xfrm>
          <a:prstGeom prst="rect">
            <a:avLst/>
          </a:prstGeom>
        </p:spPr>
        <p:txBody>
          <a:bodyPr wrap="square">
            <a:spAutoFit/>
          </a:bodyPr>
          <a:lstStyle/>
          <a:p>
            <a:pPr algn="ctr"/>
            <a:r>
              <a:rPr lang="en-US" sz="2800" b="1" u="sng" dirty="0">
                <a:solidFill>
                  <a:srgbClr val="4A4A4A"/>
                </a:solidFill>
              </a:rPr>
              <a:t>Pursuer</a:t>
            </a:r>
          </a:p>
          <a:p>
            <a:pPr algn="ctr"/>
            <a:r>
              <a:rPr lang="en-US" sz="2800" dirty="0">
                <a:solidFill>
                  <a:srgbClr val="4A4A4A"/>
                </a:solidFill>
              </a:rPr>
              <a:t>Hurt </a:t>
            </a:r>
          </a:p>
          <a:p>
            <a:pPr algn="ctr"/>
            <a:r>
              <a:rPr lang="en-US" sz="2800" dirty="0">
                <a:solidFill>
                  <a:srgbClr val="4A4A4A"/>
                </a:solidFill>
              </a:rPr>
              <a:t>Lonely </a:t>
            </a:r>
          </a:p>
          <a:p>
            <a:pPr algn="ctr"/>
            <a:r>
              <a:rPr lang="en-US" sz="2800" dirty="0">
                <a:solidFill>
                  <a:srgbClr val="4A4A4A"/>
                </a:solidFill>
              </a:rPr>
              <a:t>Sad</a:t>
            </a:r>
          </a:p>
          <a:p>
            <a:pPr algn="ctr"/>
            <a:r>
              <a:rPr lang="en-US" sz="2800" dirty="0">
                <a:solidFill>
                  <a:srgbClr val="4A4A4A"/>
                </a:solidFill>
              </a:rPr>
              <a:t>Unwanted  </a:t>
            </a:r>
          </a:p>
          <a:p>
            <a:pPr algn="ctr"/>
            <a:r>
              <a:rPr lang="en-US" sz="2800" dirty="0">
                <a:solidFill>
                  <a:srgbClr val="4A4A4A"/>
                </a:solidFill>
              </a:rPr>
              <a:t>Isolated </a:t>
            </a:r>
          </a:p>
          <a:p>
            <a:pPr algn="ctr"/>
            <a:r>
              <a:rPr lang="en-US" sz="2800" dirty="0">
                <a:solidFill>
                  <a:srgbClr val="4A4A4A"/>
                </a:solidFill>
              </a:rPr>
              <a:t>Abandoned </a:t>
            </a:r>
          </a:p>
          <a:p>
            <a:pPr algn="ctr"/>
            <a:r>
              <a:rPr lang="en-US" sz="2800" dirty="0">
                <a:solidFill>
                  <a:srgbClr val="4A4A4A"/>
                </a:solidFill>
              </a:rPr>
              <a:t>Desperate </a:t>
            </a:r>
          </a:p>
          <a:p>
            <a:pPr algn="ctr"/>
            <a:r>
              <a:rPr lang="en-US" sz="2800" dirty="0">
                <a:solidFill>
                  <a:srgbClr val="4A4A4A"/>
                </a:solidFill>
              </a:rPr>
              <a:t>Disconnected </a:t>
            </a:r>
          </a:p>
          <a:p>
            <a:pPr algn="ctr"/>
            <a:r>
              <a:rPr lang="en-US" sz="2800" dirty="0">
                <a:solidFill>
                  <a:srgbClr val="4A4A4A"/>
                </a:solidFill>
              </a:rPr>
              <a:t>Deprived</a:t>
            </a:r>
          </a:p>
          <a:p>
            <a:pPr algn="ctr"/>
            <a:r>
              <a:rPr lang="en-US" sz="2800" dirty="0">
                <a:solidFill>
                  <a:srgbClr val="4A4A4A"/>
                </a:solidFill>
              </a:rPr>
              <a:t>Longing</a:t>
            </a:r>
          </a:p>
        </p:txBody>
      </p:sp>
      <p:sp>
        <p:nvSpPr>
          <p:cNvPr id="4" name="Rectangle 3"/>
          <p:cNvSpPr/>
          <p:nvPr/>
        </p:nvSpPr>
        <p:spPr>
          <a:xfrm>
            <a:off x="1507959" y="567487"/>
            <a:ext cx="9115425" cy="1022075"/>
          </a:xfrm>
          <a:prstGeom prst="rect">
            <a:avLst/>
          </a:prstGeom>
        </p:spPr>
        <p:txBody>
          <a:bodyPr wrap="square">
            <a:spAutoFit/>
          </a:bodyPr>
          <a:lstStyle/>
          <a:p>
            <a:pPr algn="ctr">
              <a:lnSpc>
                <a:spcPts val="3600"/>
              </a:lnSpc>
            </a:pPr>
            <a:r>
              <a:rPr lang="en-US" sz="3600" b="1" dirty="0">
                <a:solidFill>
                  <a:srgbClr val="4A4A4A"/>
                </a:solidFill>
              </a:rPr>
              <a:t>Examples of Emotions </a:t>
            </a:r>
          </a:p>
          <a:p>
            <a:pPr algn="ctr">
              <a:lnSpc>
                <a:spcPts val="3600"/>
              </a:lnSpc>
            </a:pPr>
            <a:r>
              <a:rPr lang="en-US" sz="3600" b="1" dirty="0">
                <a:solidFill>
                  <a:srgbClr val="4A4A4A"/>
                </a:solidFill>
              </a:rPr>
              <a:t>(Primary &amp; Secondary</a:t>
            </a:r>
            <a:r>
              <a:rPr lang="en-US" sz="3600" b="1" i="1" dirty="0">
                <a:solidFill>
                  <a:srgbClr val="4A4A4A"/>
                </a:solidFill>
              </a:rPr>
              <a:t>)</a:t>
            </a:r>
            <a:endParaRPr lang="en-US" sz="3600" dirty="0">
              <a:solidFill>
                <a:srgbClr val="4A4A4A"/>
              </a:solidFill>
            </a:endParaRPr>
          </a:p>
        </p:txBody>
      </p:sp>
    </p:spTree>
    <p:extLst>
      <p:ext uri="{BB962C8B-B14F-4D97-AF65-F5344CB8AC3E}">
        <p14:creationId xmlns:p14="http://schemas.microsoft.com/office/powerpoint/2010/main" val="348271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00500" y="406400"/>
            <a:ext cx="4191000" cy="6032500"/>
          </a:xfrm>
          <a:prstGeom prst="rect">
            <a:avLst/>
          </a:prstGeom>
        </p:spPr>
      </p:pic>
    </p:spTree>
    <p:extLst>
      <p:ext uri="{BB962C8B-B14F-4D97-AF65-F5344CB8AC3E}">
        <p14:creationId xmlns:p14="http://schemas.microsoft.com/office/powerpoint/2010/main" val="3184975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2514" y="1680762"/>
            <a:ext cx="4490869" cy="3970318"/>
          </a:xfrm>
          <a:prstGeom prst="rect">
            <a:avLst/>
          </a:prstGeom>
        </p:spPr>
        <p:txBody>
          <a:bodyPr wrap="square">
            <a:spAutoFit/>
          </a:bodyPr>
          <a:lstStyle/>
          <a:p>
            <a:pPr algn="ctr"/>
            <a:r>
              <a:rPr lang="en-US" sz="2800" b="1" u="sng" dirty="0">
                <a:solidFill>
                  <a:srgbClr val="4A4A4A"/>
                </a:solidFill>
              </a:rPr>
              <a:t>Withdrawer</a:t>
            </a:r>
          </a:p>
          <a:p>
            <a:pPr algn="ctr"/>
            <a:r>
              <a:rPr lang="en-US" sz="2800" dirty="0">
                <a:solidFill>
                  <a:srgbClr val="4A4A4A"/>
                </a:solidFill>
              </a:rPr>
              <a:t>Inadequate </a:t>
            </a:r>
          </a:p>
          <a:p>
            <a:pPr algn="ctr"/>
            <a:r>
              <a:rPr lang="en-US" sz="2800" dirty="0">
                <a:solidFill>
                  <a:srgbClr val="4A4A4A"/>
                </a:solidFill>
              </a:rPr>
              <a:t>Afraid of failure </a:t>
            </a:r>
          </a:p>
          <a:p>
            <a:pPr algn="ctr"/>
            <a:r>
              <a:rPr lang="en-US" sz="2800" dirty="0">
                <a:solidFill>
                  <a:srgbClr val="4A4A4A"/>
                </a:solidFill>
              </a:rPr>
              <a:t>Judged</a:t>
            </a:r>
          </a:p>
          <a:p>
            <a:pPr algn="ctr"/>
            <a:r>
              <a:rPr lang="en-US" sz="2800" dirty="0">
                <a:solidFill>
                  <a:srgbClr val="4A4A4A"/>
                </a:solidFill>
              </a:rPr>
              <a:t>Criticized</a:t>
            </a:r>
          </a:p>
          <a:p>
            <a:pPr algn="ctr"/>
            <a:r>
              <a:rPr lang="en-US" sz="2800" dirty="0">
                <a:solidFill>
                  <a:srgbClr val="4A4A4A"/>
                </a:solidFill>
              </a:rPr>
              <a:t>Afraid </a:t>
            </a:r>
          </a:p>
          <a:p>
            <a:pPr algn="ctr"/>
            <a:r>
              <a:rPr lang="en-US" sz="2800" dirty="0">
                <a:solidFill>
                  <a:srgbClr val="4A4A4A"/>
                </a:solidFill>
              </a:rPr>
              <a:t>Unsure</a:t>
            </a:r>
          </a:p>
          <a:p>
            <a:pPr algn="ctr"/>
            <a:r>
              <a:rPr lang="en-US" sz="2800" dirty="0">
                <a:solidFill>
                  <a:srgbClr val="4A4A4A"/>
                </a:solidFill>
              </a:rPr>
              <a:t>Shame</a:t>
            </a:r>
          </a:p>
          <a:p>
            <a:pPr algn="ctr"/>
            <a:r>
              <a:rPr lang="en-US" sz="2800" dirty="0">
                <a:solidFill>
                  <a:srgbClr val="4A4A4A"/>
                </a:solidFill>
              </a:rPr>
              <a:t>Unexpressed anger</a:t>
            </a:r>
          </a:p>
        </p:txBody>
      </p:sp>
      <p:sp>
        <p:nvSpPr>
          <p:cNvPr id="3" name="Rectangle 2"/>
          <p:cNvSpPr/>
          <p:nvPr/>
        </p:nvSpPr>
        <p:spPr>
          <a:xfrm>
            <a:off x="1568618" y="1696804"/>
            <a:ext cx="4490871" cy="3970318"/>
          </a:xfrm>
          <a:prstGeom prst="rect">
            <a:avLst/>
          </a:prstGeom>
        </p:spPr>
        <p:txBody>
          <a:bodyPr wrap="square">
            <a:spAutoFit/>
          </a:bodyPr>
          <a:lstStyle/>
          <a:p>
            <a:pPr algn="ctr"/>
            <a:r>
              <a:rPr lang="en-US" sz="2800" b="1" u="sng" dirty="0">
                <a:solidFill>
                  <a:srgbClr val="4A4A4A"/>
                </a:solidFill>
              </a:rPr>
              <a:t>Dominant</a:t>
            </a:r>
          </a:p>
          <a:p>
            <a:pPr algn="ctr"/>
            <a:r>
              <a:rPr lang="en-US" sz="2800" dirty="0">
                <a:solidFill>
                  <a:srgbClr val="4A4A4A"/>
                </a:solidFill>
              </a:rPr>
              <a:t>Angry</a:t>
            </a:r>
          </a:p>
          <a:p>
            <a:pPr algn="ctr"/>
            <a:r>
              <a:rPr lang="en-US" sz="2800" dirty="0">
                <a:solidFill>
                  <a:srgbClr val="4A4A4A"/>
                </a:solidFill>
              </a:rPr>
              <a:t>Contempt</a:t>
            </a:r>
          </a:p>
          <a:p>
            <a:pPr algn="ctr"/>
            <a:r>
              <a:rPr lang="en-US" sz="2800" dirty="0">
                <a:solidFill>
                  <a:srgbClr val="4A4A4A"/>
                </a:solidFill>
              </a:rPr>
              <a:t>Arrogant </a:t>
            </a:r>
          </a:p>
          <a:p>
            <a:pPr algn="ctr"/>
            <a:r>
              <a:rPr lang="en-US" sz="2800" dirty="0">
                <a:solidFill>
                  <a:srgbClr val="4A4A4A"/>
                </a:solidFill>
              </a:rPr>
              <a:t>Right </a:t>
            </a:r>
          </a:p>
          <a:p>
            <a:pPr algn="ctr"/>
            <a:r>
              <a:rPr lang="en-US" sz="2800" dirty="0">
                <a:solidFill>
                  <a:srgbClr val="4A4A4A"/>
                </a:solidFill>
              </a:rPr>
              <a:t>Underlying Shame</a:t>
            </a:r>
          </a:p>
          <a:p>
            <a:pPr algn="ctr"/>
            <a:r>
              <a:rPr lang="en-US" sz="2800" dirty="0">
                <a:solidFill>
                  <a:srgbClr val="4A4A4A"/>
                </a:solidFill>
              </a:rPr>
              <a:t>Underlying fear of loss of control</a:t>
            </a:r>
          </a:p>
          <a:p>
            <a:pPr algn="ctr"/>
            <a:r>
              <a:rPr lang="en-US" sz="2800" dirty="0">
                <a:solidFill>
                  <a:srgbClr val="4A4A4A"/>
                </a:solidFill>
              </a:rPr>
              <a:t>Invisible</a:t>
            </a:r>
          </a:p>
        </p:txBody>
      </p:sp>
      <p:sp>
        <p:nvSpPr>
          <p:cNvPr id="5" name="Rectangle 4">
            <a:extLst>
              <a:ext uri="{FF2B5EF4-FFF2-40B4-BE49-F238E27FC236}">
                <a16:creationId xmlns:a16="http://schemas.microsoft.com/office/drawing/2014/main" id="{874A822A-1790-85DD-20D8-2855A00F9BD9}"/>
              </a:ext>
            </a:extLst>
          </p:cNvPr>
          <p:cNvSpPr/>
          <p:nvPr/>
        </p:nvSpPr>
        <p:spPr>
          <a:xfrm>
            <a:off x="1507959" y="567487"/>
            <a:ext cx="9115425" cy="1022075"/>
          </a:xfrm>
          <a:prstGeom prst="rect">
            <a:avLst/>
          </a:prstGeom>
        </p:spPr>
        <p:txBody>
          <a:bodyPr wrap="square">
            <a:spAutoFit/>
          </a:bodyPr>
          <a:lstStyle/>
          <a:p>
            <a:pPr algn="ctr">
              <a:lnSpc>
                <a:spcPts val="3600"/>
              </a:lnSpc>
            </a:pPr>
            <a:r>
              <a:rPr lang="en-US" sz="3600" b="1" dirty="0">
                <a:solidFill>
                  <a:srgbClr val="4A4A4A"/>
                </a:solidFill>
              </a:rPr>
              <a:t>Examples of Emotions </a:t>
            </a:r>
          </a:p>
          <a:p>
            <a:pPr algn="ctr">
              <a:lnSpc>
                <a:spcPts val="3600"/>
              </a:lnSpc>
            </a:pPr>
            <a:r>
              <a:rPr lang="en-US" sz="3600" b="1" dirty="0">
                <a:solidFill>
                  <a:srgbClr val="4A4A4A"/>
                </a:solidFill>
              </a:rPr>
              <a:t>(Primary &amp; Secondary</a:t>
            </a:r>
            <a:r>
              <a:rPr lang="en-US" sz="3600" b="1" i="1" dirty="0">
                <a:solidFill>
                  <a:srgbClr val="4A4A4A"/>
                </a:solidFill>
              </a:rPr>
              <a:t>)</a:t>
            </a:r>
            <a:endParaRPr lang="en-US" sz="3600" dirty="0">
              <a:solidFill>
                <a:srgbClr val="4A4A4A"/>
              </a:solidFill>
            </a:endParaRPr>
          </a:p>
        </p:txBody>
      </p:sp>
    </p:spTree>
    <p:extLst>
      <p:ext uri="{BB962C8B-B14F-4D97-AF65-F5344CB8AC3E}">
        <p14:creationId xmlns:p14="http://schemas.microsoft.com/office/powerpoint/2010/main" val="97753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6900" y="1041400"/>
            <a:ext cx="8458200" cy="4762500"/>
          </a:xfrm>
          <a:prstGeom prst="rect">
            <a:avLst/>
          </a:prstGeom>
        </p:spPr>
      </p:pic>
    </p:spTree>
    <p:extLst>
      <p:ext uri="{BB962C8B-B14F-4D97-AF65-F5344CB8AC3E}">
        <p14:creationId xmlns:p14="http://schemas.microsoft.com/office/powerpoint/2010/main" val="24098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3568" r="12917" b="-1"/>
          <a:stretch/>
        </p:blipFill>
        <p:spPr>
          <a:xfrm>
            <a:off x="20" y="10"/>
            <a:ext cx="7552924" cy="6857990"/>
          </a:xfrm>
          <a:prstGeom prst="rect">
            <a:avLst/>
          </a:prstGeom>
        </p:spPr>
      </p:pic>
      <p:sp>
        <p:nvSpPr>
          <p:cNvPr id="3" name="Content Placeholder 2"/>
          <p:cNvSpPr>
            <a:spLocks noGrp="1"/>
          </p:cNvSpPr>
          <p:nvPr>
            <p:ph idx="1"/>
          </p:nvPr>
        </p:nvSpPr>
        <p:spPr>
          <a:xfrm>
            <a:off x="8022293" y="1745501"/>
            <a:ext cx="3075836" cy="3878581"/>
          </a:xfrm>
        </p:spPr>
        <p:txBody>
          <a:bodyPr>
            <a:normAutofit/>
          </a:bodyPr>
          <a:lstStyle/>
          <a:p>
            <a:r>
              <a:rPr lang="en-US" sz="2200" dirty="0">
                <a:cs typeface="Arial" panose="020B0604020202020204" pitchFamily="34" charset="0"/>
              </a:rPr>
              <a:t>Conflict in couples arises out of unmet attachment and identity needs.  </a:t>
            </a:r>
          </a:p>
          <a:p>
            <a:r>
              <a:rPr lang="en-CA" sz="2200" dirty="0">
                <a:cs typeface="Arial" panose="020B0604020202020204" pitchFamily="34" charset="0"/>
              </a:rPr>
              <a:t>Over time distressed couples develop </a:t>
            </a:r>
            <a:r>
              <a:rPr lang="en-CA" sz="2200" dirty="0">
                <a:solidFill>
                  <a:srgbClr val="FF0000"/>
                </a:solidFill>
                <a:cs typeface="Arial" panose="020B0604020202020204" pitchFamily="34" charset="0"/>
              </a:rPr>
              <a:t>constricted interaction and emotional response patterns. </a:t>
            </a:r>
            <a:endParaRPr lang="en-US" sz="2200" dirty="0">
              <a:solidFill>
                <a:srgbClr val="FF0000"/>
              </a:solidFill>
              <a:cs typeface="Arial" panose="020B0604020202020204" pitchFamily="34" charset="0"/>
            </a:endParaRPr>
          </a:p>
          <a:p>
            <a:endParaRPr lang="en-US" sz="1600" dirty="0"/>
          </a:p>
          <a:p>
            <a:endParaRPr lang="en-US" sz="1600" dirty="0"/>
          </a:p>
        </p:txBody>
      </p:sp>
      <p:sp>
        <p:nvSpPr>
          <p:cNvPr id="5" name="Slide Number Placeholder 4"/>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37835547-5C7D-47D7-9EED-E93C2B0BBA02}" type="slidenum">
              <a:rPr lang="fr-FR" smtClean="0"/>
              <a:pPr>
                <a:lnSpc>
                  <a:spcPct val="90000"/>
                </a:lnSpc>
                <a:spcAft>
                  <a:spcPts val="600"/>
                </a:spcAft>
              </a:pPr>
              <a:t>5</a:t>
            </a:fld>
            <a:endParaRPr lang="fr-FR"/>
          </a:p>
        </p:txBody>
      </p:sp>
    </p:spTree>
    <p:extLst>
      <p:ext uri="{BB962C8B-B14F-4D97-AF65-F5344CB8AC3E}">
        <p14:creationId xmlns:p14="http://schemas.microsoft.com/office/powerpoint/2010/main" val="265040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 water, mountain, large&#10;&#10;Description automatically generated">
            <a:extLst>
              <a:ext uri="{FF2B5EF4-FFF2-40B4-BE49-F238E27FC236}">
                <a16:creationId xmlns:a16="http://schemas.microsoft.com/office/drawing/2014/main" id="{7083FCC3-518C-B949-96F1-A3C69A9CE3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34791" y="0"/>
            <a:ext cx="4722418" cy="6858000"/>
          </a:xfrm>
          <a:prstGeom prst="rect">
            <a:avLst/>
          </a:prstGeom>
        </p:spPr>
      </p:pic>
      <p:sp>
        <p:nvSpPr>
          <p:cNvPr id="7" name="TextBox 6">
            <a:extLst>
              <a:ext uri="{FF2B5EF4-FFF2-40B4-BE49-F238E27FC236}">
                <a16:creationId xmlns:a16="http://schemas.microsoft.com/office/drawing/2014/main" id="{4CEF71E0-B964-424A-AD74-7FD7F0DA7DC9}"/>
              </a:ext>
            </a:extLst>
          </p:cNvPr>
          <p:cNvSpPr txBox="1"/>
          <p:nvPr/>
        </p:nvSpPr>
        <p:spPr>
          <a:xfrm>
            <a:off x="889000" y="1676400"/>
            <a:ext cx="2527300" cy="646331"/>
          </a:xfrm>
          <a:prstGeom prst="rect">
            <a:avLst/>
          </a:prstGeom>
          <a:noFill/>
        </p:spPr>
        <p:txBody>
          <a:bodyPr wrap="square" rtlCol="0">
            <a:spAutoFit/>
          </a:bodyPr>
          <a:lstStyle/>
          <a:p>
            <a:pPr algn="ctr"/>
            <a:r>
              <a:rPr lang="en-CH" b="1" dirty="0"/>
              <a:t>Secondary emotion </a:t>
            </a:r>
            <a:r>
              <a:rPr lang="en-CH" dirty="0"/>
              <a:t>(“protective”)</a:t>
            </a:r>
          </a:p>
        </p:txBody>
      </p:sp>
      <p:sp>
        <p:nvSpPr>
          <p:cNvPr id="8" name="TextBox 7">
            <a:extLst>
              <a:ext uri="{FF2B5EF4-FFF2-40B4-BE49-F238E27FC236}">
                <a16:creationId xmlns:a16="http://schemas.microsoft.com/office/drawing/2014/main" id="{FEF1212E-DA7B-9D42-AE8C-9400A9060E45}"/>
              </a:ext>
            </a:extLst>
          </p:cNvPr>
          <p:cNvSpPr txBox="1"/>
          <p:nvPr/>
        </p:nvSpPr>
        <p:spPr>
          <a:xfrm>
            <a:off x="635001" y="2755900"/>
            <a:ext cx="3099790" cy="2862322"/>
          </a:xfrm>
          <a:prstGeom prst="rect">
            <a:avLst/>
          </a:prstGeom>
          <a:noFill/>
        </p:spPr>
        <p:txBody>
          <a:bodyPr wrap="square" rtlCol="0">
            <a:spAutoFit/>
          </a:bodyPr>
          <a:lstStyle/>
          <a:p>
            <a:pPr algn="ctr"/>
            <a:r>
              <a:rPr lang="en-CH" b="1" dirty="0"/>
              <a:t>Primary emotion</a:t>
            </a:r>
          </a:p>
          <a:p>
            <a:r>
              <a:rPr lang="en-CH" dirty="0"/>
              <a:t>(Adaptive or Maladaptive) </a:t>
            </a:r>
          </a:p>
          <a:p>
            <a:r>
              <a:rPr lang="en-CH" dirty="0"/>
              <a:t> </a:t>
            </a:r>
          </a:p>
          <a:p>
            <a:pPr algn="ctr"/>
            <a:r>
              <a:rPr lang="en-CH" dirty="0">
                <a:solidFill>
                  <a:srgbClr val="0070C0"/>
                </a:solidFill>
              </a:rPr>
              <a:t>Anger</a:t>
            </a:r>
          </a:p>
          <a:p>
            <a:pPr algn="ctr"/>
            <a:r>
              <a:rPr lang="en-CH" dirty="0">
                <a:solidFill>
                  <a:srgbClr val="0070C0"/>
                </a:solidFill>
              </a:rPr>
              <a:t>Sadness</a:t>
            </a:r>
          </a:p>
          <a:p>
            <a:pPr algn="ctr"/>
            <a:r>
              <a:rPr lang="en-CH" dirty="0">
                <a:solidFill>
                  <a:srgbClr val="0070C0"/>
                </a:solidFill>
              </a:rPr>
              <a:t>Fear </a:t>
            </a:r>
          </a:p>
          <a:p>
            <a:pPr algn="ctr"/>
            <a:r>
              <a:rPr lang="en-CH" dirty="0">
                <a:solidFill>
                  <a:srgbClr val="0070C0"/>
                </a:solidFill>
              </a:rPr>
              <a:t>Shame</a:t>
            </a:r>
          </a:p>
          <a:p>
            <a:pPr algn="ctr"/>
            <a:r>
              <a:rPr lang="en-CH" dirty="0">
                <a:solidFill>
                  <a:srgbClr val="FF0000"/>
                </a:solidFill>
              </a:rPr>
              <a:t>Interest</a:t>
            </a:r>
          </a:p>
          <a:p>
            <a:pPr algn="ctr"/>
            <a:r>
              <a:rPr lang="en-CH" dirty="0">
                <a:solidFill>
                  <a:srgbClr val="FF0000"/>
                </a:solidFill>
              </a:rPr>
              <a:t>Love </a:t>
            </a:r>
          </a:p>
          <a:p>
            <a:pPr algn="ctr"/>
            <a:r>
              <a:rPr lang="en-CH" dirty="0">
                <a:solidFill>
                  <a:srgbClr val="FF0000"/>
                </a:solidFill>
              </a:rPr>
              <a:t>Joy</a:t>
            </a:r>
          </a:p>
        </p:txBody>
      </p:sp>
      <p:pic>
        <p:nvPicPr>
          <p:cNvPr id="9" name="Picture 25">
            <a:extLst>
              <a:ext uri="{FF2B5EF4-FFF2-40B4-BE49-F238E27FC236}">
                <a16:creationId xmlns:a16="http://schemas.microsoft.com/office/drawing/2014/main" id="{E9A1ACBD-3FF4-5A48-856D-A22A95FE17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3089" y="3670299"/>
            <a:ext cx="2399751" cy="127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953B331-AE63-2541-8ED5-1BF954617D1F}"/>
              </a:ext>
            </a:extLst>
          </p:cNvPr>
          <p:cNvSpPr txBox="1"/>
          <p:nvPr/>
        </p:nvSpPr>
        <p:spPr>
          <a:xfrm>
            <a:off x="9614448" y="4945062"/>
            <a:ext cx="1778000" cy="369332"/>
          </a:xfrm>
          <a:prstGeom prst="rect">
            <a:avLst/>
          </a:prstGeom>
          <a:noFill/>
        </p:spPr>
        <p:txBody>
          <a:bodyPr wrap="square" rtlCol="0">
            <a:spAutoFit/>
          </a:bodyPr>
          <a:lstStyle/>
          <a:p>
            <a:r>
              <a:rPr lang="en-CH" b="1" dirty="0"/>
              <a:t>Instrumental</a:t>
            </a:r>
          </a:p>
        </p:txBody>
      </p:sp>
      <p:sp>
        <p:nvSpPr>
          <p:cNvPr id="4" name="Slide Number Placeholder 3">
            <a:extLst>
              <a:ext uri="{FF2B5EF4-FFF2-40B4-BE49-F238E27FC236}">
                <a16:creationId xmlns:a16="http://schemas.microsoft.com/office/drawing/2014/main" id="{DB08A996-B9B6-7247-ADE6-8DBAE26F1905}"/>
              </a:ext>
            </a:extLst>
          </p:cNvPr>
          <p:cNvSpPr>
            <a:spLocks noGrp="1"/>
          </p:cNvSpPr>
          <p:nvPr>
            <p:ph type="sldNum" sz="quarter" idx="12"/>
          </p:nvPr>
        </p:nvSpPr>
        <p:spPr/>
        <p:txBody>
          <a:bodyPr>
            <a:normAutofit lnSpcReduction="10000"/>
          </a:bodyPr>
          <a:lstStyle/>
          <a:p>
            <a:fld id="{37835547-5C7D-47D7-9EED-E93C2B0BBA02}" type="slidenum">
              <a:rPr lang="fr-FR" smtClean="0"/>
              <a:t>6</a:t>
            </a:fld>
            <a:endParaRPr lang="fr-FR" dirty="0"/>
          </a:p>
        </p:txBody>
      </p:sp>
    </p:spTree>
    <p:extLst>
      <p:ext uri="{BB962C8B-B14F-4D97-AF65-F5344CB8AC3E}">
        <p14:creationId xmlns:p14="http://schemas.microsoft.com/office/powerpoint/2010/main" val="41998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3468" y="4564674"/>
            <a:ext cx="4010820" cy="1615461"/>
          </a:xfrm>
        </p:spPr>
        <p:txBody>
          <a:bodyPr vert="horz" lIns="91440" tIns="45720" rIns="91440" bIns="45720" rtlCol="0" anchor="ctr">
            <a:normAutofit/>
          </a:bodyPr>
          <a:lstStyle/>
          <a:p>
            <a:r>
              <a:rPr lang="en-US" sz="3200" dirty="0"/>
              <a:t>Resolution in EFT-C</a:t>
            </a:r>
          </a:p>
        </p:txBody>
      </p:sp>
      <p:pic>
        <p:nvPicPr>
          <p:cNvPr id="15" name="Picture 14" descr="A picture containing person&#10;&#10;Description automatically generated">
            <a:extLst>
              <a:ext uri="{FF2B5EF4-FFF2-40B4-BE49-F238E27FC236}">
                <a16:creationId xmlns:a16="http://schemas.microsoft.com/office/drawing/2014/main" id="{2E743471-3FD1-614E-AA11-43803CF42AE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130" r="15627" b="-2"/>
          <a:stretch/>
        </p:blipFill>
        <p:spPr>
          <a:xfrm>
            <a:off x="20" y="10"/>
            <a:ext cx="4872546" cy="4212698"/>
          </a:xfrm>
          <a:prstGeom prst="rect">
            <a:avLst/>
          </a:prstGeom>
        </p:spPr>
      </p:pic>
      <p:pic>
        <p:nvPicPr>
          <p:cNvPr id="17" name="Picture 16" descr="A picture containing tree, outdoor, person, grass&#10;&#10;Description automatically generated">
            <a:extLst>
              <a:ext uri="{FF2B5EF4-FFF2-40B4-BE49-F238E27FC236}">
                <a16:creationId xmlns:a16="http://schemas.microsoft.com/office/drawing/2014/main" id="{55BE234E-3F98-D949-9986-69D693625C6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26415" r="-2" b="28660"/>
          <a:stretch/>
        </p:blipFill>
        <p:spPr>
          <a:xfrm>
            <a:off x="5033433" y="1"/>
            <a:ext cx="6258355" cy="4212000"/>
          </a:xfrm>
          <a:prstGeom prst="rect">
            <a:avLst/>
          </a:prstGeom>
        </p:spPr>
      </p:pic>
      <p:sp>
        <p:nvSpPr>
          <p:cNvPr id="4" name="Espace réservé du contenu 3"/>
          <p:cNvSpPr>
            <a:spLocks noGrp="1"/>
          </p:cNvSpPr>
          <p:nvPr>
            <p:ph sz="half" idx="2"/>
          </p:nvPr>
        </p:nvSpPr>
        <p:spPr>
          <a:xfrm>
            <a:off x="5288640" y="4564673"/>
            <a:ext cx="5785913" cy="2293326"/>
          </a:xfrm>
        </p:spPr>
        <p:txBody>
          <a:bodyPr vert="horz" lIns="91440" tIns="45720" rIns="91440" bIns="45720" rtlCol="0" anchor="ctr">
            <a:normAutofit/>
          </a:bodyPr>
          <a:lstStyle/>
          <a:p>
            <a:pPr marL="0">
              <a:spcBef>
                <a:spcPct val="30000"/>
              </a:spcBef>
              <a:spcAft>
                <a:spcPct val="0"/>
              </a:spcAft>
              <a:defRPr/>
            </a:pPr>
            <a:r>
              <a:rPr lang="en-US" sz="1600" dirty="0"/>
              <a:t>Secondary emotions are unconscious attempts to avoid feeling the more vulnerable emotions activated by a situation (“survival strategies”).</a:t>
            </a:r>
          </a:p>
          <a:p>
            <a:pPr marL="0">
              <a:spcBef>
                <a:spcPct val="30000"/>
              </a:spcBef>
              <a:spcAft>
                <a:spcPct val="0"/>
              </a:spcAft>
              <a:buNone/>
              <a:defRPr/>
            </a:pPr>
            <a:endParaRPr lang="en-US" sz="1600" dirty="0"/>
          </a:p>
          <a:p>
            <a:pPr marL="0">
              <a:spcBef>
                <a:spcPct val="30000"/>
              </a:spcBef>
              <a:spcAft>
                <a:spcPct val="0"/>
              </a:spcAft>
              <a:defRPr/>
            </a:pPr>
            <a:r>
              <a:rPr lang="en-US" sz="1600" dirty="0"/>
              <a:t>Resolution occurs when the EFT therapist creates a safe environment to help the couple reveal their underlying </a:t>
            </a:r>
            <a:r>
              <a:rPr lang="en-US" sz="1600" dirty="0">
                <a:hlinkClick r:id="rId7"/>
              </a:rPr>
              <a:t>vulnerable emotions </a:t>
            </a:r>
            <a:r>
              <a:rPr lang="en-US" sz="1600" dirty="0"/>
              <a:t>and respond constructively to those of their partner.</a:t>
            </a:r>
          </a:p>
          <a:p>
            <a:endParaRPr lang="en-US" sz="1200" dirty="0"/>
          </a:p>
        </p:txBody>
      </p:sp>
      <p:sp>
        <p:nvSpPr>
          <p:cNvPr id="5" name="Espace réservé du pied de page 4"/>
          <p:cNvSpPr>
            <a:spLocks noGrp="1"/>
          </p:cNvSpPr>
          <p:nvPr>
            <p:ph type="ftr" sz="quarter" idx="11"/>
          </p:nvPr>
        </p:nvSpPr>
        <p:spPr>
          <a:xfrm rot="16200000">
            <a:off x="9959341" y="4046537"/>
            <a:ext cx="3581400" cy="365125"/>
          </a:xfrm>
        </p:spPr>
        <p:txBody>
          <a:bodyPr vert="horz" lIns="91440" tIns="45720" rIns="91440" bIns="45720" rtlCol="0" anchor="ctr">
            <a:normAutofit/>
          </a:bodyPr>
          <a:lstStyle/>
          <a:p>
            <a:pPr defTabSz="457200">
              <a:spcAft>
                <a:spcPts val="600"/>
              </a:spcAft>
              <a:defRPr/>
            </a:pPr>
            <a:r>
              <a:rPr lang="en-US" kern="1200">
                <a:solidFill>
                  <a:schemeClr val="tx2">
                    <a:lumMod val="20000"/>
                    <a:lumOff val="80000"/>
                  </a:schemeClr>
                </a:solidFill>
                <a:latin typeface="+mn-lt"/>
                <a:ea typeface="+mn-ea"/>
                <a:cs typeface="+mn-cs"/>
              </a:rPr>
              <a:t>TCE-C, Novembre 2020, C. WOLDARSKY</a:t>
            </a:r>
          </a:p>
        </p:txBody>
      </p:sp>
      <p:sp>
        <p:nvSpPr>
          <p:cNvPr id="3" name="Slide Number Placeholder 2">
            <a:extLst>
              <a:ext uri="{FF2B5EF4-FFF2-40B4-BE49-F238E27FC236}">
                <a16:creationId xmlns:a16="http://schemas.microsoft.com/office/drawing/2014/main" id="{861C4A78-AB29-6A49-85E4-969CC1EC1954}"/>
              </a:ext>
            </a:extLst>
          </p:cNvPr>
          <p:cNvSpPr>
            <a:spLocks noGrp="1"/>
          </p:cNvSpPr>
          <p:nvPr>
            <p:ph type="sldNum" sz="quarter" idx="12"/>
          </p:nvPr>
        </p:nvSpPr>
        <p:spPr>
          <a:xfrm>
            <a:off x="11292840" y="6172200"/>
            <a:ext cx="914400" cy="593725"/>
          </a:xfrm>
        </p:spPr>
        <p:txBody>
          <a:bodyPr vert="horz" lIns="45720" tIns="45720" rIns="45720" bIns="45720" rtlCol="0" anchor="ctr">
            <a:normAutofit/>
          </a:bodyPr>
          <a:lstStyle/>
          <a:p>
            <a:pPr defTabSz="457200">
              <a:lnSpc>
                <a:spcPct val="90000"/>
              </a:lnSpc>
              <a:spcAft>
                <a:spcPts val="600"/>
              </a:spcAft>
            </a:pPr>
            <a:fld id="{055119C4-C664-0541-BFB8-AD593E605936}" type="slidenum">
              <a:rPr lang="en-US" smtClean="0"/>
              <a:pPr defTabSz="457200">
                <a:lnSpc>
                  <a:spcPct val="90000"/>
                </a:lnSpc>
                <a:spcAft>
                  <a:spcPts val="600"/>
                </a:spcAft>
              </a:pPr>
              <a:t>7</a:t>
            </a:fld>
            <a:endParaRPr lang="en-US"/>
          </a:p>
        </p:txBody>
      </p:sp>
    </p:spTree>
    <p:extLst>
      <p:ext uri="{BB962C8B-B14F-4D97-AF65-F5344CB8AC3E}">
        <p14:creationId xmlns:p14="http://schemas.microsoft.com/office/powerpoint/2010/main" val="3850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F671BC-EB80-7644-A14D-8FA8C622CD70}"/>
              </a:ext>
            </a:extLst>
          </p:cNvPr>
          <p:cNvSpPr>
            <a:spLocks noGrp="1"/>
          </p:cNvSpPr>
          <p:nvPr>
            <p:ph type="sldNum" sz="quarter" idx="12"/>
          </p:nvPr>
        </p:nvSpPr>
        <p:spPr/>
        <p:txBody>
          <a:bodyPr/>
          <a:lstStyle/>
          <a:p>
            <a:fld id="{65C24AD8-A7AC-CD41-8962-1BCFFE201B1B}" type="slidenum">
              <a:rPr lang="en-US" smtClean="0"/>
              <a:pPr/>
              <a:t>8</a:t>
            </a:fld>
            <a:endParaRPr lang="en-US"/>
          </a:p>
        </p:txBody>
      </p:sp>
      <p:pic>
        <p:nvPicPr>
          <p:cNvPr id="10250" name="Picture 10" descr="Six Nine Just Because You're Right Doesn't Mean I'm Wrong You Just Haven't  Seen Life From My Position | Life Meme on ME.ME">
            <a:extLst>
              <a:ext uri="{FF2B5EF4-FFF2-40B4-BE49-F238E27FC236}">
                <a16:creationId xmlns:a16="http://schemas.microsoft.com/office/drawing/2014/main" id="{67AA84D5-A2A9-1C41-8C91-6CF759D66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6110" y="1234980"/>
            <a:ext cx="5859780" cy="562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70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98590" y="988741"/>
            <a:ext cx="5888754" cy="4880518"/>
          </a:xfrm>
          <a:noFill/>
          <a:ln>
            <a:noFill/>
          </a:ln>
        </p:spPr>
        <p:txBody>
          <a:bodyPr vert="horz" wrap="square" lIns="274320" tIns="182880" rIns="274320" bIns="182880" rtlCol="0" anchor="ctr" anchorCtr="1">
            <a:normAutofit/>
          </a:bodyPr>
          <a:lstStyle/>
          <a:p>
            <a:pPr algn="l"/>
            <a:r>
              <a:rPr lang="en-US" sz="4800" dirty="0">
                <a:solidFill>
                  <a:schemeClr val="bg1"/>
                </a:solidFill>
              </a:rPr>
              <a:t>Stages of Treatment</a:t>
            </a:r>
          </a:p>
        </p:txBody>
      </p:sp>
      <p:sp>
        <p:nvSpPr>
          <p:cNvPr id="19" name="Rectangle 1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1" name="Rectangle 2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1867700" y="2007220"/>
            <a:ext cx="2357553" cy="2843560"/>
          </a:xfrm>
        </p:spPr>
        <p:txBody>
          <a:bodyPr vert="horz" lIns="91440" tIns="45720" rIns="91440" bIns="45720" rtlCol="0" anchor="ctr">
            <a:normAutofit/>
          </a:bodyPr>
          <a:lstStyle/>
          <a:p>
            <a:pPr algn="r"/>
            <a:r>
              <a:rPr lang="en-US" dirty="0">
                <a:solidFill>
                  <a:schemeClr val="bg1"/>
                </a:solidFill>
              </a:rPr>
              <a:t>The Five stages and Fourteen Steps of EFT-C </a:t>
            </a:r>
          </a:p>
          <a:p>
            <a:pPr algn="r"/>
            <a:endParaRPr lang="en-US" dirty="0">
              <a:solidFill>
                <a:schemeClr val="bg1"/>
              </a:solidFill>
            </a:endParaRPr>
          </a:p>
          <a:p>
            <a:pPr algn="r"/>
            <a:r>
              <a:rPr lang="en-US" dirty="0">
                <a:solidFill>
                  <a:schemeClr val="bg1"/>
                </a:solidFill>
              </a:rPr>
              <a:t>Greenberg &amp; Goldman (2008)</a:t>
            </a:r>
          </a:p>
        </p:txBody>
      </p:sp>
      <p:sp>
        <p:nvSpPr>
          <p:cNvPr id="2" name="Footer Placeholder 1"/>
          <p:cNvSpPr>
            <a:spLocks noGrp="1"/>
          </p:cNvSpPr>
          <p:nvPr>
            <p:ph type="ftr" sz="quarter" idx="11"/>
          </p:nvPr>
        </p:nvSpPr>
        <p:spPr>
          <a:xfrm>
            <a:off x="6490010" y="6236208"/>
            <a:ext cx="4085165" cy="320040"/>
          </a:xfrm>
        </p:spPr>
        <p:txBody>
          <a:bodyPr vert="horz" lIns="91440" tIns="45720" rIns="91440" bIns="45720" rtlCol="0" anchor="ctr">
            <a:normAutofit/>
          </a:bodyPr>
          <a:lstStyle/>
          <a:p>
            <a:pPr marR="0" lvl="0" indent="0" algn="r" fontAlgn="auto">
              <a:spcBef>
                <a:spcPts val="0"/>
              </a:spcBef>
              <a:spcAft>
                <a:spcPts val="0"/>
              </a:spcAft>
              <a:buClrTx/>
              <a:buSzTx/>
              <a:buFontTx/>
              <a:buNone/>
              <a:tabLst/>
              <a:defRPr/>
            </a:pPr>
            <a:endParaRPr kumimoji="0" lang="en-US" b="0" i="0" u="none" strike="noStrike" cap="none" spc="0" normalizeH="0" baseline="0" noProof="0">
              <a:ln>
                <a:noFill/>
              </a:ln>
              <a:effectLst/>
              <a:uLnTx/>
              <a:uFillTx/>
            </a:endParaRPr>
          </a:p>
        </p:txBody>
      </p:sp>
      <p:sp>
        <p:nvSpPr>
          <p:cNvPr id="3" name="Slide Number Placeholder 2"/>
          <p:cNvSpPr>
            <a:spLocks noGrp="1"/>
          </p:cNvSpPr>
          <p:nvPr>
            <p:ph type="sldNum" sz="quarter" idx="12"/>
          </p:nvPr>
        </p:nvSpPr>
        <p:spPr>
          <a:xfrm>
            <a:off x="10758922" y="6217920"/>
            <a:ext cx="365760" cy="365760"/>
          </a:xfrm>
        </p:spPr>
        <p:txBody>
          <a:bodyPr vert="horz" lIns="18288" tIns="45720" rIns="18288" bIns="45720" rtlCol="0" anchor="ctr">
            <a:normAutofit/>
          </a:bodyPr>
          <a:lstStyle/>
          <a:p>
            <a:pPr marR="0" lvl="0" indent="0" fontAlgn="auto">
              <a:lnSpc>
                <a:spcPct val="90000"/>
              </a:lnSpc>
              <a:spcBef>
                <a:spcPts val="0"/>
              </a:spcBef>
              <a:spcAft>
                <a:spcPts val="600"/>
              </a:spcAft>
              <a:buClrTx/>
              <a:buSzTx/>
              <a:buFontTx/>
              <a:buNone/>
              <a:tabLst/>
              <a:defRPr/>
            </a:pPr>
            <a:fld id="{65C24AD8-A7AC-CD41-8962-1BCFFE201B1B}" type="slidenum">
              <a:rPr kumimoji="0" lang="en-US" b="0" i="0" u="none" strike="noStrike" cap="none" normalizeH="0" noProof="0" smtClean="0">
                <a:ln>
                  <a:noFill/>
                </a:ln>
                <a:effectLst/>
                <a:uLnTx/>
                <a:uFillTx/>
              </a:rPr>
              <a:pPr marR="0" lvl="0" indent="0" fontAlgn="auto">
                <a:lnSpc>
                  <a:spcPct val="90000"/>
                </a:lnSpc>
                <a:spcBef>
                  <a:spcPts val="0"/>
                </a:spcBef>
                <a:spcAft>
                  <a:spcPts val="600"/>
                </a:spcAft>
                <a:buClrTx/>
                <a:buSzTx/>
                <a:buFontTx/>
                <a:buNone/>
                <a:tabLst/>
                <a:defRPr/>
              </a:pPr>
              <a:t>9</a:t>
            </a:fld>
            <a:endParaRPr kumimoji="0" lang="en-US" b="0" i="0" u="none" strike="noStrike" cap="none" normalizeH="0" noProof="0">
              <a:ln>
                <a:noFill/>
              </a:ln>
              <a:effectLst/>
              <a:uLnTx/>
              <a:uFillTx/>
            </a:endParaRPr>
          </a:p>
        </p:txBody>
      </p:sp>
    </p:spTree>
    <p:extLst>
      <p:ext uri="{BB962C8B-B14F-4D97-AF65-F5344CB8AC3E}">
        <p14:creationId xmlns:p14="http://schemas.microsoft.com/office/powerpoint/2010/main" val="1758900220"/>
      </p:ext>
    </p:extLst>
  </p:cSld>
  <p:clrMapOvr>
    <a:overrideClrMapping bg1="lt1" tx1="dk1" bg2="lt2" tx2="dk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lis">
  <a:themeElements>
    <a:clrScheme name="Colis">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1_Default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{C4E6DC6B-1E04-5540-80D8-0A2CA29902CF}tf10001120</Template>
  <TotalTime>52349</TotalTime>
  <Words>1803</Words>
  <Application>Microsoft Macintosh PowerPoint</Application>
  <PresentationFormat>Widescreen</PresentationFormat>
  <Paragraphs>292</Paragraphs>
  <Slides>30</Slides>
  <Notes>18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30</vt:i4>
      </vt:variant>
    </vt:vector>
  </HeadingPairs>
  <TitlesOfParts>
    <vt:vector size="47" baseType="lpstr">
      <vt:lpstr>HGｺﾞｼｯｸE</vt:lpstr>
      <vt:lpstr>微軟正黑體</vt:lpstr>
      <vt:lpstr>ＭＳ Ｐゴシック</vt:lpstr>
      <vt:lpstr>新細明體</vt:lpstr>
      <vt:lpstr>新細明體</vt:lpstr>
      <vt:lpstr>SimSun</vt:lpstr>
      <vt:lpstr>华文中宋</vt:lpstr>
      <vt:lpstr>Arial</vt:lpstr>
      <vt:lpstr>Calibri</vt:lpstr>
      <vt:lpstr>Century Schoolbook</vt:lpstr>
      <vt:lpstr>Courier New</vt:lpstr>
      <vt:lpstr>Gill Sans MT</vt:lpstr>
      <vt:lpstr>Symbol</vt:lpstr>
      <vt:lpstr>Times New Roman</vt:lpstr>
      <vt:lpstr>Wingdings</vt:lpstr>
      <vt:lpstr>Colis</vt:lpstr>
      <vt:lpstr>1_Default Theme</vt:lpstr>
      <vt:lpstr>Working With Emotion in EFT-C</vt:lpstr>
      <vt:lpstr>Plan for Workshop</vt:lpstr>
      <vt:lpstr>PowerPoint Presentation</vt:lpstr>
      <vt:lpstr>PowerPoint Presentation</vt:lpstr>
      <vt:lpstr>PowerPoint Presentation</vt:lpstr>
      <vt:lpstr>PowerPoint Presentation</vt:lpstr>
      <vt:lpstr>Resolution in EFT-C</vt:lpstr>
      <vt:lpstr>PowerPoint Presentation</vt:lpstr>
      <vt:lpstr>Stages of Treatment</vt:lpstr>
      <vt:lpstr>Five stages of eft-C</vt:lpstr>
      <vt:lpstr>Stage 1: Validation and alliance formation</vt:lpstr>
      <vt:lpstr>Stage 2: Negative cycle de-escalation</vt:lpstr>
      <vt:lpstr>Stage 3: Accessing underlying feelings</vt:lpstr>
      <vt:lpstr>Stage 4: restructure the interaction and the bond</vt:lpstr>
      <vt:lpstr>Stage 5: consolidation and integration</vt:lpstr>
      <vt:lpstr>Basic Framework: Therapist Responses and INterventions </vt:lpstr>
      <vt:lpstr>Rapid and automatic response</vt:lpstr>
      <vt:lpstr>PowerPoint Presentation</vt:lpstr>
      <vt:lpstr>PowerPoint Presentation</vt:lpstr>
      <vt:lpstr>Basic Interactional Interventions</vt:lpstr>
      <vt:lpstr>PowerPoint Presentation</vt:lpstr>
      <vt:lpstr>Importance and subtly of  language, vocal quality</vt:lpstr>
      <vt:lpstr>PowerPoint Presentation</vt:lpstr>
      <vt:lpstr>PowerPoint Presentation</vt:lpstr>
      <vt:lpstr>PowerPoint Presentation</vt:lpstr>
      <vt:lpstr>Reframing Problems  in terms of Negative Cycles</vt:lpstr>
      <vt:lpstr>Reframe in terms of  underlying feelings and needs</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Intricacies of Working with Emotion in EFT-C</dc:title>
  <dc:creator>Rhonda Goldman</dc:creator>
  <cp:lastModifiedBy>Microsoft Office User</cp:lastModifiedBy>
  <cp:revision>125</cp:revision>
  <dcterms:created xsi:type="dcterms:W3CDTF">2021-05-30T03:44:01Z</dcterms:created>
  <dcterms:modified xsi:type="dcterms:W3CDTF">2025-08-13T21:52:32Z</dcterms:modified>
</cp:coreProperties>
</file>