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6"/>
  </p:notesMasterIdLst>
  <p:sldIdLst>
    <p:sldId id="1904" r:id="rId2"/>
    <p:sldId id="1983" r:id="rId3"/>
    <p:sldId id="1155" r:id="rId4"/>
    <p:sldId id="1969" r:id="rId5"/>
    <p:sldId id="1873" r:id="rId6"/>
    <p:sldId id="1848" r:id="rId7"/>
    <p:sldId id="826" r:id="rId8"/>
    <p:sldId id="1156" r:id="rId9"/>
    <p:sldId id="828" r:id="rId10"/>
    <p:sldId id="1853" r:id="rId11"/>
    <p:sldId id="432" r:id="rId12"/>
    <p:sldId id="433" r:id="rId13"/>
    <p:sldId id="1871" r:id="rId14"/>
    <p:sldId id="18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0557"/>
    <p:restoredTop sz="96341"/>
  </p:normalViewPr>
  <p:slideViewPr>
    <p:cSldViewPr snapToGrid="0" snapToObjects="1">
      <p:cViewPr varScale="1">
        <p:scale>
          <a:sx n="129" d="100"/>
          <a:sy n="129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DAC1A-8526-B64E-A4E2-888E792F4BDC}" type="datetimeFigureOut">
              <a:rPr lang="en-US" smtClean="0"/>
              <a:t>8/11/25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A9870-9668-FB48-9028-FA3AF3747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7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03BA13-0791-E740-A1C3-F7C578E04B8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988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70ACB-F254-4705-9803-4A058908F8A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5456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59586-35A5-114C-B352-85C2855644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12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dirty="0">
              <a:latin typeface="Times New Roman" charset="0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90A161-3459-6442-BC90-67A41F0ABC4E}" type="slidenum">
              <a:rPr lang="zh-TW" altLang="en-US" sz="1200">
                <a:ea typeface="PMingLiU" charset="0"/>
                <a:cs typeface="PMingLiU" charset="0"/>
              </a:rPr>
              <a:pPr/>
              <a:t>8</a:t>
            </a:fld>
            <a:endParaRPr lang="en-US" altLang="zh-TW" sz="1200">
              <a:ea typeface="PMingLiU" charset="0"/>
              <a:cs typeface="PMingLiU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994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59586-35A5-114C-B352-85C28556449D}" type="slidenum">
              <a:rPr lang="en-US" smtClean="0"/>
              <a:t>9</a:t>
            </a:fld>
            <a:endParaRPr lang="en-US"/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1508866-7AB3-B748-A5B0-26E42ABC5EA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12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59586-35A5-114C-B352-85C2855644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13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59586-35A5-114C-B352-85C2855644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77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859586-35A5-114C-B352-85C2855644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259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03BA13-0791-E740-A1C3-F7C578E04B8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5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A0250-049F-644C-858E-85C45E2B7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E211B0-3C3F-2A4E-8DBF-70045F797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15DA9B-FBEE-D54D-8C3D-6EBD544F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B4F4FB-E232-8840-9994-FDFA47436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371905-78D4-9140-B318-2545F6CC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12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E5D17-AD74-D243-B5F6-BB12A0F34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F3FC60-DEF6-914D-9FCC-FB05A143F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F78285-8613-184E-9C5D-78581AECC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CDC2F6-12DD-2E4A-9937-4BA5000D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27E6DE-CCE1-E842-99D0-DBC1FEBCA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5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FB90A99-E007-F44E-B2E8-262C41507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3FACC7-330C-C449-8A44-9736562F1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88A4C5-843E-094B-99B3-446731A6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2EF29D-4297-1347-94B6-3E10B8910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C05086-D9AD-FE46-BCE4-43779BEF6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68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409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F170B8-2E0E-A94A-ACB8-CBDCC1194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586FD8-9B2C-BE48-9D35-915F4FF74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DFA4D9-14BC-9B40-A0DF-3F607756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C7205E-768B-684B-963D-065911FE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E3B355-FDC2-7B4D-B4E1-C8333FA5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1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6BACB9-9DA8-4849-AD80-6EA4853F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B58A8F-1A75-9045-B473-67950474E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9F590E-89CD-4848-9764-2C110476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E97B7-B34A-0341-BC96-557F9FC6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B6376-4BC1-5241-9425-AEB45B63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90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F33CD9-5B0A-A444-88E1-7D94BB033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F0342F-00AE-D445-B1D4-0D9CCE281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74CDC0-65DA-8749-810F-48562195B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134023-0097-3B41-B049-0F4241F9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2C1FE7-1BAD-5246-B047-3D996A110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AA8D64-7981-B545-96B7-8474575E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95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3032A-8574-C543-80D0-61FBAA76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E67357-4340-CD48-A0E9-969557FC9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2EB290-0C38-B648-BC15-2D0739215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773A4BE-0039-0541-B927-15395D277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AF56F7-B379-BC4E-840C-B47329A81F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EA7C52-496A-EB41-BAB8-9581C93BF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59FEA52-1C42-8B4D-8E08-733BF4AA1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BD68265-3546-924B-913F-1D61A519B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2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E7F7DE-2A78-154E-83E4-9B543DCB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BE4F9E6-D87D-2E4C-A7E2-3EFEFD5B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227B59-E2D2-0E4A-A534-CF42E264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6E303B6-42BC-DA43-9F1E-471498944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46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CB4422-7DB5-D041-A1B5-0690E69FB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5E5ECF7-29B1-E049-984F-A56C26F7E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D2A5EE-BACF-5447-AD9B-093548920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6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348CA2-209A-BB47-8847-81287409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60EAE9-FC35-9347-AB88-871E337A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2BF7F5-ADF6-2E42-9BFC-45C496E14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0D97CD-3D97-0047-8080-F80BE04B4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1128F6-3777-2D41-B6B4-03BC4A397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D6D56F-BD18-7E45-A3F1-458D763B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43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70DEE6-5246-C24D-9BCA-7F66CA692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7C91DFF-86BA-9448-BA85-10F15CF9BC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7AA579-34F4-664B-B182-1B5E6995A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19F6AE-27E6-2147-BC7F-2F727573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30698B-700E-134C-A22B-4673D2EC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870ECF-980F-8342-A13D-38448E78A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63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5D97FEB-F0D6-5244-9D78-37ADC0EEA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E804A6-29DD-E54B-99A9-D5C1BD4BD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36E6F1-A807-814E-AF27-CA5FF064C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A9451-32BF-E041-94BE-D18D0F6D0D0D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8B2975-36F4-0242-9956-2F1D156E3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AF4BB-C73C-2F42-9659-2EEB56A05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50E02-A799-8445-956B-B2FFDC20A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56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joesretirementblog.blogspot.com/2015/05/the-audition-priscilla-beach-theatre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67EDD9-5864-C84A-923D-5325DF24C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858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Emotion-focused Therapy </a:t>
            </a:r>
            <a:br>
              <a:rPr lang="en-US" dirty="0"/>
            </a:br>
            <a:r>
              <a:rPr lang="en-US" dirty="0"/>
              <a:t>for Couples </a:t>
            </a:r>
            <a:br>
              <a:rPr lang="en-US" dirty="0"/>
            </a:br>
            <a:r>
              <a:rPr lang="en-US" dirty="0"/>
              <a:t>August 16 – 19, 2025</a:t>
            </a:r>
            <a:br>
              <a:rPr lang="en-US" dirty="0"/>
            </a:br>
            <a:r>
              <a:rPr lang="en-US" dirty="0"/>
              <a:t>Copenhagen, Denmark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6F49B7E-C3A4-4040-B185-F8A5ABFBC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5404"/>
            <a:ext cx="9144000" cy="1655762"/>
          </a:xfrm>
        </p:spPr>
        <p:txBody>
          <a:bodyPr/>
          <a:lstStyle/>
          <a:p>
            <a:r>
              <a:rPr lang="en-US" dirty="0"/>
              <a:t>Rhonda Goldman, PhD </a:t>
            </a:r>
          </a:p>
          <a:p>
            <a:r>
              <a:rPr lang="en-US" dirty="0"/>
              <a:t>The Chicago School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40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FC14A5-4BB9-E64D-BB34-77385FDF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10</a:t>
            </a:fld>
            <a:endParaRPr lang="fr-F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27A8EE-329E-DC45-A75F-9C2EAC21D263}"/>
              </a:ext>
            </a:extLst>
          </p:cNvPr>
          <p:cNvSpPr txBox="1"/>
          <p:nvPr/>
        </p:nvSpPr>
        <p:spPr>
          <a:xfrm>
            <a:off x="238539" y="1272208"/>
            <a:ext cx="1172584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Her mom witnessed her own father kill her own mother. </a:t>
            </a:r>
          </a:p>
          <a:p>
            <a:endParaRPr lang="en-US" sz="2200" dirty="0"/>
          </a:p>
          <a:p>
            <a:r>
              <a:rPr lang="en-US" sz="2200" dirty="0"/>
              <a:t>Mother verbally abusive and father was drunk. </a:t>
            </a:r>
          </a:p>
          <a:p>
            <a:endParaRPr lang="en-US" sz="2200" dirty="0"/>
          </a:p>
          <a:p>
            <a:r>
              <a:rPr lang="en-US" sz="2200" dirty="0"/>
              <a:t>No room for emotions, especially negative ones. Needs did not matter. </a:t>
            </a:r>
          </a:p>
          <a:p>
            <a:r>
              <a:rPr lang="en-US" sz="2200" dirty="0"/>
              <a:t> </a:t>
            </a:r>
          </a:p>
          <a:p>
            <a:r>
              <a:rPr lang="en-US" sz="2200" dirty="0"/>
              <a:t>‘You have nothing to be sad about’ and if she was, she would ’give her something to be sad about.’</a:t>
            </a:r>
          </a:p>
          <a:p>
            <a:endParaRPr lang="en-US" sz="2200" dirty="0"/>
          </a:p>
          <a:p>
            <a:r>
              <a:rPr lang="en-US" sz="2200" dirty="0"/>
              <a:t>. Whack her on the head and call her terrible names such as ‘whore.’</a:t>
            </a:r>
          </a:p>
          <a:p>
            <a:endParaRPr lang="en-US" sz="2200" dirty="0"/>
          </a:p>
          <a:p>
            <a:r>
              <a:rPr lang="en-US" sz="2200" dirty="0"/>
              <a:t>Once she got off the wrong bus stop, so mom dumped a bucket of dirty water on her head.  </a:t>
            </a:r>
          </a:p>
          <a:p>
            <a:endParaRPr lang="en-US" sz="2200" dirty="0"/>
          </a:p>
          <a:p>
            <a:r>
              <a:rPr lang="en-US" sz="2200" dirty="0"/>
              <a:t>Mom was too scared to go anywhere on her own so took S with her. </a:t>
            </a:r>
          </a:p>
          <a:p>
            <a:endParaRPr lang="en-US" sz="2200" dirty="0"/>
          </a:p>
          <a:p>
            <a:r>
              <a:rPr lang="en-US" sz="2200" dirty="0"/>
              <a:t>In adulthood:  “You are a bad daughter,” and puts her down making if very difficult for her or any siblings to take care of her.</a:t>
            </a:r>
          </a:p>
          <a:p>
            <a:endParaRPr lang="en-US" sz="2200" dirty="0"/>
          </a:p>
          <a:p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571664E-7BAA-3044-A501-26ED30002E95}"/>
              </a:ext>
            </a:extLst>
          </p:cNvPr>
          <p:cNvSpPr txBox="1">
            <a:spLocks/>
          </p:cNvSpPr>
          <p:nvPr/>
        </p:nvSpPr>
        <p:spPr>
          <a:xfrm>
            <a:off x="1302026" y="178904"/>
            <a:ext cx="7588649" cy="113306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Historical Origins: Chaos, unpredictability and Emotional Abuse</a:t>
            </a:r>
            <a:br>
              <a:rPr lang="en-US" sz="2400" dirty="0"/>
            </a:b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3090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5719D7-5E32-C949-8EBA-43019E148093}"/>
              </a:ext>
            </a:extLst>
          </p:cNvPr>
          <p:cNvSpPr txBox="1"/>
          <p:nvPr/>
        </p:nvSpPr>
        <p:spPr>
          <a:xfrm>
            <a:off x="2053390" y="354710"/>
            <a:ext cx="808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Splits and Two Chair Dialogues: Critical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A02B97-D6BF-1D45-8F7A-90461690DE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904" y="1682333"/>
            <a:ext cx="6108192" cy="514985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720863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5719D7-5E32-C949-8EBA-43019E148093}"/>
              </a:ext>
            </a:extLst>
          </p:cNvPr>
          <p:cNvSpPr txBox="1"/>
          <p:nvPr/>
        </p:nvSpPr>
        <p:spPr>
          <a:xfrm>
            <a:off x="2053390" y="354710"/>
            <a:ext cx="808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Splits and Two Chair Dialogues: Control</a:t>
            </a:r>
          </a:p>
        </p:txBody>
      </p:sp>
      <p:pic>
        <p:nvPicPr>
          <p:cNvPr id="4" name="Picture 2" descr="C:\Users\lgrnberg\AppData\Local\Temp\marionette-oder-frei-Fotolia_36394849_XS.jpg">
            <a:extLst>
              <a:ext uri="{FF2B5EF4-FFF2-40B4-BE49-F238E27FC236}">
                <a16:creationId xmlns:a16="http://schemas.microsoft.com/office/drawing/2014/main" id="{10BCE4B5-E590-964D-9584-6092D3FB9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0260" y="1693257"/>
            <a:ext cx="5507228" cy="500176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096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CD72C1E6-7A58-9843-843B-C98732752F1C}"/>
              </a:ext>
            </a:extLst>
          </p:cNvPr>
          <p:cNvSpPr/>
          <p:nvPr/>
        </p:nvSpPr>
        <p:spPr>
          <a:xfrm>
            <a:off x="8897231" y="3767358"/>
            <a:ext cx="1548000" cy="190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6010" y="344329"/>
            <a:ext cx="7485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242852"/>
                </a:solidFill>
                <a:latin typeface="Calibri"/>
              </a:rPr>
              <a:t>Model of Resolution of Self Criticism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B6EE53E-1D08-3D4F-B479-46E4004838AC}"/>
              </a:ext>
            </a:extLst>
          </p:cNvPr>
          <p:cNvSpPr/>
          <p:nvPr/>
        </p:nvSpPr>
        <p:spPr>
          <a:xfrm>
            <a:off x="7136874" y="2435464"/>
            <a:ext cx="1278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Values Standards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17C5040-35E6-2345-AF35-74D797AFCC36}"/>
              </a:ext>
            </a:extLst>
          </p:cNvPr>
          <p:cNvSpPr/>
          <p:nvPr/>
        </p:nvSpPr>
        <p:spPr>
          <a:xfrm>
            <a:off x="1960649" y="2435466"/>
            <a:ext cx="1440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Role Play Critic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19C2561-D9F7-C740-9CCD-5D277B8CFFCF}"/>
              </a:ext>
            </a:extLst>
          </p:cNvPr>
          <p:cNvSpPr/>
          <p:nvPr/>
        </p:nvSpPr>
        <p:spPr>
          <a:xfrm>
            <a:off x="3595101" y="2435464"/>
            <a:ext cx="1440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Harsh Criticism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628CA91-9FE2-F644-BD99-01F59D7B0BC8}"/>
              </a:ext>
            </a:extLst>
          </p:cNvPr>
          <p:cNvSpPr/>
          <p:nvPr/>
        </p:nvSpPr>
        <p:spPr>
          <a:xfrm>
            <a:off x="1992733" y="1190266"/>
            <a:ext cx="1260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Self Critical Marker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0C3C547-7A85-8143-B0E8-05035EA6F6D7}"/>
              </a:ext>
            </a:extLst>
          </p:cNvPr>
          <p:cNvSpPr/>
          <p:nvPr/>
        </p:nvSpPr>
        <p:spPr>
          <a:xfrm>
            <a:off x="9597544" y="3436923"/>
            <a:ext cx="134029" cy="3069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0000202C-808C-3743-814D-FE708AC13014}"/>
              </a:ext>
            </a:extLst>
          </p:cNvPr>
          <p:cNvSpPr/>
          <p:nvPr/>
        </p:nvSpPr>
        <p:spPr>
          <a:xfrm rot="16200000" flipH="1">
            <a:off x="8633062" y="2650955"/>
            <a:ext cx="158877" cy="5841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Down Arrow 16">
            <a:extLst>
              <a:ext uri="{FF2B5EF4-FFF2-40B4-BE49-F238E27FC236}">
                <a16:creationId xmlns:a16="http://schemas.microsoft.com/office/drawing/2014/main" id="{DB99E1F4-928E-1C4B-AC32-639051ABF4C0}"/>
              </a:ext>
            </a:extLst>
          </p:cNvPr>
          <p:cNvSpPr/>
          <p:nvPr/>
        </p:nvSpPr>
        <p:spPr>
          <a:xfrm rot="16200000">
            <a:off x="6861674" y="2737342"/>
            <a:ext cx="144000" cy="426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Down Arrow 18">
            <a:extLst>
              <a:ext uri="{FF2B5EF4-FFF2-40B4-BE49-F238E27FC236}">
                <a16:creationId xmlns:a16="http://schemas.microsoft.com/office/drawing/2014/main" id="{DC6A9E06-4F5D-7F4D-8516-F20F2B95B7F8}"/>
              </a:ext>
            </a:extLst>
          </p:cNvPr>
          <p:cNvSpPr/>
          <p:nvPr/>
        </p:nvSpPr>
        <p:spPr>
          <a:xfrm>
            <a:off x="2543553" y="2187886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B08B85F6-1D1E-454A-97C1-08BAEE3D1C8A}"/>
              </a:ext>
            </a:extLst>
          </p:cNvPr>
          <p:cNvSpPr/>
          <p:nvPr/>
        </p:nvSpPr>
        <p:spPr>
          <a:xfrm>
            <a:off x="5273997" y="2435464"/>
            <a:ext cx="1440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Specific Criticisms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DD9606F-4186-DE4B-A83C-96B72EE6A68B}"/>
              </a:ext>
            </a:extLst>
          </p:cNvPr>
          <p:cNvSpPr/>
          <p:nvPr/>
        </p:nvSpPr>
        <p:spPr>
          <a:xfrm>
            <a:off x="8977375" y="2435464"/>
            <a:ext cx="1260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Softening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ABCA6493-259D-184D-B423-50AA0CFD4655}"/>
              </a:ext>
            </a:extLst>
          </p:cNvPr>
          <p:cNvSpPr/>
          <p:nvPr/>
        </p:nvSpPr>
        <p:spPr>
          <a:xfrm rot="16200000">
            <a:off x="3125105" y="4157267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3408C21-C390-EB42-8279-981B1088AB0A}"/>
              </a:ext>
            </a:extLst>
          </p:cNvPr>
          <p:cNvCxnSpPr>
            <a:cxnSpLocks/>
          </p:cNvCxnSpPr>
          <p:nvPr/>
        </p:nvCxnSpPr>
        <p:spPr>
          <a:xfrm>
            <a:off x="8607404" y="2916723"/>
            <a:ext cx="0" cy="85825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73CEBD5-2F51-DB45-BE7F-9269E00FF7EA}"/>
              </a:ext>
            </a:extLst>
          </p:cNvPr>
          <p:cNvSpPr/>
          <p:nvPr/>
        </p:nvSpPr>
        <p:spPr>
          <a:xfrm>
            <a:off x="6436400" y="3774978"/>
            <a:ext cx="1368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160"/>
              </a:lnSpc>
            </a:pPr>
            <a:r>
              <a:rPr lang="en-US" b="1" spc="-50" dirty="0">
                <a:solidFill>
                  <a:srgbClr val="242852"/>
                </a:solidFill>
                <a:latin typeface="Calibri"/>
              </a:rPr>
              <a:t>Emerging Experiences</a:t>
            </a:r>
            <a:endParaRPr lang="en-US" b="1" spc="-50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91075CA-9044-5A46-A342-BA85E5DFFBF4}"/>
              </a:ext>
            </a:extLst>
          </p:cNvPr>
          <p:cNvSpPr/>
          <p:nvPr/>
        </p:nvSpPr>
        <p:spPr>
          <a:xfrm>
            <a:off x="1739991" y="3758938"/>
            <a:ext cx="1332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50" dirty="0">
                <a:solidFill>
                  <a:srgbClr val="242852"/>
                </a:solidFill>
                <a:latin typeface="Calibri"/>
              </a:rPr>
              <a:t>Role Play Experiencer</a:t>
            </a:r>
            <a:endParaRPr lang="en-US" b="1" spc="-50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C16F44D-92F4-CD4B-AC09-0C3F6998B2A8}"/>
              </a:ext>
            </a:extLst>
          </p:cNvPr>
          <p:cNvSpPr/>
          <p:nvPr/>
        </p:nvSpPr>
        <p:spPr>
          <a:xfrm>
            <a:off x="3284083" y="3764017"/>
            <a:ext cx="1224000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Affective Reaction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A04652-D6D7-A843-9798-2523B2F12FD0}"/>
              </a:ext>
            </a:extLst>
          </p:cNvPr>
          <p:cNvSpPr/>
          <p:nvPr/>
        </p:nvSpPr>
        <p:spPr>
          <a:xfrm>
            <a:off x="4741103" y="3774978"/>
            <a:ext cx="1568366" cy="1007999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50" dirty="0">
                <a:solidFill>
                  <a:srgbClr val="242852"/>
                </a:solidFill>
                <a:latin typeface="Calibri"/>
              </a:rPr>
              <a:t>Differentiated feelings</a:t>
            </a:r>
            <a:endParaRPr lang="en-US" b="1" spc="-50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B645DEE3-9183-644F-848C-4D098B564708}"/>
              </a:ext>
            </a:extLst>
          </p:cNvPr>
          <p:cNvSpPr/>
          <p:nvPr/>
        </p:nvSpPr>
        <p:spPr>
          <a:xfrm>
            <a:off x="8976037" y="3887272"/>
            <a:ext cx="1407678" cy="797024"/>
          </a:xfrm>
          <a:prstGeom prst="round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Negotiation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4575A751-5016-9D47-A286-9BCDA14209C4}"/>
              </a:ext>
            </a:extLst>
          </p:cNvPr>
          <p:cNvSpPr/>
          <p:nvPr/>
        </p:nvSpPr>
        <p:spPr>
          <a:xfrm>
            <a:off x="8984059" y="4761568"/>
            <a:ext cx="1399656" cy="797024"/>
          </a:xfrm>
          <a:prstGeom prst="round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Integration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35" name="Down Arrow 34">
            <a:extLst>
              <a:ext uri="{FF2B5EF4-FFF2-40B4-BE49-F238E27FC236}">
                <a16:creationId xmlns:a16="http://schemas.microsoft.com/office/drawing/2014/main" id="{9D785E00-10C6-2D44-A8F1-C04B8688992D}"/>
              </a:ext>
            </a:extLst>
          </p:cNvPr>
          <p:cNvSpPr/>
          <p:nvPr/>
        </p:nvSpPr>
        <p:spPr>
          <a:xfrm rot="16200000">
            <a:off x="4571779" y="4157267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6" name="Down Arrow 35">
            <a:extLst>
              <a:ext uri="{FF2B5EF4-FFF2-40B4-BE49-F238E27FC236}">
                <a16:creationId xmlns:a16="http://schemas.microsoft.com/office/drawing/2014/main" id="{0998D198-CD8D-9047-87F9-97CC9BF1D94E}"/>
              </a:ext>
            </a:extLst>
          </p:cNvPr>
          <p:cNvSpPr/>
          <p:nvPr/>
        </p:nvSpPr>
        <p:spPr>
          <a:xfrm rot="16200000">
            <a:off x="6261003" y="4157266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7" name="Down Arrow 36">
            <a:extLst>
              <a:ext uri="{FF2B5EF4-FFF2-40B4-BE49-F238E27FC236}">
                <a16:creationId xmlns:a16="http://schemas.microsoft.com/office/drawing/2014/main" id="{DFC0C0F0-C2F0-C04B-8755-87D5C76C0306}"/>
              </a:ext>
            </a:extLst>
          </p:cNvPr>
          <p:cNvSpPr/>
          <p:nvPr/>
        </p:nvSpPr>
        <p:spPr>
          <a:xfrm rot="16200000">
            <a:off x="3436650" y="2823767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8" name="Down Arrow 37">
            <a:extLst>
              <a:ext uri="{FF2B5EF4-FFF2-40B4-BE49-F238E27FC236}">
                <a16:creationId xmlns:a16="http://schemas.microsoft.com/office/drawing/2014/main" id="{839615C5-407E-1646-B3D4-E02CB8CABC4F}"/>
              </a:ext>
            </a:extLst>
          </p:cNvPr>
          <p:cNvSpPr/>
          <p:nvPr/>
        </p:nvSpPr>
        <p:spPr>
          <a:xfrm rot="16200000">
            <a:off x="5103707" y="2825694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5" name="Down Arrow 44">
            <a:extLst>
              <a:ext uri="{FF2B5EF4-FFF2-40B4-BE49-F238E27FC236}">
                <a16:creationId xmlns:a16="http://schemas.microsoft.com/office/drawing/2014/main" id="{01CC0FC9-F262-284E-81A8-78C879ED3CBA}"/>
              </a:ext>
            </a:extLst>
          </p:cNvPr>
          <p:cNvSpPr/>
          <p:nvPr/>
        </p:nvSpPr>
        <p:spPr>
          <a:xfrm rot="10800000">
            <a:off x="4104510" y="3520819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6" name="Down Arrow 45">
            <a:extLst>
              <a:ext uri="{FF2B5EF4-FFF2-40B4-BE49-F238E27FC236}">
                <a16:creationId xmlns:a16="http://schemas.microsoft.com/office/drawing/2014/main" id="{63434AF9-755D-4A46-A1E1-BAD02B6AF86E}"/>
              </a:ext>
            </a:extLst>
          </p:cNvPr>
          <p:cNvSpPr/>
          <p:nvPr/>
        </p:nvSpPr>
        <p:spPr>
          <a:xfrm>
            <a:off x="5585336" y="3444944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59F69B7-406E-6241-B4B2-5E612D92F9FD}"/>
              </a:ext>
            </a:extLst>
          </p:cNvPr>
          <p:cNvSpPr/>
          <p:nvPr/>
        </p:nvSpPr>
        <p:spPr>
          <a:xfrm>
            <a:off x="7982766" y="3750916"/>
            <a:ext cx="827999" cy="1032061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en-US" b="1" spc="-100" dirty="0">
                <a:solidFill>
                  <a:srgbClr val="242852"/>
                </a:solidFill>
                <a:latin typeface="Calibri"/>
              </a:rPr>
              <a:t>Wants and Needs</a:t>
            </a:r>
            <a:endParaRPr lang="en-US" b="1" spc="-100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47" name="Down Arrow 46">
            <a:extLst>
              <a:ext uri="{FF2B5EF4-FFF2-40B4-BE49-F238E27FC236}">
                <a16:creationId xmlns:a16="http://schemas.microsoft.com/office/drawing/2014/main" id="{8D429911-F308-5E4D-9685-CE72404C355D}"/>
              </a:ext>
            </a:extLst>
          </p:cNvPr>
          <p:cNvSpPr/>
          <p:nvPr/>
        </p:nvSpPr>
        <p:spPr>
          <a:xfrm rot="10800000">
            <a:off x="5812537" y="3511725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1" name="Down Arrow 40">
            <a:extLst>
              <a:ext uri="{FF2B5EF4-FFF2-40B4-BE49-F238E27FC236}">
                <a16:creationId xmlns:a16="http://schemas.microsoft.com/office/drawing/2014/main" id="{9BE71F23-F43D-C744-8999-F1B5C3F02741}"/>
              </a:ext>
            </a:extLst>
          </p:cNvPr>
          <p:cNvSpPr/>
          <p:nvPr/>
        </p:nvSpPr>
        <p:spPr>
          <a:xfrm rot="16200000">
            <a:off x="7804929" y="4149246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8" name="Down Arrow 47">
            <a:extLst>
              <a:ext uri="{FF2B5EF4-FFF2-40B4-BE49-F238E27FC236}">
                <a16:creationId xmlns:a16="http://schemas.microsoft.com/office/drawing/2014/main" id="{9004D3E9-EFE4-9345-BFA1-6B318BDA4956}"/>
              </a:ext>
            </a:extLst>
          </p:cNvPr>
          <p:cNvSpPr/>
          <p:nvPr/>
        </p:nvSpPr>
        <p:spPr>
          <a:xfrm rot="5400000">
            <a:off x="6280587" y="4352198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2" name="Down Arrow 41">
            <a:extLst>
              <a:ext uri="{FF2B5EF4-FFF2-40B4-BE49-F238E27FC236}">
                <a16:creationId xmlns:a16="http://schemas.microsoft.com/office/drawing/2014/main" id="{8ABD97F6-B28F-8246-9C1B-3F6F0768F231}"/>
              </a:ext>
            </a:extLst>
          </p:cNvPr>
          <p:cNvSpPr/>
          <p:nvPr/>
        </p:nvSpPr>
        <p:spPr>
          <a:xfrm>
            <a:off x="2380333" y="3446352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9" name="Down Arrow 48">
            <a:extLst>
              <a:ext uri="{FF2B5EF4-FFF2-40B4-BE49-F238E27FC236}">
                <a16:creationId xmlns:a16="http://schemas.microsoft.com/office/drawing/2014/main" id="{BBFC8025-09F1-DF43-B531-194651CA4BC3}"/>
              </a:ext>
            </a:extLst>
          </p:cNvPr>
          <p:cNvSpPr/>
          <p:nvPr/>
        </p:nvSpPr>
        <p:spPr>
          <a:xfrm>
            <a:off x="7951546" y="3436924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3" name="Down Arrow 42">
            <a:extLst>
              <a:ext uri="{FF2B5EF4-FFF2-40B4-BE49-F238E27FC236}">
                <a16:creationId xmlns:a16="http://schemas.microsoft.com/office/drawing/2014/main" id="{FA5B71DC-BE1D-9644-90B4-3D4779F29545}"/>
              </a:ext>
            </a:extLst>
          </p:cNvPr>
          <p:cNvSpPr/>
          <p:nvPr/>
        </p:nvSpPr>
        <p:spPr>
          <a:xfrm rot="10800000">
            <a:off x="2607534" y="3513133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" name="Down Arrow 49">
            <a:extLst>
              <a:ext uri="{FF2B5EF4-FFF2-40B4-BE49-F238E27FC236}">
                <a16:creationId xmlns:a16="http://schemas.microsoft.com/office/drawing/2014/main" id="{477949F4-95D6-BE48-93A2-1AA5B645D5B1}"/>
              </a:ext>
            </a:extLst>
          </p:cNvPr>
          <p:cNvSpPr/>
          <p:nvPr/>
        </p:nvSpPr>
        <p:spPr>
          <a:xfrm rot="10800000">
            <a:off x="8178747" y="3503705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4" name="Down Arrow 43">
            <a:extLst>
              <a:ext uri="{FF2B5EF4-FFF2-40B4-BE49-F238E27FC236}">
                <a16:creationId xmlns:a16="http://schemas.microsoft.com/office/drawing/2014/main" id="{492C53F5-6917-1F43-8869-BABD4BC7974A}"/>
              </a:ext>
            </a:extLst>
          </p:cNvPr>
          <p:cNvSpPr/>
          <p:nvPr/>
        </p:nvSpPr>
        <p:spPr>
          <a:xfrm>
            <a:off x="3877309" y="3437996"/>
            <a:ext cx="144000" cy="240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FC7164E-17CB-DF4F-B67C-22A440495038}"/>
              </a:ext>
            </a:extLst>
          </p:cNvPr>
          <p:cNvSpPr txBox="1"/>
          <p:nvPr/>
        </p:nvSpPr>
        <p:spPr>
          <a:xfrm>
            <a:off x="3264440" y="5028705"/>
            <a:ext cx="12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Secondary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ADE137B-452B-1F42-A244-00E0BF24F011}"/>
              </a:ext>
            </a:extLst>
          </p:cNvPr>
          <p:cNvSpPr txBox="1"/>
          <p:nvPr/>
        </p:nvSpPr>
        <p:spPr>
          <a:xfrm>
            <a:off x="4805271" y="5028705"/>
            <a:ext cx="14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Maladaptive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4133FA1-CA3D-B747-BDA3-C40C235D744B}"/>
              </a:ext>
            </a:extLst>
          </p:cNvPr>
          <p:cNvSpPr txBox="1"/>
          <p:nvPr/>
        </p:nvSpPr>
        <p:spPr>
          <a:xfrm>
            <a:off x="7206994" y="5028705"/>
            <a:ext cx="1229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Adaptive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4628CA91-9FE2-F644-BD99-01F59D7B0BC8}"/>
              </a:ext>
            </a:extLst>
          </p:cNvPr>
          <p:cNvSpPr/>
          <p:nvPr/>
        </p:nvSpPr>
        <p:spPr>
          <a:xfrm>
            <a:off x="8085780" y="988527"/>
            <a:ext cx="1449968" cy="1007999"/>
          </a:xfrm>
          <a:prstGeom prst="roundRect">
            <a:avLst>
              <a:gd name="adj" fmla="val 50000"/>
            </a:avLst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42852"/>
                </a:solidFill>
                <a:latin typeface="Calibri"/>
              </a:rPr>
              <a:t>Set Boundary</a:t>
            </a:r>
            <a:endParaRPr lang="en-US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52" name="Down Arrow 51">
            <a:extLst>
              <a:ext uri="{FF2B5EF4-FFF2-40B4-BE49-F238E27FC236}">
                <a16:creationId xmlns:a16="http://schemas.microsoft.com/office/drawing/2014/main" id="{8D429911-F308-5E4D-9685-CE72404C355D}"/>
              </a:ext>
            </a:extLst>
          </p:cNvPr>
          <p:cNvSpPr/>
          <p:nvPr/>
        </p:nvSpPr>
        <p:spPr>
          <a:xfrm rot="10800000" flipH="1">
            <a:off x="8696124" y="1927412"/>
            <a:ext cx="85428" cy="951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05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849" y="-2644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Individual vs. couples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37" y="905235"/>
            <a:ext cx="10520979" cy="4982880"/>
          </a:xfrm>
        </p:spPr>
        <p:txBody>
          <a:bodyPr>
            <a:noAutofit/>
          </a:bodyPr>
          <a:lstStyle/>
          <a:p>
            <a:r>
              <a:rPr lang="en-US" sz="2800" dirty="0"/>
              <a:t>Circumstances when you see the couple together for session 1, then individually for sessions 2 and 3, and back together for session 4: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/>
              <a:t>When one of the three A’s is present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Emotional injuries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Severe dysfunction, past abuse</a:t>
            </a:r>
            <a:endParaRPr lang="en-US" sz="2800" dirty="0"/>
          </a:p>
          <a:p>
            <a:pPr indent="-342900">
              <a:buClr>
                <a:schemeClr val="accent1">
                  <a:lumMod val="75000"/>
                </a:schemeClr>
              </a:buClr>
              <a:buFont typeface="Arial"/>
              <a:buChar char="•"/>
            </a:pPr>
            <a:r>
              <a:rPr lang="en-US" sz="2800" dirty="0">
                <a:cs typeface="Times New Roman"/>
              </a:rPr>
              <a:t>Other circumstances throughout therapy where the therapist may meet with each partner separately: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Difficulty in establishing an alliance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To help break impasses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Symptoms of depression or anxiety unrelated to relationship 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Unfinished business, extreme self-criticism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Inability to symbolize or regulate emotion</a:t>
            </a:r>
          </a:p>
          <a:p>
            <a:pPr lvl="1"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r>
              <a:rPr lang="en-US" sz="2800" dirty="0">
                <a:cs typeface="Times New Roman"/>
              </a:rPr>
              <a:t>One partner being unreceptive</a:t>
            </a:r>
          </a:p>
          <a:p>
            <a:pPr indent="-342900">
              <a:buClr>
                <a:schemeClr val="accent1">
                  <a:lumMod val="75000"/>
                </a:schemeClr>
              </a:buClr>
              <a:buFont typeface="Wingdings" charset="2"/>
              <a:buChar char="Ø"/>
            </a:pPr>
            <a:endParaRPr lang="en-US" sz="2000" dirty="0">
              <a:cs typeface="Times New Roman"/>
            </a:endParaRPr>
          </a:p>
          <a:p>
            <a:pPr indent="-342900">
              <a:buFont typeface="Arial"/>
              <a:buChar char="•"/>
            </a:pPr>
            <a:endParaRPr lang="en-US" sz="2000" dirty="0">
              <a:cs typeface="Times New Roman"/>
            </a:endParaRPr>
          </a:p>
          <a:p>
            <a:pPr indent="-342900">
              <a:buFont typeface="Arial"/>
              <a:buChar char="•"/>
            </a:pP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4AD8-A7AC-CD41-8962-1BCFFE201B1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741751-F56F-D447-9330-559CF32BC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Model &amp; Defining Change Processes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B1BC47-A4E7-B847-947F-DC6491FA4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0F8FD3-0C52-B546-A09A-D67B13236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9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0357" y="440471"/>
            <a:ext cx="11169522" cy="963919"/>
          </a:xfrm>
        </p:spPr>
        <p:txBody>
          <a:bodyPr>
            <a:noAutofit/>
          </a:bodyPr>
          <a:lstStyle/>
          <a:p>
            <a:r>
              <a:rPr lang="en-US" sz="4400" dirty="0"/>
              <a:t>Two Phases of EFT-C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360023" y="1697480"/>
            <a:ext cx="6992983" cy="263710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sz="1800" dirty="0"/>
              <a:t>	</a:t>
            </a:r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1800" dirty="0"/>
              <a:t>Stage 1:</a:t>
            </a:r>
            <a:r>
              <a:rPr lang="en-US" sz="1800" i="1" dirty="0"/>
              <a:t> </a:t>
            </a:r>
            <a:r>
              <a:rPr lang="en-US" sz="1800" dirty="0"/>
              <a:t>Validation and Alliance Formation</a:t>
            </a:r>
          </a:p>
          <a:p>
            <a:pPr marL="114300" indent="0" algn="ctr">
              <a:lnSpc>
                <a:spcPct val="120000"/>
              </a:lnSpc>
              <a:buNone/>
            </a:pPr>
            <a:r>
              <a:rPr lang="en-US" sz="1800" dirty="0"/>
              <a:t>Stage 2: Negative Cycle De-escalation</a:t>
            </a:r>
          </a:p>
          <a:p>
            <a:pPr marL="114300" indent="0" algn="ctr">
              <a:lnSpc>
                <a:spcPct val="120000"/>
              </a:lnSpc>
              <a:buNone/>
            </a:pPr>
            <a:r>
              <a:rPr lang="en-US" sz="1800" dirty="0"/>
              <a:t>Stage 3: Accessing Underlying Feelings</a:t>
            </a:r>
            <a:r>
              <a:rPr lang="en-US" sz="1800" i="1" dirty="0"/>
              <a:t>  </a:t>
            </a:r>
            <a:endParaRPr lang="en-US" sz="1800" dirty="0"/>
          </a:p>
          <a:p>
            <a:pPr marL="114300" indent="0" algn="ctr">
              <a:buNone/>
            </a:pPr>
            <a:r>
              <a:rPr lang="en-US" sz="1800" dirty="0"/>
              <a:t>Stage 4: Restructure the Interaction and the Bond</a:t>
            </a:r>
          </a:p>
          <a:p>
            <a:pPr marL="114300" indent="0" algn="ctr">
              <a:lnSpc>
                <a:spcPct val="120000"/>
              </a:lnSpc>
              <a:buNone/>
            </a:pPr>
            <a:r>
              <a:rPr lang="en-US" sz="1800" dirty="0"/>
              <a:t>Stage 5: Consolidation and Integration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46464A">
                  <a:lumMod val="20000"/>
                  <a:lumOff val="80000"/>
                </a:srgbClr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24AD8-A7AC-CD41-8962-1BCFFE201B1B}" type="slidenum"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46464A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46464A">
                  <a:lumMod val="60000"/>
                  <a:lumOff val="40000"/>
                </a:srgbClr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F462BF-9F94-A943-B59D-26CC92C69B50}"/>
              </a:ext>
            </a:extLst>
          </p:cNvPr>
          <p:cNvSpPr txBox="1"/>
          <p:nvPr/>
        </p:nvSpPr>
        <p:spPr>
          <a:xfrm>
            <a:off x="2360024" y="4430624"/>
            <a:ext cx="6992982" cy="203132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endParaRPr lang="en-US" dirty="0"/>
          </a:p>
          <a:p>
            <a:pPr marL="285750" indent="-285750" algn="ct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Self-Soothing</a:t>
            </a:r>
          </a:p>
          <a:p>
            <a:pPr marL="285750" indent="-285750" algn="ct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Self-Criticism</a:t>
            </a:r>
          </a:p>
          <a:p>
            <a:pPr marL="285750" indent="-285750" algn="ct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Self-interruption</a:t>
            </a:r>
          </a:p>
          <a:p>
            <a:pPr marL="285750" indent="-285750" algn="ct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Unfinished Business</a:t>
            </a:r>
          </a:p>
          <a:p>
            <a:endParaRPr lang="en-US" dirty="0"/>
          </a:p>
        </p:txBody>
      </p:sp>
      <p:sp>
        <p:nvSpPr>
          <p:cNvPr id="12" name="Left-Up Arrow 11">
            <a:extLst>
              <a:ext uri="{FF2B5EF4-FFF2-40B4-BE49-F238E27FC236}">
                <a16:creationId xmlns:a16="http://schemas.microsoft.com/office/drawing/2014/main" id="{696B707A-074E-9948-AC35-CA023510552C}"/>
              </a:ext>
            </a:extLst>
          </p:cNvPr>
          <p:cNvSpPr/>
          <p:nvPr/>
        </p:nvSpPr>
        <p:spPr>
          <a:xfrm rot="19644523">
            <a:off x="6678021" y="4012433"/>
            <a:ext cx="2737504" cy="1295406"/>
          </a:xfrm>
          <a:prstGeom prst="leftUpArrow">
            <a:avLst>
              <a:gd name="adj1" fmla="val 13712"/>
              <a:gd name="adj2" fmla="val 30817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2EC26-4499-C441-B121-08A40857E7D4}"/>
              </a:ext>
            </a:extLst>
          </p:cNvPr>
          <p:cNvSpPr txBox="1"/>
          <p:nvPr/>
        </p:nvSpPr>
        <p:spPr>
          <a:xfrm>
            <a:off x="0" y="2037805"/>
            <a:ext cx="2164153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Phase I: </a:t>
            </a:r>
          </a:p>
          <a:p>
            <a:pPr algn="ctr"/>
            <a:r>
              <a:rPr lang="en-US" sz="2400" dirty="0"/>
              <a:t>Couple/</a:t>
            </a:r>
          </a:p>
          <a:p>
            <a:pPr algn="ctr"/>
            <a:r>
              <a:rPr lang="en-US" sz="2400" dirty="0"/>
              <a:t>Interactional Processes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54D79E-8CD7-1342-8A99-480121052385}"/>
              </a:ext>
            </a:extLst>
          </p:cNvPr>
          <p:cNvSpPr txBox="1"/>
          <p:nvPr/>
        </p:nvSpPr>
        <p:spPr>
          <a:xfrm>
            <a:off x="1" y="5050971"/>
            <a:ext cx="2281646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Phase II: </a:t>
            </a:r>
          </a:p>
          <a:p>
            <a:pPr algn="ctr"/>
            <a:r>
              <a:rPr lang="en-US" sz="2400" dirty="0"/>
              <a:t>Individual Processes</a:t>
            </a:r>
          </a:p>
        </p:txBody>
      </p:sp>
    </p:spTree>
    <p:extLst>
      <p:ext uri="{BB962C8B-B14F-4D97-AF65-F5344CB8AC3E}">
        <p14:creationId xmlns:p14="http://schemas.microsoft.com/office/powerpoint/2010/main" val="114310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2" grpId="0" animBg="1"/>
      <p:bldP spid="12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CD2CB-E6A0-7D4E-9140-D9278D058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46977"/>
            <a:ext cx="7729728" cy="1188720"/>
          </a:xfrm>
        </p:spPr>
        <p:txBody>
          <a:bodyPr/>
          <a:lstStyle/>
          <a:p>
            <a:r>
              <a:rPr lang="en-US" dirty="0"/>
              <a:t>3 ways to Change Through Eft 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EB97F-372A-0E44-9D57-B9E8B7EE8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0" y="2020389"/>
            <a:ext cx="10694126" cy="495517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200" dirty="0"/>
              <a:t>Reveal underlying, vulnerable feelings which evokes change in the others perception and interactional response. 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Partners develop the capacity to soothe each other’s and their own emotions. 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By revealing inner vulnerability, partners have a corrective emotional experience. If partners can respond compassionately, it can be corrective by disconfirming the most painful maladaptive feelings about ourselves – such as a “I feel fundamentally unlovable” or “worthless.”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08741-082E-B34C-A7D3-C85C34F9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5547-5C7D-47D7-9EED-E93C2B0BBA02}" type="slidenum">
              <a:rPr lang="fr-FR" smtClean="0"/>
              <a:t>4</a:t>
            </a:fld>
            <a:endParaRPr lang="fr-F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55C0A6-2D8B-A945-9500-AC31267954CE}"/>
              </a:ext>
            </a:extLst>
          </p:cNvPr>
          <p:cNvSpPr txBox="1"/>
          <p:nvPr/>
        </p:nvSpPr>
        <p:spPr>
          <a:xfrm>
            <a:off x="8290553" y="2569029"/>
            <a:ext cx="1199367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Phase 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F1C866-2392-6743-B2DA-EADC01E55833}"/>
              </a:ext>
            </a:extLst>
          </p:cNvPr>
          <p:cNvSpPr txBox="1"/>
          <p:nvPr/>
        </p:nvSpPr>
        <p:spPr>
          <a:xfrm>
            <a:off x="5294800" y="6305015"/>
            <a:ext cx="1289135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Phase II</a:t>
            </a:r>
          </a:p>
        </p:txBody>
      </p:sp>
    </p:spTree>
    <p:extLst>
      <p:ext uri="{BB962C8B-B14F-4D97-AF65-F5344CB8AC3E}">
        <p14:creationId xmlns:p14="http://schemas.microsoft.com/office/powerpoint/2010/main" val="2837838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844E2-F9FF-C74D-82F0-E6FCAB833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Processes within 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31BD7-BB74-4E4C-8883-0D130F0CF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13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6CBA06-4CB5-1240-A4AB-BC14B40AA8A0}"/>
              </a:ext>
            </a:extLst>
          </p:cNvPr>
          <p:cNvSpPr txBox="1"/>
          <p:nvPr/>
        </p:nvSpPr>
        <p:spPr>
          <a:xfrm>
            <a:off x="451104" y="1499616"/>
            <a:ext cx="3706368" cy="3279648"/>
          </a:xfrm>
          <a:prstGeom prst="rect">
            <a:avLst/>
          </a:prstGeom>
        </p:spPr>
        <p:txBody>
          <a:bodyPr vert="horz" lIns="274320" tIns="182880" rIns="274320" bIns="182880" rtlCol="0" anchor="ctr" anchorCtr="1">
            <a:normAutofit fontScale="550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cap="all" spc="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cap="all" spc="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ts val="4400"/>
              </a:lnSpc>
            </a:pPr>
            <a:r>
              <a:rPr lang="en-US" sz="4800" dirty="0"/>
              <a:t>Chair work for dialogue with significant other (useful in trauma)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9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9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9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900" b="1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 3" descr="Une image contenant meubles, fauteuil, chaise, plancher&#10;&#10;Description générée automatiquement">
            <a:extLst>
              <a:ext uri="{FF2B5EF4-FFF2-40B4-BE49-F238E27FC236}">
                <a16:creationId xmlns:a16="http://schemas.microsoft.com/office/drawing/2014/main" id="{41801508-5291-BC4F-B2F0-5F35E62BCA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0267" r="14336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57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5719D7-5E32-C949-8EBA-43019E148093}"/>
              </a:ext>
            </a:extLst>
          </p:cNvPr>
          <p:cNvSpPr txBox="1"/>
          <p:nvPr/>
        </p:nvSpPr>
        <p:spPr>
          <a:xfrm>
            <a:off x="2019760" y="404338"/>
            <a:ext cx="8169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3600" b="1" dirty="0">
                <a:solidFill>
                  <a:schemeClr val="tx2"/>
                </a:solidFill>
                <a:cs typeface="Times New Roman"/>
              </a:rPr>
              <a:t>Resolving Unfinished Business</a:t>
            </a:r>
          </a:p>
        </p:txBody>
      </p:sp>
      <p:pic>
        <p:nvPicPr>
          <p:cNvPr id="5" name="Picture 2" descr="Image result for Images of unfinished business">
            <a:extLst>
              <a:ext uri="{FF2B5EF4-FFF2-40B4-BE49-F238E27FC236}">
                <a16:creationId xmlns:a16="http://schemas.microsoft.com/office/drawing/2014/main" id="{740A040F-42EF-4949-A6FB-463B2AF47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944" y="1321454"/>
            <a:ext cx="6725920" cy="4194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099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TextBox 17"/>
          <p:cNvSpPr txBox="1">
            <a:spLocks noChangeArrowheads="1"/>
          </p:cNvSpPr>
          <p:nvPr/>
        </p:nvSpPr>
        <p:spPr bwMode="auto">
          <a:xfrm>
            <a:off x="1985800" y="5366074"/>
            <a:ext cx="39830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+mn-lt"/>
              </a:rPr>
              <a:t> </a:t>
            </a:r>
            <a:r>
              <a:rPr lang="en-US" dirty="0">
                <a:latin typeface="+mn-lt"/>
              </a:rPr>
              <a:t>PRIMARY      SECONDARY</a:t>
            </a:r>
          </a:p>
          <a:p>
            <a:endParaRPr lang="en-US" sz="1600" dirty="0">
              <a:latin typeface="+mn-lt"/>
            </a:endParaRPr>
          </a:p>
          <a:p>
            <a:r>
              <a:rPr lang="en-US" sz="1600" dirty="0">
                <a:latin typeface="+mn-lt"/>
              </a:rPr>
              <a:t>Sensitivity/                Survival      </a:t>
            </a:r>
          </a:p>
          <a:p>
            <a:r>
              <a:rPr lang="en-US" sz="1600" dirty="0">
                <a:latin typeface="+mn-lt"/>
              </a:rPr>
              <a:t>Vulnerability	       Strategy</a:t>
            </a:r>
          </a:p>
        </p:txBody>
      </p:sp>
      <p:sp>
        <p:nvSpPr>
          <p:cNvPr id="66566" name="TextBox 18"/>
          <p:cNvSpPr txBox="1">
            <a:spLocks noChangeArrowheads="1"/>
          </p:cNvSpPr>
          <p:nvPr/>
        </p:nvSpPr>
        <p:spPr bwMode="auto">
          <a:xfrm>
            <a:off x="6185293" y="5394831"/>
            <a:ext cx="44042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/>
              <a:t> </a:t>
            </a:r>
            <a:r>
              <a:rPr lang="en-US" dirty="0"/>
              <a:t>SECONDARY      PRIMARY</a:t>
            </a:r>
          </a:p>
          <a:p>
            <a:endParaRPr lang="en-US" sz="1600" dirty="0">
              <a:latin typeface="+mn-lt"/>
            </a:endParaRPr>
          </a:p>
          <a:p>
            <a:r>
              <a:rPr lang="en-US" sz="1600" dirty="0">
                <a:latin typeface="+mn-lt"/>
              </a:rPr>
              <a:t>Survival Strategy		Sensitivity				Vulnerability</a:t>
            </a:r>
          </a:p>
        </p:txBody>
      </p:sp>
      <p:sp>
        <p:nvSpPr>
          <p:cNvPr id="66574" name="TextBox 34"/>
          <p:cNvSpPr txBox="1">
            <a:spLocks noChangeArrowheads="1"/>
          </p:cNvSpPr>
          <p:nvPr/>
        </p:nvSpPr>
        <p:spPr bwMode="auto">
          <a:xfrm>
            <a:off x="1985799" y="214313"/>
            <a:ext cx="8462837" cy="5847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+mj-lt"/>
              </a:rPr>
              <a:t>INVALIDATION INTERACTIONAL CYCLE</a:t>
            </a:r>
          </a:p>
        </p:txBody>
      </p:sp>
      <p:sp>
        <p:nvSpPr>
          <p:cNvPr id="66575" name="TextBox 37"/>
          <p:cNvSpPr txBox="1">
            <a:spLocks noChangeArrowheads="1"/>
          </p:cNvSpPr>
          <p:nvPr/>
        </p:nvSpPr>
        <p:spPr bwMode="auto">
          <a:xfrm>
            <a:off x="1562999" y="890541"/>
            <a:ext cx="415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   </a:t>
            </a:r>
            <a:r>
              <a:rPr lang="en-US" sz="2000" dirty="0"/>
              <a:t>Why don’t you do the laundry?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96286" y="2037056"/>
            <a:ext cx="1500188" cy="26431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51234" y="2037057"/>
            <a:ext cx="1500188" cy="26431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5071214" y="1093850"/>
            <a:ext cx="4477585" cy="3571965"/>
            <a:chOff x="3585976" y="1093849"/>
            <a:chExt cx="4477585" cy="3571965"/>
          </a:xfrm>
        </p:grpSpPr>
        <p:grpSp>
          <p:nvGrpSpPr>
            <p:cNvPr id="11" name="Group 10"/>
            <p:cNvGrpSpPr/>
            <p:nvPr/>
          </p:nvGrpSpPr>
          <p:grpSpPr>
            <a:xfrm>
              <a:off x="4786313" y="1663852"/>
              <a:ext cx="3277248" cy="3001962"/>
              <a:chOff x="5866752" y="798513"/>
              <a:chExt cx="3277248" cy="3001962"/>
            </a:xfrm>
          </p:grpSpPr>
          <p:sp>
            <p:nvSpPr>
              <p:cNvPr id="23" name="Chord 22"/>
              <p:cNvSpPr/>
              <p:nvPr/>
            </p:nvSpPr>
            <p:spPr>
              <a:xfrm flipH="1">
                <a:off x="5866752" y="798513"/>
                <a:ext cx="3277248" cy="3001962"/>
              </a:xfrm>
              <a:prstGeom prst="chord">
                <a:avLst>
                  <a:gd name="adj1" fmla="val 5356749"/>
                  <a:gd name="adj2" fmla="val 16200000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400" dirty="0"/>
                  <a:t> 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582838" y="2014012"/>
                <a:ext cx="1527763" cy="830997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Shame/</a:t>
                </a:r>
              </a:p>
              <a:p>
                <a:r>
                  <a:rPr lang="en-US" sz="1600" dirty="0"/>
                  <a:t>Inadequacy/</a:t>
                </a:r>
              </a:p>
              <a:p>
                <a:r>
                  <a:rPr lang="en-US" sz="1600" dirty="0"/>
                  <a:t>Unlovable</a:t>
                </a:r>
              </a:p>
            </p:txBody>
          </p:sp>
        </p:grpSp>
        <p:sp>
          <p:nvSpPr>
            <p:cNvPr id="20" name="Freeform 19"/>
            <p:cNvSpPr/>
            <p:nvPr/>
          </p:nvSpPr>
          <p:spPr>
            <a:xfrm>
              <a:off x="3585976" y="1093849"/>
              <a:ext cx="3108193" cy="459080"/>
            </a:xfrm>
            <a:custGeom>
              <a:avLst/>
              <a:gdLst>
                <a:gd name="connsiteX0" fmla="*/ 0 w 3001700"/>
                <a:gd name="connsiteY0" fmla="*/ 160317 h 578796"/>
                <a:gd name="connsiteX1" fmla="*/ 1645163 w 3001700"/>
                <a:gd name="connsiteY1" fmla="*/ 1584 h 578796"/>
                <a:gd name="connsiteX2" fmla="*/ 2698644 w 3001700"/>
                <a:gd name="connsiteY2" fmla="*/ 246899 h 578796"/>
                <a:gd name="connsiteX3" fmla="*/ 3001700 w 3001700"/>
                <a:gd name="connsiteY3" fmla="*/ 578796 h 578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1700" h="578796">
                  <a:moveTo>
                    <a:pt x="0" y="160317"/>
                  </a:moveTo>
                  <a:cubicBezTo>
                    <a:pt x="597694" y="73735"/>
                    <a:pt x="1195389" y="-12846"/>
                    <a:pt x="1645163" y="1584"/>
                  </a:cubicBezTo>
                  <a:cubicBezTo>
                    <a:pt x="2094937" y="16014"/>
                    <a:pt x="2472555" y="150697"/>
                    <a:pt x="2698644" y="246899"/>
                  </a:cubicBezTo>
                  <a:cubicBezTo>
                    <a:pt x="2924733" y="343101"/>
                    <a:pt x="3001700" y="578796"/>
                    <a:pt x="3001700" y="578796"/>
                  </a:cubicBezTo>
                </a:path>
              </a:pathLst>
            </a:custGeom>
            <a:ln w="76200" cmpd="sng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76200" cmpd="sng"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851675" y="1663853"/>
            <a:ext cx="8326865" cy="3704688"/>
            <a:chOff x="1327675" y="1664819"/>
            <a:chExt cx="8326865" cy="3704688"/>
          </a:xfrm>
        </p:grpSpPr>
        <p:sp>
          <p:nvSpPr>
            <p:cNvPr id="66576" name="TextBox 38"/>
            <p:cNvSpPr txBox="1">
              <a:spLocks noChangeArrowheads="1"/>
            </p:cNvSpPr>
            <p:nvPr/>
          </p:nvSpPr>
          <p:spPr bwMode="auto">
            <a:xfrm>
              <a:off x="3219450" y="4969397"/>
              <a:ext cx="6435090" cy="40011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/>
                <a:t>What’s wrong with me? I just want to be lovable. </a:t>
              </a:r>
              <a:endParaRPr lang="en-US" sz="2000" dirty="0">
                <a:latin typeface="+mn-lt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600101" y="1664819"/>
              <a:ext cx="3424698" cy="3001962"/>
              <a:chOff x="861552" y="1247775"/>
              <a:chExt cx="3424698" cy="3001962"/>
            </a:xfrm>
          </p:grpSpPr>
          <p:sp>
            <p:nvSpPr>
              <p:cNvPr id="6" name="Chord 5"/>
              <p:cNvSpPr/>
              <p:nvPr/>
            </p:nvSpPr>
            <p:spPr>
              <a:xfrm>
                <a:off x="1047764" y="1247775"/>
                <a:ext cx="3238486" cy="3001962"/>
              </a:xfrm>
              <a:prstGeom prst="chord">
                <a:avLst>
                  <a:gd name="adj1" fmla="val 5356749"/>
                  <a:gd name="adj2" fmla="val 16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861552" y="2356295"/>
                <a:ext cx="1728309" cy="1077218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Accommodate</a:t>
                </a:r>
              </a:p>
              <a:p>
                <a:r>
                  <a:rPr lang="en-US" sz="1600" dirty="0"/>
                  <a:t>Secondary Anger/Anxious/</a:t>
                </a:r>
              </a:p>
              <a:p>
                <a:r>
                  <a:rPr lang="en-US" sz="1600" dirty="0"/>
                  <a:t>OCD</a:t>
                </a:r>
              </a:p>
            </p:txBody>
          </p:sp>
        </p:grpSp>
        <p:sp>
          <p:nvSpPr>
            <p:cNvPr id="24" name="Freeform 23"/>
            <p:cNvSpPr/>
            <p:nvPr/>
          </p:nvSpPr>
          <p:spPr>
            <a:xfrm>
              <a:off x="1327675" y="4933165"/>
              <a:ext cx="1697306" cy="432909"/>
            </a:xfrm>
            <a:custGeom>
              <a:avLst/>
              <a:gdLst>
                <a:gd name="connsiteX0" fmla="*/ 1587437 w 1587437"/>
                <a:gd name="connsiteY0" fmla="*/ 259745 h 423914"/>
                <a:gd name="connsiteX1" fmla="*/ 923600 w 1587437"/>
                <a:gd name="connsiteY1" fmla="*/ 389618 h 423914"/>
                <a:gd name="connsiteX2" fmla="*/ 461800 w 1587437"/>
                <a:gd name="connsiteY2" fmla="*/ 389618 h 423914"/>
                <a:gd name="connsiteX3" fmla="*/ 0 w 1587437"/>
                <a:gd name="connsiteY3" fmla="*/ 0 h 42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7437" h="423914">
                  <a:moveTo>
                    <a:pt x="1587437" y="259745"/>
                  </a:moveTo>
                  <a:cubicBezTo>
                    <a:pt x="1349321" y="313859"/>
                    <a:pt x="1111206" y="367973"/>
                    <a:pt x="923600" y="389618"/>
                  </a:cubicBezTo>
                  <a:cubicBezTo>
                    <a:pt x="735994" y="411264"/>
                    <a:pt x="615733" y="454554"/>
                    <a:pt x="461800" y="389618"/>
                  </a:cubicBezTo>
                  <a:cubicBezTo>
                    <a:pt x="307867" y="324682"/>
                    <a:pt x="0" y="0"/>
                    <a:pt x="0" y="0"/>
                  </a:cubicBezTo>
                </a:path>
              </a:pathLst>
            </a:custGeom>
            <a:ln w="57150" cmpd="sng"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038455" y="1220832"/>
            <a:ext cx="3375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    </a:t>
            </a:r>
          </a:p>
          <a:p>
            <a:r>
              <a:rPr lang="en-US" sz="2400" dirty="0"/>
              <a:t>    </a:t>
            </a:r>
            <a:endParaRPr lang="en-US" sz="2000" dirty="0"/>
          </a:p>
        </p:txBody>
      </p:sp>
      <p:sp>
        <p:nvSpPr>
          <p:cNvPr id="26" name="Freeform 25"/>
          <p:cNvSpPr/>
          <p:nvPr/>
        </p:nvSpPr>
        <p:spPr>
          <a:xfrm>
            <a:off x="6135162" y="1401268"/>
            <a:ext cx="2451830" cy="389618"/>
          </a:xfrm>
          <a:custGeom>
            <a:avLst/>
            <a:gdLst>
              <a:gd name="connsiteX0" fmla="*/ 0 w 3001700"/>
              <a:gd name="connsiteY0" fmla="*/ 160317 h 578796"/>
              <a:gd name="connsiteX1" fmla="*/ 1645163 w 3001700"/>
              <a:gd name="connsiteY1" fmla="*/ 1584 h 578796"/>
              <a:gd name="connsiteX2" fmla="*/ 2698644 w 3001700"/>
              <a:gd name="connsiteY2" fmla="*/ 246899 h 578796"/>
              <a:gd name="connsiteX3" fmla="*/ 3001700 w 3001700"/>
              <a:gd name="connsiteY3" fmla="*/ 578796 h 578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1700" h="578796">
                <a:moveTo>
                  <a:pt x="0" y="160317"/>
                </a:moveTo>
                <a:cubicBezTo>
                  <a:pt x="597694" y="73735"/>
                  <a:pt x="1195389" y="-12846"/>
                  <a:pt x="1645163" y="1584"/>
                </a:cubicBezTo>
                <a:cubicBezTo>
                  <a:pt x="2094937" y="16014"/>
                  <a:pt x="2472555" y="150697"/>
                  <a:pt x="2698644" y="246899"/>
                </a:cubicBezTo>
                <a:cubicBezTo>
                  <a:pt x="2924733" y="343101"/>
                  <a:pt x="3001700" y="578796"/>
                  <a:pt x="3001700" y="578796"/>
                </a:cubicBezTo>
              </a:path>
            </a:pathLst>
          </a:custGeom>
          <a:ln w="7620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76200" cmpd="sng"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4AD8-A7AC-CD41-8962-1BCFFE201B1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4ABA1D-99D0-8744-8A17-7A39504C4FFD}"/>
              </a:ext>
            </a:extLst>
          </p:cNvPr>
          <p:cNvSpPr txBox="1"/>
          <p:nvPr/>
        </p:nvSpPr>
        <p:spPr>
          <a:xfrm>
            <a:off x="8737600" y="3840040"/>
            <a:ext cx="333296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I will never be good enough</a:t>
            </a:r>
          </a:p>
          <a:p>
            <a:r>
              <a:rPr lang="en-US" dirty="0"/>
              <a:t>In his eyes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CDB3DD-FCF0-5B4A-999F-D475699CE694}"/>
              </a:ext>
            </a:extLst>
          </p:cNvPr>
          <p:cNvSpPr txBox="1"/>
          <p:nvPr/>
        </p:nvSpPr>
        <p:spPr>
          <a:xfrm>
            <a:off x="2477210" y="2710817"/>
            <a:ext cx="116388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Shame/</a:t>
            </a:r>
          </a:p>
          <a:p>
            <a:r>
              <a:rPr lang="en-US" dirty="0"/>
              <a:t>Failure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A26FDC-4669-7A43-B251-CA10558E44EF}"/>
              </a:ext>
            </a:extLst>
          </p:cNvPr>
          <p:cNvSpPr txBox="1"/>
          <p:nvPr/>
        </p:nvSpPr>
        <p:spPr>
          <a:xfrm>
            <a:off x="914401" y="1371243"/>
            <a:ext cx="508971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feel taken for granted/unappreciated/I work so hard/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 team. On my own.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5273BF-4D04-7E49-AABB-5CD8376EE370}"/>
              </a:ext>
            </a:extLst>
          </p:cNvPr>
          <p:cNvSpPr txBox="1"/>
          <p:nvPr/>
        </p:nvSpPr>
        <p:spPr>
          <a:xfrm>
            <a:off x="3887416" y="2271214"/>
            <a:ext cx="1203755" cy="1846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I don’t feel. </a:t>
            </a:r>
          </a:p>
          <a:p>
            <a:r>
              <a:rPr lang="en-US" sz="1600" dirty="0"/>
              <a:t>Anger,</a:t>
            </a:r>
          </a:p>
          <a:p>
            <a:r>
              <a:rPr lang="en-US" sz="1600" dirty="0"/>
              <a:t>pout</a:t>
            </a:r>
          </a:p>
          <a:p>
            <a:r>
              <a:rPr lang="en-US" sz="1600" dirty="0"/>
              <a:t>complain</a:t>
            </a:r>
          </a:p>
          <a:p>
            <a:r>
              <a:rPr lang="en-US" sz="1600" dirty="0"/>
              <a:t>criticize</a:t>
            </a:r>
          </a:p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4C452E9-3150-6646-B09C-33E7A45C8B1C}"/>
              </a:ext>
            </a:extLst>
          </p:cNvPr>
          <p:cNvSpPr txBox="1"/>
          <p:nvPr/>
        </p:nvSpPr>
        <p:spPr>
          <a:xfrm>
            <a:off x="182881" y="3998535"/>
            <a:ext cx="1749604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Father: </a:t>
            </a:r>
          </a:p>
          <a:p>
            <a:r>
              <a:rPr lang="en-US" sz="1600" dirty="0"/>
              <a:t>Never felt </a:t>
            </a:r>
          </a:p>
          <a:p>
            <a:r>
              <a:rPr lang="en-US" sz="1600" dirty="0"/>
              <a:t>Good enough</a:t>
            </a:r>
          </a:p>
          <a:p>
            <a:r>
              <a:rPr lang="en-US" sz="1600" dirty="0"/>
              <a:t>Failed out of </a:t>
            </a:r>
          </a:p>
          <a:p>
            <a:r>
              <a:rPr lang="en-US" sz="1600" dirty="0"/>
              <a:t>College and didn’t</a:t>
            </a:r>
          </a:p>
          <a:p>
            <a:r>
              <a:rPr lang="en-US" sz="1600" dirty="0"/>
              <a:t>Tell parents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C21CE9-FBA0-F349-8CF8-E7FD23A8116F}"/>
              </a:ext>
            </a:extLst>
          </p:cNvPr>
          <p:cNvSpPr txBox="1"/>
          <p:nvPr/>
        </p:nvSpPr>
        <p:spPr>
          <a:xfrm>
            <a:off x="9738360" y="1220832"/>
            <a:ext cx="224028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Mother: </a:t>
            </a:r>
          </a:p>
          <a:p>
            <a:r>
              <a:rPr lang="en-US" dirty="0"/>
              <a:t>Narcissistic; abusive, </a:t>
            </a:r>
          </a:p>
          <a:p>
            <a:r>
              <a:rPr lang="en-US" dirty="0"/>
              <a:t>Blaming, unavailable, </a:t>
            </a:r>
          </a:p>
          <a:p>
            <a:r>
              <a:rPr lang="en-US" dirty="0"/>
              <a:t>embarrassing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A843BF8-5AEC-924C-885C-B773F7C1271F}"/>
              </a:ext>
            </a:extLst>
          </p:cNvPr>
          <p:cNvSpPr txBox="1"/>
          <p:nvPr/>
        </p:nvSpPr>
        <p:spPr>
          <a:xfrm>
            <a:off x="10223821" y="5240809"/>
            <a:ext cx="1609736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Cancer when </a:t>
            </a:r>
          </a:p>
          <a:p>
            <a:r>
              <a:rPr lang="en-US" sz="1600" dirty="0"/>
              <a:t>she was </a:t>
            </a:r>
          </a:p>
          <a:p>
            <a:r>
              <a:rPr lang="en-US" sz="1600" dirty="0"/>
              <a:t>Pregnant with</a:t>
            </a:r>
          </a:p>
          <a:p>
            <a:r>
              <a:rPr lang="en-US" sz="1600" dirty="0"/>
              <a:t>3</a:t>
            </a:r>
            <a:r>
              <a:rPr lang="en-US" sz="1600" baseline="30000" dirty="0"/>
              <a:t>rd</a:t>
            </a:r>
            <a:r>
              <a:rPr lang="en-US" sz="1600" dirty="0"/>
              <a:t> child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FE4B9A5-F25C-BA45-8277-A72AAAA6AF8F}"/>
              </a:ext>
            </a:extLst>
          </p:cNvPr>
          <p:cNvSpPr txBox="1"/>
          <p:nvPr/>
        </p:nvSpPr>
        <p:spPr>
          <a:xfrm>
            <a:off x="7133082" y="4558324"/>
            <a:ext cx="476254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 wishes I was more like his mother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FDD5E0-BD89-F94B-8F0C-7698556AE8A6}"/>
              </a:ext>
            </a:extLst>
          </p:cNvPr>
          <p:cNvSpPr txBox="1"/>
          <p:nvPr/>
        </p:nvSpPr>
        <p:spPr>
          <a:xfrm>
            <a:off x="8710246" y="9378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15656" y="26524"/>
            <a:ext cx="6769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Resolution of Unfinished Business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B6EE53E-1D08-3D4F-B479-46E4004838AC}"/>
              </a:ext>
            </a:extLst>
          </p:cNvPr>
          <p:cNvSpPr/>
          <p:nvPr/>
        </p:nvSpPr>
        <p:spPr>
          <a:xfrm>
            <a:off x="3971304" y="1152325"/>
            <a:ext cx="1440000" cy="102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Specific Negative Aspects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17C5040-35E6-2345-AF35-74D797AFCC36}"/>
              </a:ext>
            </a:extLst>
          </p:cNvPr>
          <p:cNvSpPr/>
          <p:nvPr/>
        </p:nvSpPr>
        <p:spPr>
          <a:xfrm>
            <a:off x="1470991" y="2568872"/>
            <a:ext cx="1908736" cy="1260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Client experiences unresolved feelings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19C2561-D9F7-C740-9CCD-5D277B8CFFCF}"/>
              </a:ext>
            </a:extLst>
          </p:cNvPr>
          <p:cNvSpPr/>
          <p:nvPr/>
        </p:nvSpPr>
        <p:spPr>
          <a:xfrm>
            <a:off x="4670706" y="2799484"/>
            <a:ext cx="1895647" cy="900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pc="-50" dirty="0">
                <a:solidFill>
                  <a:schemeClr val="tx2"/>
                </a:solidFill>
              </a:rPr>
              <a:t>Dysfunctional Belief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91F1331-B2C0-DF49-990F-4D757B10FD18}"/>
              </a:ext>
            </a:extLst>
          </p:cNvPr>
          <p:cNvSpPr/>
          <p:nvPr/>
        </p:nvSpPr>
        <p:spPr>
          <a:xfrm>
            <a:off x="3496127" y="4125898"/>
            <a:ext cx="2013575" cy="138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Differentiation of feelings </a:t>
            </a:r>
          </a:p>
          <a:p>
            <a:pPr algn="ctr">
              <a:lnSpc>
                <a:spcPts val="20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(anger and sadness)</a:t>
            </a:r>
          </a:p>
          <a:p>
            <a:pPr algn="ctr">
              <a:lnSpc>
                <a:spcPts val="20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Maladaptive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104505D-E153-CB49-A4D8-6A90855162BD}"/>
              </a:ext>
            </a:extLst>
          </p:cNvPr>
          <p:cNvSpPr/>
          <p:nvPr/>
        </p:nvSpPr>
        <p:spPr>
          <a:xfrm>
            <a:off x="1708108" y="4089641"/>
            <a:ext cx="1620000" cy="138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2"/>
                </a:solidFill>
              </a:rPr>
              <a:t>Client expresses blame,  complaint or hurt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628CA91-9FE2-F644-BD99-01F59D7B0BC8}"/>
              </a:ext>
            </a:extLst>
          </p:cNvPr>
          <p:cNvSpPr/>
          <p:nvPr/>
        </p:nvSpPr>
        <p:spPr>
          <a:xfrm>
            <a:off x="2257315" y="1144016"/>
            <a:ext cx="1440000" cy="102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Negative Other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0C3C547-7A85-8143-B0E8-05035EA6F6D7}"/>
              </a:ext>
            </a:extLst>
          </p:cNvPr>
          <p:cNvSpPr/>
          <p:nvPr/>
        </p:nvSpPr>
        <p:spPr>
          <a:xfrm rot="16200000">
            <a:off x="5507460" y="4674641"/>
            <a:ext cx="144000" cy="360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0000202C-808C-3743-814D-FE708AC13014}"/>
              </a:ext>
            </a:extLst>
          </p:cNvPr>
          <p:cNvSpPr/>
          <p:nvPr/>
        </p:nvSpPr>
        <p:spPr>
          <a:xfrm rot="16200000" flipH="1">
            <a:off x="3762028" y="1527661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own Arrow 16">
            <a:extLst>
              <a:ext uri="{FF2B5EF4-FFF2-40B4-BE49-F238E27FC236}">
                <a16:creationId xmlns:a16="http://schemas.microsoft.com/office/drawing/2014/main" id="{DB99E1F4-928E-1C4B-AC32-639051ABF4C0}"/>
              </a:ext>
            </a:extLst>
          </p:cNvPr>
          <p:cNvSpPr/>
          <p:nvPr/>
        </p:nvSpPr>
        <p:spPr>
          <a:xfrm rot="10800000">
            <a:off x="9669052" y="4038773"/>
            <a:ext cx="144000" cy="8568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FC35A151-ABEB-184A-9200-431D90AB636D}"/>
              </a:ext>
            </a:extLst>
          </p:cNvPr>
          <p:cNvSpPr/>
          <p:nvPr/>
        </p:nvSpPr>
        <p:spPr>
          <a:xfrm rot="16200000" flipH="1">
            <a:off x="3391591" y="4729041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own Arrow 18">
            <a:extLst>
              <a:ext uri="{FF2B5EF4-FFF2-40B4-BE49-F238E27FC236}">
                <a16:creationId xmlns:a16="http://schemas.microsoft.com/office/drawing/2014/main" id="{DC6A9E06-4F5D-7F4D-8516-F20F2B95B7F8}"/>
              </a:ext>
            </a:extLst>
          </p:cNvPr>
          <p:cNvSpPr/>
          <p:nvPr/>
        </p:nvSpPr>
        <p:spPr>
          <a:xfrm rot="16200000">
            <a:off x="2068100" y="1527660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Down Arrow 19">
            <a:extLst>
              <a:ext uri="{FF2B5EF4-FFF2-40B4-BE49-F238E27FC236}">
                <a16:creationId xmlns:a16="http://schemas.microsoft.com/office/drawing/2014/main" id="{B748E1E7-AB5A-F046-B4B6-F8A88E9843C5}"/>
              </a:ext>
            </a:extLst>
          </p:cNvPr>
          <p:cNvSpPr/>
          <p:nvPr/>
        </p:nvSpPr>
        <p:spPr>
          <a:xfrm flipH="1">
            <a:off x="5458624" y="4905852"/>
            <a:ext cx="163769" cy="954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88900">
                <a:solidFill>
                  <a:schemeClr val="accent1">
                    <a:shade val="50000"/>
                  </a:schemeClr>
                </a:solidFill>
              </a:ln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B08B85F6-1D1E-454A-97C1-08BAEE3D1C8A}"/>
              </a:ext>
            </a:extLst>
          </p:cNvPr>
          <p:cNvSpPr/>
          <p:nvPr/>
        </p:nvSpPr>
        <p:spPr>
          <a:xfrm>
            <a:off x="7505519" y="4179639"/>
            <a:ext cx="1744879" cy="138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spc="-100" dirty="0">
                <a:solidFill>
                  <a:srgbClr val="C00000"/>
                </a:solidFill>
              </a:rPr>
              <a:t>Mobilization expression of unmet need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DD9606F-4186-DE4B-A83C-96B72EE6A68B}"/>
              </a:ext>
            </a:extLst>
          </p:cNvPr>
          <p:cNvSpPr/>
          <p:nvPr/>
        </p:nvSpPr>
        <p:spPr>
          <a:xfrm>
            <a:off x="7686990" y="1909569"/>
            <a:ext cx="2772000" cy="2160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spc="-100" dirty="0">
                <a:solidFill>
                  <a:schemeClr val="tx2"/>
                </a:solidFill>
              </a:rPr>
              <a:t>RESOLUTION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self-affirmation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self-assertion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holds other accountable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new view of others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understands other</a:t>
            </a:r>
          </a:p>
          <a:p>
            <a:pPr>
              <a:lnSpc>
                <a:spcPts val="2000"/>
              </a:lnSpc>
              <a:buSzPct val="93000"/>
            </a:pPr>
            <a:r>
              <a:rPr lang="en-US" sz="2000" b="1" spc="-100" dirty="0">
                <a:solidFill>
                  <a:schemeClr val="tx2"/>
                </a:solidFill>
              </a:rPr>
              <a:t>- forgive other</a:t>
            </a:r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ABCA6493-259D-184D-B423-50AA0CFD4655}"/>
              </a:ext>
            </a:extLst>
          </p:cNvPr>
          <p:cNvSpPr/>
          <p:nvPr/>
        </p:nvSpPr>
        <p:spPr>
          <a:xfrm>
            <a:off x="1968899" y="3817570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8B7C5D-377D-8A43-9FE3-27A3E4477176}"/>
              </a:ext>
            </a:extLst>
          </p:cNvPr>
          <p:cNvCxnSpPr>
            <a:cxnSpLocks/>
          </p:cNvCxnSpPr>
          <p:nvPr/>
        </p:nvCxnSpPr>
        <p:spPr>
          <a:xfrm>
            <a:off x="2043654" y="1601704"/>
            <a:ext cx="0" cy="97200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3408C21-C390-EB42-8279-981B1088AB0A}"/>
              </a:ext>
            </a:extLst>
          </p:cNvPr>
          <p:cNvCxnSpPr>
            <a:cxnSpLocks/>
          </p:cNvCxnSpPr>
          <p:nvPr/>
        </p:nvCxnSpPr>
        <p:spPr>
          <a:xfrm flipH="1">
            <a:off x="4421614" y="3251007"/>
            <a:ext cx="34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F00046E6-6146-3B41-BFED-41F5218D2CB2}"/>
              </a:ext>
            </a:extLst>
          </p:cNvPr>
          <p:cNvSpPr/>
          <p:nvPr/>
        </p:nvSpPr>
        <p:spPr>
          <a:xfrm>
            <a:off x="5680469" y="1144016"/>
            <a:ext cx="1440000" cy="102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Change in View of Other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33" name="Down Arrow 32">
            <a:extLst>
              <a:ext uri="{FF2B5EF4-FFF2-40B4-BE49-F238E27FC236}">
                <a16:creationId xmlns:a16="http://schemas.microsoft.com/office/drawing/2014/main" id="{91370503-B862-AE45-8225-C7FBBE0705F7}"/>
              </a:ext>
            </a:extLst>
          </p:cNvPr>
          <p:cNvSpPr/>
          <p:nvPr/>
        </p:nvSpPr>
        <p:spPr>
          <a:xfrm rot="16200000" flipH="1">
            <a:off x="5471252" y="1545602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A7F068F-6923-1C40-B80D-0EAE1C78CE0F}"/>
              </a:ext>
            </a:extLst>
          </p:cNvPr>
          <p:cNvCxnSpPr>
            <a:cxnSpLocks/>
          </p:cNvCxnSpPr>
          <p:nvPr/>
        </p:nvCxnSpPr>
        <p:spPr>
          <a:xfrm>
            <a:off x="4465594" y="3204923"/>
            <a:ext cx="0" cy="917999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413B459D-4432-E141-9B78-FDBB2230A23F}"/>
              </a:ext>
            </a:extLst>
          </p:cNvPr>
          <p:cNvSpPr/>
          <p:nvPr/>
        </p:nvSpPr>
        <p:spPr>
          <a:xfrm>
            <a:off x="5771186" y="4151517"/>
            <a:ext cx="1597266" cy="1386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Intense expression of specific emotion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093CAF8-C6FB-A844-90FC-80E62EBE48FE}"/>
              </a:ext>
            </a:extLst>
          </p:cNvPr>
          <p:cNvCxnSpPr>
            <a:cxnSpLocks/>
          </p:cNvCxnSpPr>
          <p:nvPr/>
        </p:nvCxnSpPr>
        <p:spPr>
          <a:xfrm flipH="1">
            <a:off x="6508070" y="3251007"/>
            <a:ext cx="34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C174B0E-B830-F149-AFF9-9F49C5344100}"/>
              </a:ext>
            </a:extLst>
          </p:cNvPr>
          <p:cNvCxnSpPr>
            <a:cxnSpLocks/>
          </p:cNvCxnSpPr>
          <p:nvPr/>
        </p:nvCxnSpPr>
        <p:spPr>
          <a:xfrm>
            <a:off x="6793468" y="3214067"/>
            <a:ext cx="0" cy="917999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own Arrow 37">
            <a:extLst>
              <a:ext uri="{FF2B5EF4-FFF2-40B4-BE49-F238E27FC236}">
                <a16:creationId xmlns:a16="http://schemas.microsoft.com/office/drawing/2014/main" id="{E59830AF-A9E7-5848-99C7-A745007B7CB8}"/>
              </a:ext>
            </a:extLst>
          </p:cNvPr>
          <p:cNvSpPr/>
          <p:nvPr/>
        </p:nvSpPr>
        <p:spPr>
          <a:xfrm rot="16200000">
            <a:off x="7306469" y="4728641"/>
            <a:ext cx="144000" cy="251999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8D8A4311-7AEE-A947-ABFA-0067C98C3AC3}"/>
              </a:ext>
            </a:extLst>
          </p:cNvPr>
          <p:cNvSpPr/>
          <p:nvPr/>
        </p:nvSpPr>
        <p:spPr>
          <a:xfrm>
            <a:off x="2319935" y="5824571"/>
            <a:ext cx="2710548" cy="720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en-US" sz="2000" b="1" spc="-50" dirty="0">
                <a:solidFill>
                  <a:srgbClr val="C00000"/>
                </a:solidFill>
              </a:rPr>
              <a:t>Episodic memory</a:t>
            </a:r>
          </a:p>
          <a:p>
            <a:pPr algn="ctr">
              <a:lnSpc>
                <a:spcPts val="2400"/>
              </a:lnSpc>
            </a:pPr>
            <a:r>
              <a:rPr lang="en-US" sz="2000" b="1" spc="-50" dirty="0">
                <a:solidFill>
                  <a:srgbClr val="C00000"/>
                </a:solidFill>
              </a:rPr>
              <a:t>Maladaptive Emotion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082C8B06-66B2-4D46-B1A8-55EA04910224}"/>
              </a:ext>
            </a:extLst>
          </p:cNvPr>
          <p:cNvSpPr/>
          <p:nvPr/>
        </p:nvSpPr>
        <p:spPr>
          <a:xfrm>
            <a:off x="5154890" y="5826635"/>
            <a:ext cx="2430000" cy="718364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en-US" sz="2000" b="1" spc="-50" dirty="0">
                <a:solidFill>
                  <a:schemeClr val="tx2"/>
                </a:solidFill>
              </a:rPr>
              <a:t>Self interruption or conflict split</a:t>
            </a:r>
            <a:endParaRPr lang="en-US" sz="2000" b="1" spc="-50" dirty="0">
              <a:solidFill>
                <a:srgbClr val="7030A0"/>
              </a:solidFill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35B8DA15-D7ED-1D42-8D0F-B907FF5ECFC8}"/>
              </a:ext>
            </a:extLst>
          </p:cNvPr>
          <p:cNvSpPr/>
          <p:nvPr/>
        </p:nvSpPr>
        <p:spPr>
          <a:xfrm>
            <a:off x="7724263" y="5833798"/>
            <a:ext cx="2772000" cy="72000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en-US" b="1" spc="-50" dirty="0">
                <a:solidFill>
                  <a:schemeClr val="tx2"/>
                </a:solidFill>
              </a:rPr>
              <a:t>Optional: Letting go of </a:t>
            </a:r>
          </a:p>
          <a:p>
            <a:pPr algn="ctr">
              <a:lnSpc>
                <a:spcPts val="2400"/>
              </a:lnSpc>
            </a:pPr>
            <a:r>
              <a:rPr lang="en-US" b="1" spc="-50" dirty="0">
                <a:solidFill>
                  <a:schemeClr val="tx2"/>
                </a:solidFill>
              </a:rPr>
              <a:t>unmet need</a:t>
            </a:r>
            <a:endParaRPr lang="en-US" b="1" spc="-50" dirty="0">
              <a:solidFill>
                <a:srgbClr val="7030A0"/>
              </a:solidFill>
            </a:endParaRPr>
          </a:p>
        </p:txBody>
      </p:sp>
      <p:sp>
        <p:nvSpPr>
          <p:cNvPr id="46" name="Down Arrow 45">
            <a:extLst>
              <a:ext uri="{FF2B5EF4-FFF2-40B4-BE49-F238E27FC236}">
                <a16:creationId xmlns:a16="http://schemas.microsoft.com/office/drawing/2014/main" id="{8A542085-F885-0F4D-8035-2CCB2B9DBE35}"/>
              </a:ext>
            </a:extLst>
          </p:cNvPr>
          <p:cNvSpPr/>
          <p:nvPr/>
        </p:nvSpPr>
        <p:spPr>
          <a:xfrm flipH="1">
            <a:off x="4076498" y="5507432"/>
            <a:ext cx="144000" cy="360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Down Arrow 46">
            <a:extLst>
              <a:ext uri="{FF2B5EF4-FFF2-40B4-BE49-F238E27FC236}">
                <a16:creationId xmlns:a16="http://schemas.microsoft.com/office/drawing/2014/main" id="{E77698C4-A189-1642-87EF-D15B994DD4AC}"/>
              </a:ext>
            </a:extLst>
          </p:cNvPr>
          <p:cNvSpPr/>
          <p:nvPr/>
        </p:nvSpPr>
        <p:spPr>
          <a:xfrm rot="10800000" flipH="1">
            <a:off x="4327161" y="5525462"/>
            <a:ext cx="144000" cy="36000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Down Arrow 49">
            <a:extLst>
              <a:ext uri="{FF2B5EF4-FFF2-40B4-BE49-F238E27FC236}">
                <a16:creationId xmlns:a16="http://schemas.microsoft.com/office/drawing/2014/main" id="{D95F514B-914F-B146-853E-8BDFE6671E85}"/>
              </a:ext>
            </a:extLst>
          </p:cNvPr>
          <p:cNvSpPr/>
          <p:nvPr/>
        </p:nvSpPr>
        <p:spPr>
          <a:xfrm flipH="1">
            <a:off x="9277767" y="4913874"/>
            <a:ext cx="163769" cy="954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88900">
                <a:solidFill>
                  <a:schemeClr val="accent1">
                    <a:shade val="50000"/>
                  </a:schemeClr>
                </a:solidFill>
              </a:ln>
            </a:endParaRPr>
          </a:p>
        </p:txBody>
      </p:sp>
      <p:sp>
        <p:nvSpPr>
          <p:cNvPr id="51" name="Down Arrow 50">
            <a:extLst>
              <a:ext uri="{FF2B5EF4-FFF2-40B4-BE49-F238E27FC236}">
                <a16:creationId xmlns:a16="http://schemas.microsoft.com/office/drawing/2014/main" id="{C73E4735-160E-9347-87D5-0FA10120BDDB}"/>
              </a:ext>
            </a:extLst>
          </p:cNvPr>
          <p:cNvSpPr/>
          <p:nvPr/>
        </p:nvSpPr>
        <p:spPr>
          <a:xfrm>
            <a:off x="9666067" y="1428152"/>
            <a:ext cx="144000" cy="432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52895D8-6096-3049-94B6-0CF2E3B28867}"/>
              </a:ext>
            </a:extLst>
          </p:cNvPr>
          <p:cNvCxnSpPr>
            <a:cxnSpLocks/>
          </p:cNvCxnSpPr>
          <p:nvPr/>
        </p:nvCxnSpPr>
        <p:spPr>
          <a:xfrm flipH="1">
            <a:off x="9021232" y="4861937"/>
            <a:ext cx="764452" cy="1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E0D73BC-80EA-0C40-B792-14AEE2C79B05}"/>
              </a:ext>
            </a:extLst>
          </p:cNvPr>
          <p:cNvCxnSpPr>
            <a:cxnSpLocks/>
          </p:cNvCxnSpPr>
          <p:nvPr/>
        </p:nvCxnSpPr>
        <p:spPr>
          <a:xfrm flipH="1">
            <a:off x="7120468" y="1460286"/>
            <a:ext cx="2664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7F57392-2599-F042-8CB3-22E57418B7F7}"/>
              </a:ext>
            </a:extLst>
          </p:cNvPr>
          <p:cNvCxnSpPr>
            <a:cxnSpLocks/>
          </p:cNvCxnSpPr>
          <p:nvPr/>
        </p:nvCxnSpPr>
        <p:spPr>
          <a:xfrm flipV="1">
            <a:off x="7794539" y="2598226"/>
            <a:ext cx="2556901" cy="1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999B355-A956-C84B-8209-0A283D1883C7}"/>
              </a:ext>
            </a:extLst>
          </p:cNvPr>
          <p:cNvCxnSpPr>
            <a:cxnSpLocks/>
          </p:cNvCxnSpPr>
          <p:nvPr/>
        </p:nvCxnSpPr>
        <p:spPr>
          <a:xfrm>
            <a:off x="7954165" y="3064176"/>
            <a:ext cx="2430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8051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{967D6AAC-6997-8C46-908D-8DDB43E0412D}tf10001120</Template>
  <TotalTime>37905</TotalTime>
  <Words>726</Words>
  <Application>Microsoft Macintosh PowerPoint</Application>
  <PresentationFormat>Widescreen</PresentationFormat>
  <Paragraphs>170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ＭＳ Ｐゴシック</vt:lpstr>
      <vt:lpstr>PMingLiU</vt:lpstr>
      <vt:lpstr>Arial</vt:lpstr>
      <vt:lpstr>Calibri</vt:lpstr>
      <vt:lpstr>Calibri Light</vt:lpstr>
      <vt:lpstr>Century Schoolbook</vt:lpstr>
      <vt:lpstr>Times New Roman</vt:lpstr>
      <vt:lpstr>Wingdings</vt:lpstr>
      <vt:lpstr>Thème Office</vt:lpstr>
      <vt:lpstr>Emotion-focused Therapy  for Couples  August 16 – 19, 2025 Copenhagen, Denmark</vt:lpstr>
      <vt:lpstr>Updating Model &amp; Defining Change Processes</vt:lpstr>
      <vt:lpstr>Two Phases of EFT-C</vt:lpstr>
      <vt:lpstr>3 ways to Change Through Eft C</vt:lpstr>
      <vt:lpstr>Individual Processes within 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Individual vs. couples sessions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 and EFT-C</dc:title>
  <dc:creator>Rhonda Goldman</dc:creator>
  <cp:lastModifiedBy>Microsoft Office User</cp:lastModifiedBy>
  <cp:revision>42</cp:revision>
  <dcterms:created xsi:type="dcterms:W3CDTF">2021-12-01T17:47:12Z</dcterms:created>
  <dcterms:modified xsi:type="dcterms:W3CDTF">2025-08-13T21:53:28Z</dcterms:modified>
</cp:coreProperties>
</file>